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5"/>
  </p:notesMasterIdLst>
  <p:handoutMasterIdLst>
    <p:handoutMasterId r:id="rId56"/>
  </p:handoutMasterIdLst>
  <p:sldIdLst>
    <p:sldId id="258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312" r:id="rId10"/>
    <p:sldId id="267" r:id="rId11"/>
    <p:sldId id="268" r:id="rId12"/>
    <p:sldId id="269" r:id="rId13"/>
    <p:sldId id="270" r:id="rId14"/>
    <p:sldId id="272" r:id="rId15"/>
    <p:sldId id="271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313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90" r:id="rId33"/>
    <p:sldId id="292" r:id="rId34"/>
    <p:sldId id="291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14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56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28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00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72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42835"/>
    <a:srgbClr val="CCCCFF"/>
    <a:srgbClr val="9999FF"/>
    <a:srgbClr val="F5F5F7"/>
    <a:srgbClr val="E73B49"/>
    <a:srgbClr val="8CB990"/>
    <a:srgbClr val="85A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3" autoAdjust="0"/>
    <p:restoredTop sz="94660" autoAdjust="0"/>
  </p:normalViewPr>
  <p:slideViewPr>
    <p:cSldViewPr>
      <p:cViewPr varScale="1">
        <p:scale>
          <a:sx n="121" d="100"/>
          <a:sy n="121" d="100"/>
        </p:scale>
        <p:origin x="69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70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5913" y="428625"/>
            <a:ext cx="6462712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/>
          <a:p>
            <a:pPr defTabSz="804863" eaLnBrk="0" hangingPunct="0">
              <a:lnSpc>
                <a:spcPct val="90000"/>
              </a:lnSpc>
              <a:defRPr/>
            </a:pPr>
            <a:r>
              <a:rPr lang="de-DE" sz="1000">
                <a:latin typeface="Arial" charset="0"/>
                <a:cs typeface="+mn-cs"/>
              </a:rPr>
              <a:t>SW-Projekt-Management 		         WS 99/00		 H. Lichter, RWTH Aachen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463925" y="9637713"/>
            <a:ext cx="384175" cy="252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>
            <a:lvl1pPr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000">
                <a:latin typeface="Arial" panose="020B0604020202020204" pitchFamily="34" charset="0"/>
              </a:rPr>
              <a:t> </a:t>
            </a:r>
            <a:fld id="{07094422-8CE6-44AD-B86B-49002A3061EA}" type="slidenum">
              <a:rPr lang="en-US" altLang="en-US" sz="1000">
                <a:latin typeface="Arial" panose="020B0604020202020204" pitchFamily="34" charset="0"/>
              </a:rPr>
              <a:pPr algn="ctr">
                <a:lnSpc>
                  <a:spcPct val="90000"/>
                </a:lnSpc>
              </a:pPr>
              <a:t>‹#›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6763"/>
            <a:ext cx="55467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fld id="{455579C3-44A0-4B5B-9851-E8DC794C4A66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74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izenplatzhalt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smtClean="0"/>
          </a:p>
        </p:txBody>
      </p:sp>
      <p:sp>
        <p:nvSpPr>
          <p:cNvPr id="5939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652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652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652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652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6E72BB84-7F99-4C86-BCBE-B135290147EA}" type="slidenum">
              <a:rPr lang="de-DE" altLang="en-US" sz="1200">
                <a:latin typeface="Times New Roman" panose="02020603050405020304" pitchFamily="18" charset="0"/>
              </a:rPr>
              <a:pPr/>
              <a:t>38</a:t>
            </a:fld>
            <a:endParaRPr lang="de-DE" altLang="en-US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690" y="981080"/>
            <a:ext cx="9501187" cy="5326063"/>
          </a:xfrm>
        </p:spPr>
        <p:txBody>
          <a:bodyPr/>
          <a:lstStyle>
            <a:lvl1pPr>
              <a:buClr>
                <a:srgbClr val="3333FF"/>
              </a:buClr>
              <a:defRPr/>
            </a:lvl1pPr>
            <a:lvl2pPr>
              <a:buClr>
                <a:srgbClr val="3333FF"/>
              </a:buClr>
              <a:defRPr/>
            </a:lvl2pPr>
            <a:lvl3pPr>
              <a:buClr>
                <a:srgbClr val="3333FF"/>
              </a:buClr>
              <a:defRPr/>
            </a:lvl3pPr>
            <a:lvl4pPr>
              <a:buClr>
                <a:srgbClr val="3333FF"/>
              </a:buClr>
              <a:defRPr/>
            </a:lvl4pPr>
            <a:lvl5pPr>
              <a:buClr>
                <a:srgbClr val="3333FF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B5C6A3-EF71-4393-91A1-F32F276CCCDD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4629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344488" y="5648476"/>
            <a:ext cx="9073008" cy="804863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148" indent="0">
              <a:buNone/>
              <a:defRPr sz="1200"/>
            </a:lvl2pPr>
            <a:lvl3pPr marL="914296" indent="0">
              <a:buNone/>
              <a:defRPr sz="1000"/>
            </a:lvl3pPr>
            <a:lvl4pPr marL="1371444" indent="0">
              <a:buNone/>
              <a:defRPr sz="900"/>
            </a:lvl4pPr>
            <a:lvl5pPr marL="1828592" indent="0">
              <a:buNone/>
              <a:defRPr sz="900"/>
            </a:lvl5pPr>
            <a:lvl6pPr marL="2285740" indent="0">
              <a:buNone/>
              <a:defRPr sz="900"/>
            </a:lvl6pPr>
            <a:lvl7pPr marL="2742888" indent="0">
              <a:buNone/>
              <a:defRPr sz="900"/>
            </a:lvl7pPr>
            <a:lvl8pPr marL="3200036" indent="0">
              <a:buNone/>
              <a:defRPr sz="900"/>
            </a:lvl8pPr>
            <a:lvl9pPr marL="365718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16500" y="836614"/>
            <a:ext cx="9001000" cy="46086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2B84BD4B-C44F-4A6E-95CE-9C0B9C0D2A32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6904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3" y="980728"/>
            <a:ext cx="4608512" cy="54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097020" y="980728"/>
            <a:ext cx="4608512" cy="54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6D9E25FC-9DC9-4A85-85F6-F86BB8B46CA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7856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9505056" cy="2520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200472" y="4005064"/>
            <a:ext cx="9505056" cy="23762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6CEFE962-3871-4459-9827-FEDA8E8DC7E9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6103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DEF1A5-EC83-4921-8C5D-62E78F88410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5007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20750" y="344488"/>
            <a:ext cx="7848600" cy="708025"/>
          </a:xfrm>
          <a:prstGeom prst="rect">
            <a:avLst/>
          </a:prstGeom>
          <a:noFill/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de-DE" sz="4000" dirty="0">
                <a:latin typeface="+mn-lt"/>
              </a:rPr>
              <a:t>Software Engineering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992188" y="188913"/>
            <a:ext cx="7921625" cy="14446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78" tIns="44445" rIns="90478" bIns="44445"/>
          <a:lstStyle/>
          <a:p>
            <a:pPr marL="379413" indent="-379413" algn="ctr" defTabSz="760413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992188" y="6165850"/>
            <a:ext cx="7921625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78" tIns="44445" rIns="90478" bIns="44445"/>
          <a:lstStyle/>
          <a:p>
            <a:pPr marL="379413" indent="-379413" algn="ctr" defTabSz="760413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7" name="TextBox 6"/>
          <p:cNvSpPr txBox="1"/>
          <p:nvPr userDrawn="1"/>
        </p:nvSpPr>
        <p:spPr>
          <a:xfrm>
            <a:off x="920750" y="6308725"/>
            <a:ext cx="8135938" cy="261938"/>
          </a:xfrm>
          <a:prstGeom prst="rect">
            <a:avLst/>
          </a:prstGeom>
          <a:noFill/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de-DE" sz="1100" dirty="0">
                <a:latin typeface="+mn-lt"/>
              </a:rPr>
              <a:t>© Ludewig, J., H. Lichter: Software Engineering  –   Grundlagen, Menschen, Prozesse, Techniken. 2. Aufl., </a:t>
            </a:r>
            <a:r>
              <a:rPr lang="de-DE" sz="1100" dirty="0" err="1">
                <a:latin typeface="+mn-lt"/>
              </a:rPr>
              <a:t>dpunkt.verlag</a:t>
            </a:r>
            <a:r>
              <a:rPr lang="de-DE" sz="1100" dirty="0">
                <a:latin typeface="+mn-lt"/>
              </a:rPr>
              <a:t>, 2010.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1" y="1196603"/>
            <a:ext cx="7920881" cy="1224136"/>
          </a:xfrm>
        </p:spPr>
        <p:txBody>
          <a:bodyPr>
            <a:normAutofit/>
          </a:bodyPr>
          <a:lstStyle>
            <a:lvl1pPr marL="712707" indent="-712707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496620" y="2564755"/>
            <a:ext cx="7416824" cy="3528392"/>
          </a:xfrm>
        </p:spPr>
        <p:txBody>
          <a:bodyPr/>
          <a:lstStyle>
            <a:lvl1pPr marL="631753" indent="-631753">
              <a:spcBef>
                <a:spcPts val="8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649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992188" y="1196975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78" tIns="44445" rIns="90478" bIns="44445"/>
          <a:lstStyle/>
          <a:p>
            <a:pPr marL="379413" indent="-379413" algn="ctr" defTabSz="760413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992188" y="3429000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78" tIns="44445" rIns="90478" bIns="44445"/>
          <a:lstStyle/>
          <a:p>
            <a:pPr marL="379413" indent="-379413" algn="ctr" defTabSz="760413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1" y="1700812"/>
            <a:ext cx="7920881" cy="1224135"/>
          </a:xfrm>
        </p:spPr>
        <p:txBody>
          <a:bodyPr tIns="251972" bIns="251972">
            <a:normAutofit/>
          </a:bodyPr>
          <a:lstStyle>
            <a:lvl1pPr marL="1071563" indent="-1071563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08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88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287967" tIns="44445" rIns="90478" bIns="44445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9" name="Rectangle 7"/>
          <p:cNvSpPr>
            <a:spLocks noChangeAspect="1" noChangeArrowheads="1"/>
          </p:cNvSpPr>
          <p:nvPr/>
        </p:nvSpPr>
        <p:spPr bwMode="auto">
          <a:xfrm>
            <a:off x="0" y="6572250"/>
            <a:ext cx="9906000" cy="28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79980" tIns="35996" rIns="0" bIns="71992"/>
          <a:lstStyle/>
          <a:p>
            <a:pPr defTabSz="760413" eaLnBrk="0" hangingPunct="0">
              <a:lnSpc>
                <a:spcPct val="90000"/>
              </a:lnSpc>
              <a:tabLst>
                <a:tab pos="3854450" algn="ctr"/>
                <a:tab pos="7618413" algn="r"/>
              </a:tabLst>
              <a:defRPr/>
            </a:pPr>
            <a:endParaRPr lang="de-DE" sz="1100">
              <a:solidFill>
                <a:srgbClr val="01186C"/>
              </a:solidFill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6688" y="981075"/>
            <a:ext cx="9501187" cy="532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78" tIns="44445" rIns="90478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Hauptteiltext</a:t>
            </a:r>
          </a:p>
          <a:p>
            <a:pPr lvl="1"/>
            <a:r>
              <a:rPr lang="en-US" altLang="en-US" smtClean="0"/>
              <a:t>Zweite Ebene</a:t>
            </a:r>
          </a:p>
          <a:p>
            <a:pPr lvl="2"/>
            <a:r>
              <a:rPr lang="en-US" altLang="en-US" smtClean="0"/>
              <a:t>Dritte Ebene</a:t>
            </a:r>
          </a:p>
          <a:p>
            <a:pPr lvl="3"/>
            <a:r>
              <a:rPr lang="en-US" altLang="en-US" smtClean="0"/>
              <a:t>Vierte Ebene</a:t>
            </a:r>
          </a:p>
          <a:p>
            <a:pPr lvl="4"/>
            <a:r>
              <a:rPr lang="en-US" altLang="en-US" smtClean="0"/>
              <a:t>Fünfte Ebene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400925" y="6597650"/>
            <a:ext cx="2311400" cy="260350"/>
          </a:xfrm>
          <a:prstGeom prst="rect">
            <a:avLst/>
          </a:prstGeom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27E975F3-2B3F-4975-AE86-0B507FA97395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</p:sldLayoutIdLst>
  <p:hf hdr="0"/>
  <p:txStyles>
    <p:titleStyle>
      <a:lvl1pPr algn="l" defTabSz="7604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defTabSz="7604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l" defTabSz="7604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l" defTabSz="7604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l" defTabSz="7604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148" algn="ctr" defTabSz="76191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296" algn="ctr" defTabSz="76191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444" algn="ctr" defTabSz="76191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592" algn="ctr" defTabSz="76191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defTabSz="760413" rtl="0" eaLnBrk="0" fontAlgn="base" hangingPunct="0">
        <a:lnSpc>
          <a:spcPct val="90000"/>
        </a:lnSpc>
        <a:spcBef>
          <a:spcPct val="60000"/>
        </a:spcBef>
        <a:spcAft>
          <a:spcPct val="5000"/>
        </a:spcAft>
        <a:buClr>
          <a:srgbClr val="0330D8"/>
        </a:buClr>
        <a:buSzPct val="100000"/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1pPr>
      <a:lvl2pPr marL="379413" indent="-379413" algn="l" defTabSz="7604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2pPr>
      <a:lvl3pPr marL="714375" indent="-382588" algn="l" defTabSz="7604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3pPr>
      <a:lvl4pPr marL="1076325" indent="-350838" algn="l" defTabSz="7604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4pPr>
      <a:lvl5pPr marL="1428750" indent="-322263" algn="l" defTabSz="760413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5pPr>
      <a:lvl6pPr marL="2723840" indent="-171430" algn="l" defTabSz="761914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3180988" indent="-171430" algn="l" defTabSz="761914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638136" indent="-171430" algn="l" defTabSz="761914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4095284" indent="-171430" algn="l" defTabSz="761914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992188" y="1196975"/>
            <a:ext cx="7921625" cy="1223963"/>
          </a:xfrm>
        </p:spPr>
        <p:txBody>
          <a:bodyPr>
            <a:spAutoFit/>
          </a:bodyPr>
          <a:lstStyle/>
          <a:p>
            <a:pPr marL="711200" indent="-711200"/>
            <a:r>
              <a:rPr lang="de-DE" altLang="en-US" smtClean="0"/>
              <a:t>13	Software-Qualitätssicherung </a:t>
            </a:r>
            <a:br>
              <a:rPr lang="de-DE" altLang="en-US" smtClean="0"/>
            </a:br>
            <a:r>
              <a:rPr lang="de-DE" altLang="en-US" smtClean="0"/>
              <a:t>und -Prüfung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497013" y="2565400"/>
            <a:ext cx="7416800" cy="3527425"/>
          </a:xfrm>
        </p:spPr>
        <p:txBody>
          <a:bodyPr/>
          <a:lstStyle/>
          <a:p>
            <a:pPr defTabSz="761914">
              <a:defRPr/>
            </a:pPr>
            <a:r>
              <a:rPr lang="de-DE" dirty="0" smtClean="0"/>
              <a:t>13.1  Software-Qualitätssicherung</a:t>
            </a:r>
          </a:p>
          <a:p>
            <a:pPr defTabSz="761914">
              <a:defRPr/>
            </a:pPr>
            <a:r>
              <a:rPr lang="de-DE" dirty="0" smtClean="0"/>
              <a:t>13.2  Prüfungen</a:t>
            </a:r>
          </a:p>
          <a:p>
            <a:pPr defTabSz="761914">
              <a:defRPr/>
            </a:pPr>
            <a:r>
              <a:rPr lang="de-DE" dirty="0" smtClean="0"/>
              <a:t>13.3  Mängel und Fehler</a:t>
            </a:r>
          </a:p>
          <a:p>
            <a:pPr defTabSz="761914">
              <a:defRPr/>
            </a:pPr>
            <a:r>
              <a:rPr lang="de-DE" dirty="0" smtClean="0"/>
              <a:t>13.4  Prüfungen im Überblick </a:t>
            </a:r>
          </a:p>
          <a:p>
            <a:pPr defTabSz="761914">
              <a:defRPr/>
            </a:pPr>
            <a:r>
              <a:rPr lang="de-DE" dirty="0" smtClean="0"/>
              <a:t>13.5  Reviews </a:t>
            </a:r>
          </a:p>
          <a:p>
            <a:pPr defTabSz="761914">
              <a:defRPr/>
            </a:pPr>
            <a:r>
              <a:rPr lang="de-DE" dirty="0" smtClean="0"/>
              <a:t>13.6  Varianten der Software-Inspektion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0" y="-26988"/>
            <a:ext cx="9906000" cy="587376"/>
          </a:xfrm>
        </p:spPr>
        <p:txBody>
          <a:bodyPr/>
          <a:lstStyle/>
          <a:p>
            <a:r>
              <a:rPr lang="de-DE" altLang="en-US" smtClean="0"/>
              <a:t>Aufgaben des QS-Ingenieurs</a:t>
            </a:r>
          </a:p>
        </p:txBody>
      </p:sp>
      <p:sp>
        <p:nvSpPr>
          <p:cNvPr id="13315" name="Inhaltsplatzhalter 2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pPr marL="0" indent="0"/>
            <a:r>
              <a:rPr lang="de-DE" altLang="en-US" smtClean="0"/>
              <a:t>Die Aktivitäten der Qualitätssicherung werden definierten </a:t>
            </a:r>
            <a:r>
              <a:rPr lang="de-DE" altLang="en-US" b="1" smtClean="0"/>
              <a:t>Rollen</a:t>
            </a:r>
            <a:r>
              <a:rPr lang="de-DE" altLang="en-US" smtClean="0"/>
              <a:t> im Projekt (</a:t>
            </a:r>
            <a:r>
              <a:rPr lang="de-DE" altLang="en-US" smtClean="0">
                <a:solidFill>
                  <a:srgbClr val="0000FF"/>
                </a:solidFill>
              </a:rPr>
              <a:t>z. B. dem Tester</a:t>
            </a:r>
            <a:r>
              <a:rPr lang="de-DE" altLang="en-US" smtClean="0"/>
              <a:t>) und in der Organisation zugeordnet. </a:t>
            </a:r>
          </a:p>
          <a:p>
            <a:pPr marL="0" indent="0"/>
            <a:r>
              <a:rPr lang="de-DE" altLang="en-US" smtClean="0"/>
              <a:t>Eine besondere Stellung hat der </a:t>
            </a:r>
            <a:r>
              <a:rPr lang="de-DE" altLang="en-US" b="1" smtClean="0"/>
              <a:t>QS-Ingenieur</a:t>
            </a:r>
            <a:r>
              <a:rPr lang="de-DE" altLang="en-US" smtClean="0"/>
              <a:t>. Er ist insbesondere für die </a:t>
            </a:r>
            <a:r>
              <a:rPr lang="de-DE" altLang="en-US" b="1" smtClean="0"/>
              <a:t>organisatorischen Qualitätssicherungsmaßnahmen </a:t>
            </a:r>
            <a:r>
              <a:rPr lang="de-DE" altLang="en-US" smtClean="0"/>
              <a:t>verantwortlich. Zu den Aufgaben dieser Rolle zählen:</a:t>
            </a:r>
          </a:p>
          <a:p>
            <a:pPr lvl="1"/>
            <a:r>
              <a:rPr lang="de-DE" altLang="en-US" smtClean="0"/>
              <a:t>Erstellen von </a:t>
            </a:r>
            <a:r>
              <a:rPr lang="de-DE" altLang="en-US" smtClean="0">
                <a:solidFill>
                  <a:srgbClr val="0000FF"/>
                </a:solidFill>
              </a:rPr>
              <a:t>Richtlinien</a:t>
            </a:r>
            <a:r>
              <a:rPr lang="de-DE" altLang="en-US" smtClean="0"/>
              <a:t>, Musterdokumenten, Checklisten usw.</a:t>
            </a:r>
          </a:p>
          <a:p>
            <a:pPr lvl="1"/>
            <a:r>
              <a:rPr lang="de-DE" altLang="en-US" smtClean="0"/>
              <a:t>Auswählen und Einführen von </a:t>
            </a:r>
            <a:r>
              <a:rPr lang="de-DE" altLang="en-US" smtClean="0">
                <a:solidFill>
                  <a:srgbClr val="0000FF"/>
                </a:solidFill>
              </a:rPr>
              <a:t>Werkzeugen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Schulung und Beratung </a:t>
            </a:r>
            <a:r>
              <a:rPr lang="de-DE" altLang="en-US" smtClean="0"/>
              <a:t>der Projektmitarbeiter in Methoden und Techniken der Qualitätssicherung</a:t>
            </a:r>
          </a:p>
          <a:p>
            <a:pPr lvl="1"/>
            <a:r>
              <a:rPr lang="de-DE" altLang="en-US" smtClean="0"/>
              <a:t>Aufstellen von Plänen, insbesondere von </a:t>
            </a:r>
            <a:r>
              <a:rPr lang="de-DE" altLang="en-US" smtClean="0">
                <a:solidFill>
                  <a:srgbClr val="0000FF"/>
                </a:solidFill>
              </a:rPr>
              <a:t>Prüfplänen</a:t>
            </a:r>
          </a:p>
          <a:p>
            <a:pPr lvl="1"/>
            <a:r>
              <a:rPr lang="de-DE" altLang="en-US" smtClean="0"/>
              <a:t>Mitwirkung oder Teilnahme an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Prüfungen</a:t>
            </a:r>
            <a:r>
              <a:rPr lang="de-DE" altLang="en-US" smtClean="0"/>
              <a:t>, insbesondere bei den formalen Prüfungen an </a:t>
            </a:r>
            <a:r>
              <a:rPr lang="de-DE" altLang="en-US" smtClean="0">
                <a:solidFill>
                  <a:srgbClr val="0000FF"/>
                </a:solidFill>
              </a:rPr>
              <a:t>Meilensteinen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Überwachen</a:t>
            </a:r>
            <a:r>
              <a:rPr lang="de-DE" altLang="en-US" smtClean="0"/>
              <a:t> aller Maßnahmen, die im Interesse höherer Qualität durch Pläne, Richtlinien usw. vorgesehen sind</a:t>
            </a:r>
          </a:p>
          <a:p>
            <a:pPr marL="0" indent="0"/>
            <a:endParaRPr lang="de-DE" altLang="en-US" smtClean="0"/>
          </a:p>
        </p:txBody>
      </p:sp>
      <p:sp>
        <p:nvSpPr>
          <p:cNvPr id="1331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41590E4-5FCF-4BC9-9900-BB50CE35AA8E}" type="slidenum">
              <a:rPr lang="de-DE" altLang="en-US" sz="1100"/>
              <a:pPr eaLnBrk="1" hangingPunct="1"/>
              <a:t>10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13.2	 Prüfungen</a:t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Sinn und Wirkung von Prüfungen</a:t>
            </a:r>
          </a:p>
        </p:txBody>
      </p:sp>
      <p:sp>
        <p:nvSpPr>
          <p:cNvPr id="15363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Prüfungen haben den Zweck, </a:t>
            </a:r>
            <a:r>
              <a:rPr lang="de-DE" altLang="en-US" smtClean="0">
                <a:solidFill>
                  <a:srgbClr val="0000FF"/>
                </a:solidFill>
              </a:rPr>
              <a:t>die Qualität des Prüflings festzustellen</a:t>
            </a:r>
            <a:r>
              <a:rPr lang="de-DE" altLang="en-US" smtClean="0"/>
              <a:t>, vor allem, ob er im Sinne der Anforderungen fehlerfrei ist. </a:t>
            </a:r>
          </a:p>
          <a:p>
            <a:pPr marL="0" indent="0"/>
            <a:r>
              <a:rPr lang="de-DE" altLang="en-US" smtClean="0"/>
              <a:t>Nutzen und Wirkungen von Prüfungen am </a:t>
            </a:r>
            <a:r>
              <a:rPr lang="de-DE" altLang="en-US" smtClean="0">
                <a:solidFill>
                  <a:srgbClr val="0000FF"/>
                </a:solidFill>
              </a:rPr>
              <a:t>Beispiel der Schule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implizite, sehr konkrete Definition der Leistungskriterien</a:t>
            </a:r>
          </a:p>
          <a:p>
            <a:pPr lvl="1"/>
            <a:r>
              <a:rPr lang="de-DE" altLang="en-US" smtClean="0"/>
              <a:t>Anzeige kollektiver und individueller Schwächen, </a:t>
            </a:r>
            <a:br>
              <a:rPr lang="de-DE" altLang="en-US" smtClean="0"/>
            </a:br>
            <a:r>
              <a:rPr lang="de-DE" altLang="en-US" smtClean="0"/>
              <a:t>Rückmeldung über den Erfolg des Unterrichts</a:t>
            </a:r>
          </a:p>
          <a:p>
            <a:pPr lvl="1"/>
            <a:r>
              <a:rPr lang="de-DE" altLang="en-US" smtClean="0"/>
              <a:t>meist keine direkte Wirkung auf die Leistungen der Prüflinge</a:t>
            </a:r>
          </a:p>
          <a:p>
            <a:pPr lvl="1"/>
            <a:r>
              <a:rPr lang="de-DE" altLang="en-US" smtClean="0"/>
              <a:t>Erkennung  extrem guter und extrem schlechter Kandidaten (Ansporn der Guten, Förderung der Schlechteren)</a:t>
            </a:r>
          </a:p>
          <a:p>
            <a:pPr lvl="1"/>
            <a:r>
              <a:rPr lang="de-DE" altLang="en-US" smtClean="0"/>
              <a:t>Ausschluss als Ultima Ratio</a:t>
            </a:r>
          </a:p>
          <a:p>
            <a:pPr lvl="1"/>
            <a:r>
              <a:rPr lang="de-DE" altLang="en-US" smtClean="0"/>
              <a:t>Motivation zum Lernen (d.h. zur Änderung der Prüfungsresultate)</a:t>
            </a:r>
          </a:p>
          <a:p>
            <a:pPr lvl="1"/>
            <a:r>
              <a:rPr lang="de-DE" altLang="en-US" smtClean="0"/>
              <a:t>Prüfung der Lehrer</a:t>
            </a:r>
          </a:p>
          <a:p>
            <a:pPr marL="0" indent="0"/>
            <a:endParaRPr lang="de-DE" altLang="en-US" smtClean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48F85CE-6044-44EA-92B8-FB8C433A4803}" type="slidenum">
              <a:rPr lang="de-DE" altLang="en-US" sz="1100"/>
              <a:pPr eaLnBrk="1" hangingPunct="1"/>
              <a:t>12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Übertragung auf die Software-Prüfung</a:t>
            </a:r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/>
              <a:t>Prüfungen liefern implizit eine Definition der </a:t>
            </a:r>
            <a:r>
              <a:rPr lang="de-DE" altLang="en-US" smtClean="0">
                <a:solidFill>
                  <a:srgbClr val="0000FF"/>
                </a:solidFill>
              </a:rPr>
              <a:t>Qualitätskriterien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Prüfungen zeigen kollektive und individuelle </a:t>
            </a:r>
            <a:r>
              <a:rPr lang="de-DE" altLang="en-US" smtClean="0">
                <a:solidFill>
                  <a:srgbClr val="0000FF"/>
                </a:solidFill>
              </a:rPr>
              <a:t>Schwächen der Prüflinge</a:t>
            </a:r>
            <a:r>
              <a:rPr lang="de-DE" altLang="en-US" smtClean="0"/>
              <a:t> (also der Dokumente, Programme usw.). Sie geben damit </a:t>
            </a:r>
            <a:r>
              <a:rPr lang="de-DE" altLang="en-US" smtClean="0">
                <a:solidFill>
                  <a:srgbClr val="0000FF"/>
                </a:solidFill>
              </a:rPr>
              <a:t>Hinweise für das Software Engineering </a:t>
            </a:r>
            <a:r>
              <a:rPr lang="de-DE" altLang="en-US" smtClean="0"/>
              <a:t>(allgemein und speziell).</a:t>
            </a:r>
          </a:p>
          <a:p>
            <a:pPr lvl="1"/>
            <a:r>
              <a:rPr lang="de-DE" altLang="en-US" smtClean="0"/>
              <a:t>Direkt erhöhen Prüfungen die </a:t>
            </a:r>
            <a:r>
              <a:rPr lang="de-DE" altLang="en-US" smtClean="0">
                <a:solidFill>
                  <a:srgbClr val="0000FF"/>
                </a:solidFill>
              </a:rPr>
              <a:t>Qualität der Prüflinge </a:t>
            </a:r>
            <a:r>
              <a:rPr lang="de-DE" altLang="en-US" smtClean="0"/>
              <a:t>nicht.</a:t>
            </a:r>
          </a:p>
          <a:p>
            <a:pPr lvl="1"/>
            <a:r>
              <a:rPr lang="de-DE" altLang="en-US" smtClean="0"/>
              <a:t>Prüfungen schaffen die Möglichkeit, die </a:t>
            </a:r>
            <a:r>
              <a:rPr lang="de-DE" altLang="en-US" smtClean="0">
                <a:solidFill>
                  <a:srgbClr val="0000FF"/>
                </a:solidFill>
              </a:rPr>
              <a:t>extrem guten </a:t>
            </a:r>
            <a:r>
              <a:rPr lang="de-DE" altLang="en-US" smtClean="0"/>
              <a:t>und die </a:t>
            </a:r>
            <a:r>
              <a:rPr lang="de-DE" altLang="en-US" smtClean="0">
                <a:solidFill>
                  <a:srgbClr val="0000FF"/>
                </a:solidFill>
              </a:rPr>
              <a:t>extrem schlechten Prüflinge </a:t>
            </a:r>
            <a:r>
              <a:rPr lang="de-DE" altLang="en-US" smtClean="0"/>
              <a:t>zu erkennen.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Erwartung einer Prüfung </a:t>
            </a:r>
            <a:r>
              <a:rPr lang="de-DE" altLang="en-US" smtClean="0"/>
              <a:t>beeinflusst das Verhalten der Entwickler und damit (indirekt) die </a:t>
            </a:r>
            <a:r>
              <a:rPr lang="de-DE" altLang="en-US" smtClean="0">
                <a:solidFill>
                  <a:srgbClr val="0000FF"/>
                </a:solidFill>
              </a:rPr>
              <a:t>Qualität des Produkts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Durch </a:t>
            </a:r>
            <a:r>
              <a:rPr lang="de-DE" altLang="en-US" smtClean="0">
                <a:solidFill>
                  <a:srgbClr val="0000FF"/>
                </a:solidFill>
              </a:rPr>
              <a:t>Audits</a:t>
            </a:r>
            <a:r>
              <a:rPr lang="de-DE" altLang="en-US" smtClean="0"/>
              <a:t> kann und muss überprüft werden, ob die festgelegten Regeln zur Durchführung des Projekts auch eingehalten werden. Damit wird auch die Qualität des Managements geprüft.</a:t>
            </a:r>
          </a:p>
          <a:p>
            <a:pPr marL="0" indent="0"/>
            <a:endParaRPr lang="de-DE" altLang="en-US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700BF3C-431C-4389-BE17-D92256D23C5E}" type="slidenum">
              <a:rPr lang="de-DE" altLang="en-US" sz="1100"/>
              <a:pPr eaLnBrk="1" hangingPunct="1"/>
              <a:t>13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smtClean="0"/>
              <a:t>13.3	 Mängel und Fehler</a:t>
            </a:r>
            <a:br>
              <a:rPr lang="de-DE" smtClean="0"/>
            </a:b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Definitionen der ISO 9000</a:t>
            </a:r>
          </a:p>
        </p:txBody>
      </p:sp>
      <p:sp>
        <p:nvSpPr>
          <p:cNvPr id="1843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Anforderung</a:t>
            </a:r>
            <a:r>
              <a:rPr lang="de-DE" altLang="en-US" smtClean="0"/>
              <a:t> = </a:t>
            </a:r>
            <a:r>
              <a:rPr lang="de-DE" altLang="en-US" b="1" smtClean="0"/>
              <a:t>Erfordernis oder Erwartung</a:t>
            </a:r>
            <a:r>
              <a:rPr lang="de-DE" altLang="en-US" smtClean="0"/>
              <a:t>, das oder die </a:t>
            </a:r>
            <a:r>
              <a:rPr lang="de-DE" altLang="en-US" b="1" smtClean="0"/>
              <a:t>festgelegt</a:t>
            </a:r>
            <a:r>
              <a:rPr lang="de-DE" altLang="en-US" smtClean="0"/>
              <a:t>, </a:t>
            </a:r>
            <a:r>
              <a:rPr lang="de-DE" altLang="en-US" b="1" smtClean="0"/>
              <a:t>üblicherweise vorausgesetzt</a:t>
            </a:r>
            <a:r>
              <a:rPr lang="de-DE" altLang="en-US" smtClean="0"/>
              <a:t> oder </a:t>
            </a:r>
            <a:r>
              <a:rPr lang="de-DE" altLang="en-US" b="1" smtClean="0"/>
              <a:t>verpflichtend</a:t>
            </a:r>
            <a:r>
              <a:rPr lang="de-DE" altLang="en-US" smtClean="0"/>
              <a:t> ist</a:t>
            </a:r>
          </a:p>
          <a:p>
            <a:pPr marL="0" indent="0"/>
            <a:r>
              <a:rPr lang="de-DE" altLang="en-US" smtClean="0"/>
              <a:t>Anforderung nicht erfüllt  </a:t>
            </a:r>
            <a:r>
              <a:rPr lang="de-DE" altLang="en-US" smtClean="0">
                <a:solidFill>
                  <a:srgbClr val="FF0000"/>
                </a:solidFill>
                <a:sym typeface="Symbol" panose="05050102010706020507" pitchFamily="18" charset="2"/>
              </a:rPr>
              <a:t>→</a:t>
            </a:r>
            <a:r>
              <a:rPr lang="de-DE" altLang="en-US" smtClean="0"/>
              <a:t>  </a:t>
            </a:r>
            <a:r>
              <a:rPr lang="de-DE" altLang="en-US" smtClean="0">
                <a:solidFill>
                  <a:srgbClr val="0000FF"/>
                </a:solidFill>
              </a:rPr>
              <a:t>Fehler 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Mangel</a:t>
            </a:r>
            <a:r>
              <a:rPr lang="de-DE" altLang="en-US" smtClean="0"/>
              <a:t> = Nichterfüllung einer Anforderung in Bezug auf einen beabsichtigten oder festgelegten </a:t>
            </a:r>
            <a:r>
              <a:rPr lang="de-DE" altLang="en-US" b="1" smtClean="0"/>
              <a:t>Gebrauch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Wenn ein Fehler die Verwendbarkeit nicht beeinträchtigt, liegt kein Mangel vor. </a:t>
            </a:r>
          </a:p>
          <a:p>
            <a:pPr marL="0" indent="0"/>
            <a:r>
              <a:rPr lang="de-DE" altLang="en-US" smtClean="0"/>
              <a:t>Ein Mangel kann </a:t>
            </a:r>
            <a:r>
              <a:rPr lang="de-DE" altLang="en-US" b="1" smtClean="0"/>
              <a:t>juristische Folgen</a:t>
            </a:r>
            <a:r>
              <a:rPr lang="de-DE" altLang="en-US" smtClean="0"/>
              <a:t> haben (z. B. die Forderung nach Schadensersatz).</a:t>
            </a:r>
          </a:p>
        </p:txBody>
      </p:sp>
      <p:sp>
        <p:nvSpPr>
          <p:cNvPr id="1843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6AFB20C-C2D0-488A-8F56-C9347F26CED6}" type="slidenum">
              <a:rPr lang="de-DE" altLang="en-US" sz="1100"/>
              <a:pPr eaLnBrk="1" hangingPunct="1"/>
              <a:t>15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Kleine Theorie der Fehlersuche - 1</a:t>
            </a:r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Wir suchen nach Fehlern, (fast) ohne etwas über sie zu wissen. </a:t>
            </a:r>
          </a:p>
          <a:p>
            <a:pPr marL="0" indent="0"/>
            <a:r>
              <a:rPr lang="de-DE" altLang="en-US" smtClean="0"/>
              <a:t>Wir wissen nur, dass sie sich (falls überhaupt welche vorhanden sind) </a:t>
            </a:r>
          </a:p>
          <a:p>
            <a:pPr lvl="1"/>
            <a:r>
              <a:rPr lang="de-DE" altLang="en-US" smtClean="0"/>
              <a:t>an irgendeiner Stelle </a:t>
            </a:r>
            <a:r>
              <a:rPr lang="de-DE" altLang="en-US" b="1" smtClean="0"/>
              <a:t>manifestieren</a:t>
            </a:r>
            <a:r>
              <a:rPr lang="de-DE" altLang="en-US" smtClean="0"/>
              <a:t> </a:t>
            </a:r>
            <a:br>
              <a:rPr lang="de-DE" altLang="en-US" smtClean="0"/>
            </a:br>
            <a:r>
              <a:rPr lang="de-DE" altLang="en-US" smtClean="0">
                <a:solidFill>
                  <a:srgbClr val="0000FF"/>
                </a:solidFill>
              </a:rPr>
              <a:t>(z. B. im Code einer Prozedur)</a:t>
            </a:r>
          </a:p>
          <a:p>
            <a:pPr lvl="1"/>
            <a:r>
              <a:rPr lang="de-DE" altLang="en-US" smtClean="0"/>
              <a:t>unter mehr oder minder speziellen Umständen </a:t>
            </a:r>
            <a:r>
              <a:rPr lang="de-DE" altLang="en-US" b="1" smtClean="0"/>
              <a:t>zeigen</a:t>
            </a:r>
            <a:r>
              <a:rPr lang="de-DE" altLang="en-US" smtClean="0"/>
              <a:t> </a:t>
            </a:r>
            <a:br>
              <a:rPr lang="de-DE" altLang="en-US" smtClean="0"/>
            </a:br>
            <a:r>
              <a:rPr lang="de-DE" altLang="en-US" smtClean="0">
                <a:solidFill>
                  <a:srgbClr val="0000FF"/>
                </a:solidFill>
              </a:rPr>
              <a:t>(z. B. bei Ausführung des Codes mit bestimmten Eingabedaten)</a:t>
            </a:r>
            <a:r>
              <a:rPr lang="de-DE" altLang="en-US" smtClean="0"/>
              <a:t>. </a:t>
            </a:r>
          </a:p>
          <a:p>
            <a:pPr marL="0" indent="0"/>
            <a:r>
              <a:rPr lang="de-DE" altLang="en-US" b="1" smtClean="0"/>
              <a:t>Fehlersuche</a:t>
            </a:r>
            <a:r>
              <a:rPr lang="de-DE" altLang="en-US" smtClean="0"/>
              <a:t> wäre </a:t>
            </a:r>
            <a:r>
              <a:rPr lang="de-DE" altLang="en-US" b="1" smtClean="0"/>
              <a:t>effektiv</a:t>
            </a:r>
            <a:r>
              <a:rPr lang="de-DE" altLang="en-US" smtClean="0"/>
              <a:t> (wenn auch nicht notwendig effizient) möglich, wenn zwei Bedingungen erfüllt wären:</a:t>
            </a:r>
          </a:p>
          <a:p>
            <a:pPr lvl="1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b="1" smtClean="0"/>
              <a:t>Eigenschaften</a:t>
            </a:r>
            <a:r>
              <a:rPr lang="de-DE" altLang="en-US" smtClean="0"/>
              <a:t> des Programms sind – i. A. durch die Spezifikation – </a:t>
            </a:r>
            <a:r>
              <a:rPr lang="de-DE" altLang="en-US" b="1" smtClean="0"/>
              <a:t>eindeutig und vollständig festgelegt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>
                <a:solidFill>
                  <a:srgbClr val="FF0000"/>
                </a:solidFill>
              </a:rPr>
              <a:t>Prinzipiell möglich für funktionale Anforderungen, praktisch unmöglich für die NFRs.</a:t>
            </a:r>
          </a:p>
          <a:p>
            <a:pPr marL="0" indent="0"/>
            <a:endParaRPr lang="de-DE" altLang="en-US" smtClean="0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73FC9B-D709-4C0B-8FBC-57E0C9C83831}" type="slidenum">
              <a:rPr lang="de-DE" altLang="en-US" sz="1100"/>
              <a:pPr eaLnBrk="1" hangingPunct="1"/>
              <a:t>16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Kleine Theorie der Fehlersuche - 2</a:t>
            </a:r>
          </a:p>
        </p:txBody>
      </p:sp>
      <p:sp>
        <p:nvSpPr>
          <p:cNvPr id="20483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 startAt="2"/>
            </a:pPr>
            <a:r>
              <a:rPr lang="de-DE" altLang="en-US" smtClean="0"/>
              <a:t>Die </a:t>
            </a:r>
            <a:r>
              <a:rPr lang="de-DE" altLang="en-US" b="1" smtClean="0"/>
              <a:t>Eigenschaften lassen sich </a:t>
            </a:r>
            <a:r>
              <a:rPr lang="de-DE" altLang="en-US" smtClean="0"/>
              <a:t>durch Prüfungen eindeutig und vollständig </a:t>
            </a:r>
            <a:r>
              <a:rPr lang="de-DE" altLang="en-US" b="1" smtClean="0"/>
              <a:t>feststellen</a:t>
            </a:r>
            <a:r>
              <a:rPr lang="de-DE" altLang="en-US" smtClean="0"/>
              <a:t>.</a:t>
            </a:r>
            <a:br>
              <a:rPr lang="de-DE" altLang="en-US" smtClean="0"/>
            </a:b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>
                <a:solidFill>
                  <a:srgbClr val="FF0000"/>
                </a:solidFill>
              </a:rPr>
              <a:t>Nur für extrem primitive Algorithmen möglich, sonst ausgeschlossen durch die Größe des Zustandsraums</a:t>
            </a:r>
            <a:r>
              <a:rPr lang="de-DE" altLang="en-US" smtClean="0"/>
              <a:t> </a:t>
            </a:r>
          </a:p>
          <a:p>
            <a:pPr marL="0" indent="0"/>
            <a:r>
              <a:rPr lang="de-DE" altLang="en-US" b="1" smtClean="0"/>
              <a:t>Konsequenz: 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Ein Korrektheitsbeweis durch Prüfung ist ausgeschlossen. </a:t>
            </a:r>
            <a:r>
              <a:rPr lang="de-DE" altLang="en-US" smtClean="0"/>
              <a:t> </a:t>
            </a:r>
          </a:p>
          <a:p>
            <a:pPr marL="0" indent="0"/>
            <a:r>
              <a:rPr lang="de-DE" altLang="en-US" smtClean="0"/>
              <a:t>Praktischer </a:t>
            </a:r>
            <a:r>
              <a:rPr lang="de-DE" altLang="en-US" b="1" smtClean="0"/>
              <a:t>Ansatz</a:t>
            </a:r>
            <a:endParaRPr lang="de-DE" altLang="en-US" smtClean="0"/>
          </a:p>
          <a:p>
            <a:pPr marL="457200" lvl="1" indent="-457200"/>
            <a:r>
              <a:rPr lang="de-DE" altLang="en-US" smtClean="0"/>
              <a:t>Mit möglichst geringem Aufwand möglichst viel </a:t>
            </a:r>
            <a:r>
              <a:rPr lang="de-DE" altLang="en-US" b="1" smtClean="0"/>
              <a:t>Schaden verhindern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Jede Suche geht von Annahmen über das Gesuchte aus, jeder Prüfung liegt also eine </a:t>
            </a:r>
            <a:r>
              <a:rPr lang="de-DE" altLang="en-US" b="1" smtClean="0"/>
              <a:t>Fehlertheorie</a:t>
            </a:r>
            <a:r>
              <a:rPr lang="de-DE" altLang="en-US" smtClean="0"/>
              <a:t> zu Grunde – die sich allerdings allzu oft als unbrauchbar erweist!</a:t>
            </a:r>
          </a:p>
          <a:p>
            <a:pPr marL="0" indent="0"/>
            <a:endParaRPr lang="de-DE" altLang="en-US" smtClean="0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C4A8A1-60D9-4C90-B84F-FD5C34B65672}" type="slidenum">
              <a:rPr lang="de-DE" altLang="en-US" sz="1100"/>
              <a:pPr eaLnBrk="1" hangingPunct="1"/>
              <a:t>17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Fazit</a:t>
            </a:r>
          </a:p>
        </p:txBody>
      </p:sp>
      <p:sp>
        <p:nvSpPr>
          <p:cNvPr id="21507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Prüfung ist </a:t>
            </a:r>
            <a:r>
              <a:rPr lang="de-DE" altLang="en-US" smtClean="0">
                <a:solidFill>
                  <a:srgbClr val="0000FF"/>
                </a:solidFill>
              </a:rPr>
              <a:t>keine moralische</a:t>
            </a:r>
            <a:r>
              <a:rPr lang="de-DE" altLang="en-US" smtClean="0"/>
              <a:t>, sondern eine </a:t>
            </a:r>
            <a:r>
              <a:rPr lang="de-DE" altLang="en-US" smtClean="0">
                <a:solidFill>
                  <a:srgbClr val="0000FF"/>
                </a:solidFill>
              </a:rPr>
              <a:t>praktische Forderung</a:t>
            </a:r>
            <a:r>
              <a:rPr lang="de-DE" altLang="en-US" smtClean="0"/>
              <a:t>:</a:t>
            </a:r>
            <a:br>
              <a:rPr lang="de-DE" altLang="en-US" smtClean="0"/>
            </a:br>
            <a:r>
              <a:rPr lang="de-DE" altLang="en-US" smtClean="0"/>
              <a:t> 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Die Prüfung der Software ist also – wie das ganze Software Engineering – nicht Selbstzweck, sondern wirtschaftlich geboten.</a:t>
            </a:r>
            <a:endParaRPr lang="de-DE" altLang="en-US" smtClean="0"/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1F15CEE-DDEF-4CEE-909D-AEB00D967F68}" type="slidenum">
              <a:rPr lang="de-DE" altLang="en-US" sz="1100"/>
              <a:pPr eaLnBrk="1" hangingPunct="1"/>
              <a:t>18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13.4	Prüfungen im Überblick</a:t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Motivation für die Qualitätssicherung - 1</a:t>
            </a:r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Allgemeine Erfahrung in der fertigenden Industrie, insbesondere in der </a:t>
            </a:r>
            <a:r>
              <a:rPr lang="de-DE" altLang="en-US" b="1" smtClean="0"/>
              <a:t>Automobilindustrie des frühen 20. Jahrhunderts</a:t>
            </a:r>
            <a:r>
              <a:rPr lang="de-DE" altLang="en-US" smtClean="0"/>
              <a:t>: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Gute Qualität kommt nicht von selbst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Mit schlechter Qualität muss man vor allem dann rechnen, wenn</a:t>
            </a:r>
          </a:p>
          <a:p>
            <a:pPr lvl="1"/>
            <a:r>
              <a:rPr lang="de-DE" altLang="en-US" smtClean="0"/>
              <a:t>die Arbeiter </a:t>
            </a:r>
            <a:r>
              <a:rPr lang="de-DE" altLang="en-US" smtClean="0">
                <a:solidFill>
                  <a:srgbClr val="0000FF"/>
                </a:solidFill>
              </a:rPr>
              <a:t>schlecht ausgebildet </a:t>
            </a:r>
            <a:r>
              <a:rPr lang="de-DE" altLang="en-US" smtClean="0"/>
              <a:t>sind,</a:t>
            </a:r>
          </a:p>
          <a:p>
            <a:pPr lvl="1"/>
            <a:r>
              <a:rPr lang="de-DE" altLang="en-US" smtClean="0"/>
              <a:t>keine </a:t>
            </a:r>
            <a:r>
              <a:rPr lang="de-DE" altLang="en-US" smtClean="0">
                <a:solidFill>
                  <a:srgbClr val="0000FF"/>
                </a:solidFill>
              </a:rPr>
              <a:t>soziale Kontrolle </a:t>
            </a:r>
            <a:r>
              <a:rPr lang="de-DE" altLang="en-US" smtClean="0"/>
              <a:t>des Verhaltens stattfindet,</a:t>
            </a:r>
          </a:p>
          <a:p>
            <a:pPr lvl="1"/>
            <a:r>
              <a:rPr lang="de-DE" altLang="en-US" smtClean="0"/>
              <a:t>die Produkte den einzelnen Arbeitern </a:t>
            </a:r>
            <a:r>
              <a:rPr lang="de-DE" altLang="en-US" smtClean="0">
                <a:solidFill>
                  <a:srgbClr val="0000FF"/>
                </a:solidFill>
              </a:rPr>
              <a:t>nicht zugeordnet </a:t>
            </a:r>
            <a:r>
              <a:rPr lang="de-DE" altLang="en-US" smtClean="0"/>
              <a:t>werden können oder</a:t>
            </a:r>
          </a:p>
          <a:p>
            <a:pPr lvl="1"/>
            <a:r>
              <a:rPr lang="de-DE" altLang="en-US" smtClean="0"/>
              <a:t>die erreichte Qualität für die Verursacher ohne </a:t>
            </a:r>
            <a:r>
              <a:rPr lang="de-DE" altLang="en-US" smtClean="0">
                <a:solidFill>
                  <a:srgbClr val="0000FF"/>
                </a:solidFill>
              </a:rPr>
              <a:t>Wirkung</a:t>
            </a:r>
            <a:r>
              <a:rPr lang="de-DE" altLang="en-US" smtClean="0"/>
              <a:t> bleibt.</a:t>
            </a:r>
          </a:p>
          <a:p>
            <a:pPr marL="0" indent="0"/>
            <a:r>
              <a:rPr lang="de-DE" altLang="en-US" smtClean="0"/>
              <a:t>Die Folge war die Produktion von Gütern (Autos), die billig, aber von schlechter Qualität waren.</a:t>
            </a:r>
          </a:p>
          <a:p>
            <a:pPr marL="0" indent="0"/>
            <a:endParaRPr lang="de-DE" altLang="en-US" smtClean="0"/>
          </a:p>
        </p:txBody>
      </p:sp>
      <p:sp>
        <p:nvSpPr>
          <p:cNvPr id="512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EE32CC6-1FB2-4C3E-B8DB-6C353E6E5B82}" type="slidenum">
              <a:rPr lang="de-DE" altLang="en-US" sz="1100"/>
              <a:pPr eaLnBrk="1" hangingPunct="1"/>
              <a:t>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Schema von Prüfungen</a:t>
            </a:r>
          </a:p>
        </p:txBody>
      </p:sp>
      <p:sp>
        <p:nvSpPr>
          <p:cNvPr id="2355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Alle Prüfungen folgen grundsätzlich </a:t>
            </a:r>
            <a:r>
              <a:rPr lang="de-DE" altLang="en-US" smtClean="0">
                <a:solidFill>
                  <a:srgbClr val="0000FF"/>
                </a:solidFill>
              </a:rPr>
              <a:t>dem gleichen Schema.</a:t>
            </a:r>
          </a:p>
          <a:p>
            <a:pPr marL="0" indent="0"/>
            <a:r>
              <a:rPr lang="de-DE" altLang="en-US" smtClean="0"/>
              <a:t>In jeder Prüfung wird das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Resultat</a:t>
            </a:r>
            <a:r>
              <a:rPr lang="de-DE" altLang="en-US" smtClean="0"/>
              <a:t> (der Ausbildung, der Entwicklung, ...) mit den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Erwartungen</a:t>
            </a:r>
            <a:r>
              <a:rPr lang="de-DE" altLang="en-US" smtClean="0"/>
              <a:t> an das Resultat </a:t>
            </a:r>
          </a:p>
          <a:p>
            <a:pPr marL="0" indent="0"/>
            <a:r>
              <a:rPr lang="de-DE" altLang="en-US" smtClean="0"/>
              <a:t>verglichen.</a:t>
            </a:r>
          </a:p>
          <a:p>
            <a:pPr marL="0" indent="0"/>
            <a:r>
              <a:rPr lang="de-DE" altLang="en-US" smtClean="0"/>
              <a:t>Eine dabei festgestellte </a:t>
            </a:r>
            <a:r>
              <a:rPr lang="de-DE" altLang="en-US" b="1" smtClean="0"/>
              <a:t>Diskrepanz</a:t>
            </a:r>
            <a:r>
              <a:rPr lang="de-DE" altLang="en-US" smtClean="0"/>
              <a:t> weist auf einen Fehler hin</a:t>
            </a:r>
          </a:p>
          <a:p>
            <a:pPr marL="0" indent="0"/>
            <a:r>
              <a:rPr lang="de-DE" altLang="en-US" smtClean="0"/>
              <a:t>Sie zeigt aber nicht, </a:t>
            </a:r>
            <a:r>
              <a:rPr lang="de-DE" altLang="en-US" smtClean="0">
                <a:solidFill>
                  <a:srgbClr val="0000FF"/>
                </a:solidFill>
              </a:rPr>
              <a:t>wo</a:t>
            </a:r>
            <a:r>
              <a:rPr lang="de-DE" altLang="en-US" smtClean="0"/>
              <a:t> der Fehler liegt, im </a:t>
            </a:r>
            <a:r>
              <a:rPr lang="de-DE" altLang="en-US" smtClean="0">
                <a:solidFill>
                  <a:srgbClr val="0000FF"/>
                </a:solidFill>
              </a:rPr>
              <a:t>Prüfling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sonstwo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endParaRPr lang="de-DE" altLang="en-US" smtClean="0"/>
          </a:p>
        </p:txBody>
      </p:sp>
      <p:sp>
        <p:nvSpPr>
          <p:cNvPr id="2355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341810-72A6-4121-B2CD-81B55D8A587B}" type="slidenum">
              <a:rPr lang="de-DE" altLang="en-US" sz="1100"/>
              <a:pPr eaLnBrk="1" hangingPunct="1"/>
              <a:t>20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Das Prinzip der Prüfung</a:t>
            </a:r>
          </a:p>
        </p:txBody>
      </p:sp>
      <p:sp>
        <p:nvSpPr>
          <p:cNvPr id="24579" name="Inhaltsplatzhalter 2"/>
          <p:cNvSpPr>
            <a:spLocks noGrp="1"/>
          </p:cNvSpPr>
          <p:nvPr>
            <p:ph sz="quarter" idx="13"/>
          </p:nvPr>
        </p:nvSpPr>
        <p:spPr>
          <a:xfrm>
            <a:off x="200025" y="981075"/>
            <a:ext cx="4465638" cy="5327650"/>
          </a:xfrm>
        </p:spPr>
        <p:txBody>
          <a:bodyPr/>
          <a:lstStyle/>
          <a:p>
            <a:pPr marL="0" indent="0"/>
            <a:r>
              <a:rPr lang="de-DE" altLang="en-US" smtClean="0"/>
              <a:t>Jede Prüfung beruht auf dem Prinzip der </a:t>
            </a:r>
            <a:r>
              <a:rPr lang="de-DE" altLang="en-US" smtClean="0">
                <a:solidFill>
                  <a:srgbClr val="0000FF"/>
                </a:solidFill>
              </a:rPr>
              <a:t>Zweigleisigkeit</a:t>
            </a:r>
            <a:r>
              <a:rPr lang="de-DE" altLang="en-US" smtClean="0"/>
              <a:t> (oder Mehrgleisigkeit). </a:t>
            </a:r>
          </a:p>
          <a:p>
            <a:pPr marL="0" indent="0"/>
            <a:r>
              <a:rPr lang="de-DE" altLang="en-US" smtClean="0"/>
              <a:t>Um die (angebliche) Lösung zu prüfen, wird sie </a:t>
            </a:r>
          </a:p>
          <a:p>
            <a:pPr lvl="1"/>
            <a:r>
              <a:rPr lang="de-DE" altLang="en-US" smtClean="0"/>
              <a:t>mit einer </a:t>
            </a:r>
            <a:r>
              <a:rPr lang="de-DE" altLang="en-US" smtClean="0">
                <a:solidFill>
                  <a:srgbClr val="0000FF"/>
                </a:solidFill>
              </a:rPr>
              <a:t>vermutlich</a:t>
            </a:r>
            <a:r>
              <a:rPr lang="de-DE" altLang="en-US" smtClean="0"/>
              <a:t> richtigen verglichen</a:t>
            </a:r>
          </a:p>
          <a:p>
            <a:pPr lvl="1"/>
            <a:r>
              <a:rPr lang="de-DE" altLang="en-US" smtClean="0"/>
              <a:t>oder an Kriterien gemessen, die aus den </a:t>
            </a:r>
            <a:r>
              <a:rPr lang="de-DE" altLang="en-US" smtClean="0">
                <a:solidFill>
                  <a:srgbClr val="0000FF"/>
                </a:solidFill>
              </a:rPr>
              <a:t>Anforderungen</a:t>
            </a:r>
            <a:r>
              <a:rPr lang="de-DE" altLang="en-US" smtClean="0"/>
              <a:t> abgeleitet sind. </a:t>
            </a:r>
          </a:p>
          <a:p>
            <a:pPr marL="0" indent="0"/>
            <a:endParaRPr lang="de-DE" altLang="en-US" smtClean="0"/>
          </a:p>
        </p:txBody>
      </p:sp>
      <p:pic>
        <p:nvPicPr>
          <p:cNvPr id="24580" name="Content Placeholder 8" descr="13_3_Grundprinzip_Pruefung_COL.png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16538" y="1103313"/>
            <a:ext cx="4170362" cy="5156200"/>
          </a:xfrm>
        </p:spPr>
      </p:pic>
      <p:sp>
        <p:nvSpPr>
          <p:cNvPr id="24581" name="Foliennummernplatzhalt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D8EF89-C489-4D05-AF52-76BF0672ED06}" type="slidenum">
              <a:rPr lang="de-DE" altLang="en-US" sz="1100"/>
              <a:pPr eaLnBrk="1" hangingPunct="1"/>
              <a:t>21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Validierung und Verifikation - 1</a:t>
            </a:r>
          </a:p>
        </p:txBody>
      </p:sp>
      <p:sp>
        <p:nvSpPr>
          <p:cNvPr id="25603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Für Prüfungen in der Entwicklung gibt es zwei Prinzipien: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Wurde entwickelt, was gewünscht ist?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Wurde der Entwicklungsschritt x richtig durchgeführt?</a:t>
            </a:r>
          </a:p>
          <a:p>
            <a:pPr marL="0" indent="0"/>
            <a:r>
              <a:rPr lang="de-DE" altLang="en-US" smtClean="0"/>
              <a:t>Boehm nennt diese Ansätze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en-US" altLang="en-US" smtClean="0">
                <a:solidFill>
                  <a:srgbClr val="FF0000"/>
                </a:solidFill>
              </a:rPr>
              <a:t>Validation</a:t>
            </a:r>
            <a:r>
              <a:rPr lang="en-US" altLang="en-US" smtClean="0"/>
              <a:t> (</a:t>
            </a:r>
            <a:r>
              <a:rPr lang="de-DE" altLang="en-US" smtClean="0"/>
              <a:t>Validierung)</a:t>
            </a:r>
            <a:r>
              <a:rPr lang="en-US" altLang="en-US" smtClean="0"/>
              <a:t>: </a:t>
            </a:r>
          </a:p>
          <a:p>
            <a:pPr marL="790575" lvl="2" indent="-457200"/>
            <a:r>
              <a:rPr lang="en-US" altLang="en-US" smtClean="0"/>
              <a:t>to establish the fitness or worth of a software product for its operational mission.</a:t>
            </a:r>
          </a:p>
          <a:p>
            <a:pPr marL="790575" lvl="2" indent="-457200"/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„</a:t>
            </a:r>
            <a:r>
              <a:rPr lang="en-US" altLang="en-US" smtClean="0">
                <a:solidFill>
                  <a:srgbClr val="0000FF"/>
                </a:solidFill>
              </a:rPr>
              <a:t>Am I building the </a:t>
            </a:r>
            <a:r>
              <a:rPr lang="en-US" altLang="en-US" smtClean="0">
                <a:solidFill>
                  <a:srgbClr val="FF0000"/>
                </a:solidFill>
              </a:rPr>
              <a:t>right</a:t>
            </a:r>
            <a:r>
              <a:rPr lang="en-US" altLang="en-US" smtClean="0">
                <a:solidFill>
                  <a:srgbClr val="0000FF"/>
                </a:solidFill>
              </a:rPr>
              <a:t> product?”</a:t>
            </a:r>
            <a:r>
              <a:rPr lang="de-DE" altLang="en-US" smtClean="0">
                <a:solidFill>
                  <a:srgbClr val="0000FF"/>
                </a:solidFill>
              </a:rPr>
              <a:t> 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en-US" altLang="en-US" smtClean="0">
                <a:solidFill>
                  <a:srgbClr val="FF0000"/>
                </a:solidFill>
              </a:rPr>
              <a:t>Verification</a:t>
            </a:r>
            <a:r>
              <a:rPr lang="en-US" altLang="en-US" smtClean="0"/>
              <a:t> (</a:t>
            </a:r>
            <a:r>
              <a:rPr lang="de-DE" altLang="en-US" smtClean="0"/>
              <a:t>Verifikation)</a:t>
            </a:r>
            <a:r>
              <a:rPr lang="en-US" altLang="en-US" smtClean="0"/>
              <a:t>: </a:t>
            </a:r>
          </a:p>
          <a:p>
            <a:pPr marL="790575" lvl="2" indent="-457200"/>
            <a:r>
              <a:rPr lang="en-US" altLang="en-US" smtClean="0"/>
              <a:t>to establish the truth of the correspondence between a software product and its specification. </a:t>
            </a:r>
            <a:endParaRPr lang="de-DE" altLang="en-US" smtClean="0"/>
          </a:p>
          <a:p>
            <a:pPr marL="790575" lvl="2" indent="-457200"/>
            <a:r>
              <a:rPr lang="de-DE" altLang="en-US" smtClean="0">
                <a:solidFill>
                  <a:srgbClr val="0000FF"/>
                </a:solidFill>
              </a:rPr>
              <a:t>„</a:t>
            </a:r>
            <a:r>
              <a:rPr lang="en-US" altLang="en-US" smtClean="0">
                <a:solidFill>
                  <a:srgbClr val="0000FF"/>
                </a:solidFill>
              </a:rPr>
              <a:t>Am I building the product </a:t>
            </a:r>
            <a:r>
              <a:rPr lang="en-US" altLang="en-US" smtClean="0">
                <a:solidFill>
                  <a:srgbClr val="FF0000"/>
                </a:solidFill>
              </a:rPr>
              <a:t>right</a:t>
            </a:r>
            <a:r>
              <a:rPr lang="en-US" altLang="en-US" smtClean="0">
                <a:solidFill>
                  <a:srgbClr val="0000FF"/>
                </a:solidFill>
              </a:rPr>
              <a:t>?”</a:t>
            </a:r>
            <a:endParaRPr lang="de-DE" altLang="en-US" smtClean="0">
              <a:solidFill>
                <a:srgbClr val="0000FF"/>
              </a:solidFill>
            </a:endParaRPr>
          </a:p>
          <a:p>
            <a:pPr marL="0" indent="0"/>
            <a:endParaRPr lang="de-DE" altLang="en-US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50F27F-7250-4E78-AC02-5F07DA119A36}" type="slidenum">
              <a:rPr lang="de-DE" altLang="en-US" sz="1100"/>
              <a:pPr eaLnBrk="1" hangingPunct="1"/>
              <a:t>22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Validierung und Verifikation - 2</a:t>
            </a:r>
          </a:p>
        </p:txBody>
      </p:sp>
      <p:sp>
        <p:nvSpPr>
          <p:cNvPr id="26627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Vergleich mit einer </a:t>
            </a:r>
            <a:r>
              <a:rPr lang="de-DE" altLang="en-US" b="1" smtClean="0"/>
              <a:t>Fahrt auf der Basis einer Wegbeschreibung</a:t>
            </a:r>
            <a:r>
              <a:rPr lang="de-DE" altLang="en-US" smtClean="0"/>
              <a:t>: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Haben wir das vorgesehene Ziel (oder Zwischenziel) erreicht?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Sind wir, wie es die Beschreibung verlangt, an der richtigen Stelle auf die richtige Straße abgebogen?</a:t>
            </a:r>
          </a:p>
          <a:p>
            <a:pPr marL="0" indent="0"/>
            <a:r>
              <a:rPr lang="de-DE" altLang="en-US" b="1" smtClean="0"/>
              <a:t>(a)</a:t>
            </a:r>
            <a:r>
              <a:rPr lang="de-DE" altLang="en-US" smtClean="0"/>
              <a:t> ergibt die </a:t>
            </a:r>
            <a:r>
              <a:rPr lang="de-DE" altLang="en-US" smtClean="0">
                <a:solidFill>
                  <a:srgbClr val="0000FF"/>
                </a:solidFill>
              </a:rPr>
              <a:t>wichtigere Aussage</a:t>
            </a:r>
            <a:r>
              <a:rPr lang="de-DE" altLang="en-US" smtClean="0"/>
              <a:t>, lässt sich aber nur anwenden, wenn das Endziel oder ein definiertes Zwischenziel erreicht wurde. </a:t>
            </a:r>
          </a:p>
          <a:p>
            <a:pPr marL="0" indent="0"/>
            <a:r>
              <a:rPr lang="de-DE" altLang="en-US" b="1" smtClean="0"/>
              <a:t>(b) </a:t>
            </a:r>
            <a:r>
              <a:rPr lang="de-DE" altLang="en-US" smtClean="0"/>
              <a:t>lässt sich </a:t>
            </a:r>
            <a:r>
              <a:rPr lang="de-DE" altLang="en-US" smtClean="0">
                <a:solidFill>
                  <a:srgbClr val="0000FF"/>
                </a:solidFill>
              </a:rPr>
              <a:t>nach jedem Schritt </a:t>
            </a:r>
            <a:r>
              <a:rPr lang="de-DE" altLang="en-US" smtClean="0"/>
              <a:t>anwenden.</a:t>
            </a:r>
          </a:p>
          <a:p>
            <a:pPr marL="0" indent="0"/>
            <a:r>
              <a:rPr lang="de-DE" altLang="en-US" smtClean="0"/>
              <a:t>Vergleich mit einer Rechenaufgabe: </a:t>
            </a:r>
          </a:p>
          <a:p>
            <a:pPr marL="457200" lvl="1" indent="-457200"/>
            <a:r>
              <a:rPr lang="de-DE" altLang="en-US" smtClean="0"/>
              <a:t>Zu bestimmen ist die Wurzel einer positiven reellen Zahl. </a:t>
            </a:r>
          </a:p>
          <a:p>
            <a:pPr marL="457200" lvl="1" indent="-457200"/>
            <a:r>
              <a:rPr lang="de-DE" altLang="en-US" smtClean="0"/>
              <a:t>Nach a kann man das Resultat quadrieren und damit überprüfen. </a:t>
            </a:r>
          </a:p>
          <a:p>
            <a:pPr marL="457200" lvl="1" indent="-457200"/>
            <a:r>
              <a:rPr lang="de-DE" altLang="en-US" smtClean="0"/>
              <a:t>Nach b kann man bei einer iterativen Lösung feststellen, ob der Algorithmus richtig ist.</a:t>
            </a:r>
          </a:p>
          <a:p>
            <a:pPr marL="0" indent="0"/>
            <a:endParaRPr lang="de-DE" altLang="en-US" smtClean="0"/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9B1B30A-23F2-4AF1-AA2A-C2FC283E8D84}" type="slidenum">
              <a:rPr lang="de-DE" altLang="en-US" sz="1100"/>
              <a:pPr eaLnBrk="1" hangingPunct="1"/>
              <a:t>23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Validierung und Verifikation - 3</a:t>
            </a:r>
          </a:p>
        </p:txBody>
      </p:sp>
      <p:sp>
        <p:nvSpPr>
          <p:cNvPr id="27651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Man beachte aber, dass die Wörter </a:t>
            </a:r>
            <a:r>
              <a:rPr lang="de-DE" altLang="en-US" smtClean="0">
                <a:solidFill>
                  <a:srgbClr val="0000FF"/>
                </a:solidFill>
              </a:rPr>
              <a:t>Validierung</a:t>
            </a:r>
            <a:r>
              <a:rPr lang="de-DE" altLang="en-US" smtClean="0"/>
              <a:t> und</a:t>
            </a:r>
            <a:r>
              <a:rPr lang="de-DE" altLang="en-US" i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Verifikation</a:t>
            </a:r>
            <a:r>
              <a:rPr lang="de-DE" altLang="en-US" i="1" smtClean="0"/>
              <a:t> </a:t>
            </a:r>
            <a:r>
              <a:rPr lang="de-DE" altLang="en-US" smtClean="0"/>
              <a:t>auch anders gebraucht werden, nämlich </a:t>
            </a:r>
          </a:p>
          <a:p>
            <a:pPr lvl="1"/>
            <a:r>
              <a:rPr lang="de-DE" altLang="en-US" b="1" smtClean="0"/>
              <a:t>Validierung</a:t>
            </a:r>
            <a:r>
              <a:rPr lang="de-DE" altLang="en-US" smtClean="0"/>
              <a:t> als </a:t>
            </a:r>
            <a:r>
              <a:rPr lang="de-DE" altLang="en-US" b="1" smtClean="0"/>
              <a:t>Oberbegriff</a:t>
            </a:r>
            <a:r>
              <a:rPr lang="de-DE" altLang="en-US" smtClean="0"/>
              <a:t> für alle Prüfungen, </a:t>
            </a:r>
          </a:p>
          <a:p>
            <a:pPr lvl="1"/>
            <a:r>
              <a:rPr lang="de-DE" altLang="en-US" b="1" smtClean="0"/>
              <a:t>Verifikation</a:t>
            </a:r>
            <a:r>
              <a:rPr lang="de-DE" altLang="en-US" smtClean="0"/>
              <a:t> speziell für </a:t>
            </a:r>
            <a:r>
              <a:rPr lang="de-DE" altLang="en-US" b="1" smtClean="0"/>
              <a:t>Prüfungen formaler Art </a:t>
            </a:r>
            <a:r>
              <a:rPr lang="de-DE" altLang="en-US" smtClean="0"/>
              <a:t>(Programmbeweis und Ähnliches). </a:t>
            </a:r>
          </a:p>
          <a:p>
            <a:pPr marL="0" indent="0"/>
            <a:r>
              <a:rPr lang="de-DE" altLang="en-US" smtClean="0"/>
              <a:t>Zur Vermeidung von Missverständnissen spricht man dann von </a:t>
            </a:r>
            <a:r>
              <a:rPr lang="de-DE" altLang="en-US" smtClean="0">
                <a:solidFill>
                  <a:srgbClr val="0000FF"/>
                </a:solidFill>
              </a:rPr>
              <a:t>externer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interner Validierung </a:t>
            </a:r>
            <a:r>
              <a:rPr lang="de-DE" altLang="en-US" smtClean="0"/>
              <a:t>(entsprechend a und b)</a:t>
            </a:r>
            <a:br>
              <a:rPr lang="de-DE" altLang="en-US" smtClean="0"/>
            </a:br>
            <a:r>
              <a:rPr lang="de-DE" altLang="en-US" smtClean="0"/>
              <a:t>bzw. von </a:t>
            </a:r>
            <a:r>
              <a:rPr lang="de-DE" altLang="en-US" smtClean="0">
                <a:solidFill>
                  <a:srgbClr val="0000FF"/>
                </a:solidFill>
              </a:rPr>
              <a:t>formaler Verifikation</a:t>
            </a:r>
            <a:r>
              <a:rPr lang="de-DE" altLang="en-US" smtClean="0"/>
              <a:t>.</a:t>
            </a:r>
          </a:p>
          <a:p>
            <a:pPr marL="0" indent="0"/>
            <a:endParaRPr lang="de-DE" altLang="en-US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6871D57-18B3-4FDA-9DBF-6A885FCDEF9D}" type="slidenum">
              <a:rPr lang="de-DE" altLang="en-US" sz="1100"/>
              <a:pPr eaLnBrk="1" hangingPunct="1"/>
              <a:t>24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Positive und negative Prüfresultate - 1</a:t>
            </a:r>
          </a:p>
        </p:txBody>
      </p:sp>
      <p:sp>
        <p:nvSpPr>
          <p:cNvPr id="2867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Prüfung führt zu einem </a:t>
            </a:r>
            <a:r>
              <a:rPr lang="de-DE" altLang="en-US" smtClean="0">
                <a:solidFill>
                  <a:srgbClr val="0000FF"/>
                </a:solidFill>
              </a:rPr>
              <a:t>Befund</a:t>
            </a:r>
            <a:r>
              <a:rPr lang="de-DE" altLang="en-US" smtClean="0"/>
              <a:t>: Prüfergebnis ist </a:t>
            </a:r>
            <a:r>
              <a:rPr lang="de-DE" altLang="en-US" smtClean="0">
                <a:solidFill>
                  <a:srgbClr val="FF0000"/>
                </a:solidFill>
              </a:rPr>
              <a:t>positiv</a:t>
            </a:r>
            <a:r>
              <a:rPr lang="de-DE" altLang="en-US" smtClean="0"/>
              <a:t> (!)</a:t>
            </a:r>
          </a:p>
          <a:p>
            <a:pPr lvl="1"/>
            <a:r>
              <a:rPr lang="de-DE" altLang="en-US" smtClean="0"/>
              <a:t>Vgl. die ähnliche Terminologie in der Medizin, wo man von einem positiven oder negativen Befund spricht.</a:t>
            </a:r>
          </a:p>
          <a:p>
            <a:pPr marL="0" indent="0"/>
            <a:r>
              <a:rPr lang="de-DE" altLang="en-US" smtClean="0"/>
              <a:t>Wenn der Grund für den Befund </a:t>
            </a:r>
            <a:r>
              <a:rPr lang="de-DE" altLang="en-US" smtClean="0">
                <a:solidFill>
                  <a:srgbClr val="0000FF"/>
                </a:solidFill>
              </a:rPr>
              <a:t>nicht</a:t>
            </a:r>
            <a:r>
              <a:rPr lang="de-DE" altLang="en-US" smtClean="0"/>
              <a:t> in einem Fehler des Prüflings liegt, ist das Prüfergebnis falsch positiv.</a:t>
            </a:r>
          </a:p>
          <a:p>
            <a:pPr lvl="1"/>
            <a:r>
              <a:rPr lang="de-DE" altLang="en-US" smtClean="0"/>
              <a:t>Mögliche Ursachen: Falsch bestimmte Sollresultate, falscher Prüfling, Fehler beim Vergleich</a:t>
            </a:r>
          </a:p>
          <a:p>
            <a:pPr marL="0" indent="0"/>
            <a:r>
              <a:rPr lang="de-DE" altLang="en-US" smtClean="0"/>
              <a:t>Falsch positive Resultate machen unnötig Arbeit, sind aber sonst </a:t>
            </a:r>
            <a:r>
              <a:rPr lang="de-DE" altLang="en-US" smtClean="0">
                <a:solidFill>
                  <a:srgbClr val="0000FF"/>
                </a:solidFill>
              </a:rPr>
              <a:t>harmlos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Viel schlimmer: </a:t>
            </a:r>
            <a:r>
              <a:rPr lang="de-DE" altLang="en-US" smtClean="0">
                <a:solidFill>
                  <a:srgbClr val="FF0000"/>
                </a:solidFill>
              </a:rPr>
              <a:t>falsch negative </a:t>
            </a:r>
            <a:r>
              <a:rPr lang="de-DE" altLang="en-US" smtClean="0"/>
              <a:t>Resultate, bei denen ein tatsächlich vorhandener Fehler </a:t>
            </a:r>
            <a:r>
              <a:rPr lang="de-DE" altLang="en-US" smtClean="0">
                <a:solidFill>
                  <a:srgbClr val="0000FF"/>
                </a:solidFill>
              </a:rPr>
              <a:t>nicht</a:t>
            </a:r>
            <a:r>
              <a:rPr lang="de-DE" altLang="en-US" smtClean="0"/>
              <a:t> entdeckt wird.</a:t>
            </a:r>
          </a:p>
          <a:p>
            <a:pPr marL="0" indent="0"/>
            <a:r>
              <a:rPr lang="de-DE" altLang="en-US" smtClean="0"/>
              <a:t>Daher ist es bei jeder Prüfung weit wichtiger, </a:t>
            </a:r>
            <a:r>
              <a:rPr lang="de-DE" altLang="en-US" smtClean="0">
                <a:solidFill>
                  <a:srgbClr val="0000FF"/>
                </a:solidFill>
              </a:rPr>
              <a:t>falsch negative als falsch positive Resultate zu vermeiden</a:t>
            </a:r>
            <a:r>
              <a:rPr lang="de-DE" altLang="en-US" smtClean="0"/>
              <a:t>.</a:t>
            </a:r>
          </a:p>
          <a:p>
            <a:pPr marL="0" indent="0"/>
            <a:endParaRPr lang="de-DE" altLang="en-US" smtClean="0"/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DA5169-E4F2-4B6A-9B96-4FACBDAAEE1E}" type="slidenum">
              <a:rPr lang="de-DE" altLang="en-US" sz="1100"/>
              <a:pPr eaLnBrk="1" hangingPunct="1"/>
              <a:t>25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Positive und negative Prüfresultate - 2</a:t>
            </a:r>
          </a:p>
        </p:txBody>
      </p:sp>
      <p:sp>
        <p:nvSpPr>
          <p:cNvPr id="29699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Wenn Fehler bei der Prüfung </a:t>
            </a:r>
            <a:r>
              <a:rPr lang="de-DE" altLang="en-US" smtClean="0">
                <a:solidFill>
                  <a:srgbClr val="0000FF"/>
                </a:solidFill>
              </a:rPr>
              <a:t>nicht</a:t>
            </a:r>
            <a:r>
              <a:rPr lang="de-DE" altLang="en-US" smtClean="0"/>
              <a:t> entdeckt werden, liegt das daran, 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dass nicht nach ihnen gesucht wurde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dass die Ergebnisse falsch negativ waren. </a:t>
            </a:r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Achtung</a:t>
            </a:r>
            <a:r>
              <a:rPr lang="de-DE" altLang="en-US" smtClean="0"/>
              <a:t>, der Übergang ist fließend:</a:t>
            </a:r>
          </a:p>
          <a:p>
            <a:pPr marL="457200" lvl="1" indent="-457200"/>
            <a:r>
              <a:rPr lang="de-DE" altLang="en-US" smtClean="0"/>
              <a:t>Wenn ein bestimmter Teil der Spezifikation nicht zur Prüfung herangezogen wurde, liegt Fall a (</a:t>
            </a:r>
            <a:r>
              <a:rPr lang="de-DE" altLang="en-US" smtClean="0">
                <a:solidFill>
                  <a:srgbClr val="0000FF"/>
                </a:solidFill>
              </a:rPr>
              <a:t>Unterlassung</a:t>
            </a:r>
            <a:r>
              <a:rPr lang="de-DE" altLang="en-US" smtClean="0"/>
              <a:t>) vor.</a:t>
            </a:r>
          </a:p>
          <a:p>
            <a:pPr marL="457200" lvl="1" indent="-457200"/>
            <a:r>
              <a:rPr lang="de-DE" altLang="en-US" smtClean="0"/>
              <a:t>Wenn anschließend behauptet wird, das Programm sei gegen die Spezifikation getestet worden, liegt Fall b (</a:t>
            </a:r>
            <a:r>
              <a:rPr lang="de-DE" altLang="en-US" smtClean="0">
                <a:solidFill>
                  <a:srgbClr val="0000FF"/>
                </a:solidFill>
              </a:rPr>
              <a:t>falsche Interpretation der Resultate</a:t>
            </a:r>
            <a:r>
              <a:rPr lang="de-DE" altLang="en-US" smtClean="0"/>
              <a:t>) vor.</a:t>
            </a:r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endParaRPr lang="de-DE" altLang="en-US" smtClean="0"/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650AC6-DC79-4F2C-9DD8-D0C8D924B0C1}" type="slidenum">
              <a:rPr lang="de-DE" altLang="en-US" sz="1100"/>
              <a:pPr eaLnBrk="1" hangingPunct="1"/>
              <a:t>26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Feststellungen für alle Prüfungen</a:t>
            </a:r>
          </a:p>
        </p:txBody>
      </p:sp>
      <p:sp>
        <p:nvSpPr>
          <p:cNvPr id="30723" name="Inhaltsplatzhalter 2"/>
          <p:cNvSpPr>
            <a:spLocks noGrp="1"/>
          </p:cNvSpPr>
          <p:nvPr>
            <p:ph idx="1"/>
          </p:nvPr>
        </p:nvSpPr>
        <p:spPr>
          <a:xfrm>
            <a:off x="166688" y="5492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/>
              <a:t>Alles, was </a:t>
            </a:r>
            <a:r>
              <a:rPr lang="de-DE" altLang="en-US" smtClean="0">
                <a:solidFill>
                  <a:srgbClr val="0000FF"/>
                </a:solidFill>
              </a:rPr>
              <a:t>gefordert</a:t>
            </a:r>
            <a:r>
              <a:rPr lang="de-DE" altLang="en-US" smtClean="0"/>
              <a:t> wurde, muss auch </a:t>
            </a:r>
            <a:r>
              <a:rPr lang="de-DE" altLang="en-US" smtClean="0">
                <a:solidFill>
                  <a:srgbClr val="0000FF"/>
                </a:solidFill>
              </a:rPr>
              <a:t>geprüft</a:t>
            </a:r>
            <a:r>
              <a:rPr lang="de-DE" altLang="en-US" smtClean="0"/>
              <a:t> werden.</a:t>
            </a:r>
          </a:p>
          <a:p>
            <a:pPr lvl="1"/>
            <a:r>
              <a:rPr lang="de-DE" altLang="en-US" smtClean="0"/>
              <a:t>In jeder Prüfung gibt </a:t>
            </a:r>
            <a:r>
              <a:rPr lang="de-DE" altLang="en-US" smtClean="0">
                <a:solidFill>
                  <a:srgbClr val="0000FF"/>
                </a:solidFill>
              </a:rPr>
              <a:t>es zwei Pfade </a:t>
            </a:r>
            <a:r>
              <a:rPr lang="de-DE" altLang="en-US" smtClean="0"/>
              <a:t>von der Vorgabe zum Resultat, die eigentliche </a:t>
            </a:r>
            <a:r>
              <a:rPr lang="de-DE" altLang="en-US" smtClean="0">
                <a:solidFill>
                  <a:srgbClr val="0000FF"/>
                </a:solidFill>
              </a:rPr>
              <a:t>Produktion</a:t>
            </a:r>
            <a:r>
              <a:rPr lang="de-DE" altLang="en-US" smtClean="0"/>
              <a:t> und den </a:t>
            </a:r>
            <a:r>
              <a:rPr lang="de-DE" altLang="en-US" smtClean="0">
                <a:solidFill>
                  <a:srgbClr val="0000FF"/>
                </a:solidFill>
              </a:rPr>
              <a:t>Prüfpfad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Die Prüfung kann nur Fehler aufdecken, die auf einem der beiden </a:t>
            </a:r>
            <a:r>
              <a:rPr lang="de-DE" altLang="en-US" smtClean="0">
                <a:solidFill>
                  <a:srgbClr val="0000FF"/>
                </a:solidFill>
              </a:rPr>
              <a:t>getrennten Pfade </a:t>
            </a:r>
            <a:r>
              <a:rPr lang="de-DE" altLang="en-US" smtClean="0"/>
              <a:t>liegen, aber keine Fehler, die in den gemeinsamen Teilen liegen. Diese Teile sind also besonders kritisch, sie müssen speziell (und anders) geprüft werden.</a:t>
            </a:r>
          </a:p>
          <a:p>
            <a:pPr lvl="1"/>
            <a:r>
              <a:rPr lang="de-DE" altLang="en-US" smtClean="0"/>
              <a:t>Werden Fehler entdeckt, so ist das Prüfresultat </a:t>
            </a:r>
            <a:r>
              <a:rPr lang="de-DE" altLang="en-US" smtClean="0">
                <a:solidFill>
                  <a:srgbClr val="0000FF"/>
                </a:solidFill>
              </a:rPr>
              <a:t>positiv</a:t>
            </a:r>
            <a:r>
              <a:rPr lang="de-DE" altLang="en-US" smtClean="0"/>
              <a:t>. </a:t>
            </a:r>
            <a:br>
              <a:rPr lang="de-DE" altLang="en-US" smtClean="0"/>
            </a:br>
            <a:r>
              <a:rPr lang="de-DE" altLang="en-US" smtClean="0"/>
              <a:t>Liegt der Fehler (nur) im Prüfzweig, so ist es </a:t>
            </a:r>
            <a:r>
              <a:rPr lang="de-DE" altLang="en-US" smtClean="0">
                <a:solidFill>
                  <a:srgbClr val="0000FF"/>
                </a:solidFill>
              </a:rPr>
              <a:t>falsch positiv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Werden Fehler </a:t>
            </a:r>
            <a:r>
              <a:rPr lang="de-DE" altLang="en-US" smtClean="0">
                <a:solidFill>
                  <a:srgbClr val="0000FF"/>
                </a:solidFill>
              </a:rPr>
              <a:t>nicht</a:t>
            </a:r>
            <a:r>
              <a:rPr lang="de-DE" altLang="en-US" smtClean="0"/>
              <a:t> entdeckt, so wurde entweder nicht nach ihnen gesucht, oder das Prüfresultat war </a:t>
            </a:r>
            <a:r>
              <a:rPr lang="de-DE" altLang="en-US" smtClean="0">
                <a:solidFill>
                  <a:srgbClr val="0000FF"/>
                </a:solidFill>
              </a:rPr>
              <a:t>falsch negativ</a:t>
            </a:r>
            <a:r>
              <a:rPr lang="de-DE" altLang="en-US" smtClean="0"/>
              <a:t>. Solche Resultate entstehen durch zufällige </a:t>
            </a:r>
            <a:r>
              <a:rPr lang="de-DE" altLang="en-US" smtClean="0">
                <a:solidFill>
                  <a:srgbClr val="0000FF"/>
                </a:solidFill>
              </a:rPr>
              <a:t>Fehlerkompensation</a:t>
            </a:r>
            <a:r>
              <a:rPr lang="de-DE" altLang="en-US" smtClean="0"/>
              <a:t> oder (sehr viel öfter) durch unzulässige </a:t>
            </a:r>
            <a:r>
              <a:rPr lang="de-DE" altLang="en-US" smtClean="0">
                <a:solidFill>
                  <a:srgbClr val="0000FF"/>
                </a:solidFill>
              </a:rPr>
              <a:t>Verallgemeinerung negativer Resultate </a:t>
            </a:r>
            <a:r>
              <a:rPr lang="de-DE" altLang="en-US" smtClean="0"/>
              <a:t>oder durch Fehler in den gemeinsamen Teilen.</a:t>
            </a:r>
          </a:p>
          <a:p>
            <a:pPr marL="0" indent="0"/>
            <a:r>
              <a:rPr lang="de-DE" altLang="en-US" smtClean="0"/>
              <a:t>Falsch negative Resultate sind </a:t>
            </a:r>
            <a:r>
              <a:rPr lang="de-DE" altLang="en-US" smtClean="0">
                <a:solidFill>
                  <a:srgbClr val="FF0000"/>
                </a:solidFill>
              </a:rPr>
              <a:t>schlimmer als keine Resultate</a:t>
            </a:r>
            <a:r>
              <a:rPr lang="de-DE" altLang="en-US" smtClean="0"/>
              <a:t>, denn sie suggerieren falsche Sicherheit!</a:t>
            </a:r>
          </a:p>
          <a:p>
            <a:pPr marL="0" indent="0"/>
            <a:endParaRPr lang="de-DE" altLang="en-US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E2B3E6A-B62B-44E0-AD0C-BC8DB6683399}" type="slidenum">
              <a:rPr lang="de-DE" altLang="en-US" sz="1100"/>
              <a:pPr eaLnBrk="1" hangingPunct="1"/>
              <a:t>27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>
          <a:xfrm>
            <a:off x="0" y="-26988"/>
            <a:ext cx="9906000" cy="587376"/>
          </a:xfrm>
        </p:spPr>
        <p:txBody>
          <a:bodyPr/>
          <a:lstStyle/>
          <a:p>
            <a:r>
              <a:rPr lang="de-DE" altLang="en-US" smtClean="0"/>
              <a:t>Möglichkeiten und Prinzipien der Prüfung</a:t>
            </a:r>
          </a:p>
        </p:txBody>
      </p:sp>
      <p:sp>
        <p:nvSpPr>
          <p:cNvPr id="31747" name="Inhaltsplatzhalter 2"/>
          <p:cNvSpPr>
            <a:spLocks noGrp="1"/>
          </p:cNvSpPr>
          <p:nvPr>
            <p:ph idx="1"/>
          </p:nvPr>
        </p:nvSpPr>
        <p:spPr>
          <a:xfrm>
            <a:off x="182563" y="836613"/>
            <a:ext cx="9501187" cy="1162050"/>
          </a:xfrm>
        </p:spPr>
        <p:txBody>
          <a:bodyPr/>
          <a:lstStyle/>
          <a:p>
            <a:pPr marL="0" indent="0"/>
            <a:r>
              <a:rPr lang="de-DE" altLang="en-US" smtClean="0"/>
              <a:t>Eine </a:t>
            </a:r>
            <a:r>
              <a:rPr lang="de-DE" altLang="en-US" smtClean="0">
                <a:solidFill>
                  <a:srgbClr val="0000FF"/>
                </a:solidFill>
              </a:rPr>
              <a:t>mechanische Prüfung </a:t>
            </a:r>
            <a:r>
              <a:rPr lang="de-DE" altLang="en-US" smtClean="0"/>
              <a:t>setzt voraus, dass der Prüfling einer </a:t>
            </a:r>
            <a:r>
              <a:rPr lang="de-DE" altLang="en-US" smtClean="0">
                <a:solidFill>
                  <a:srgbClr val="0000FF"/>
                </a:solidFill>
              </a:rPr>
              <a:t>mechanischen Analyse </a:t>
            </a:r>
            <a:r>
              <a:rPr lang="de-DE" altLang="en-US" smtClean="0"/>
              <a:t>zugänglich sind. </a:t>
            </a:r>
          </a:p>
          <a:p>
            <a:pPr marL="0" indent="0"/>
            <a:r>
              <a:rPr lang="de-DE" altLang="en-US" smtClean="0"/>
              <a:t>Darum kommt ganz überwiegend (nur) die </a:t>
            </a:r>
            <a:r>
              <a:rPr lang="de-DE" altLang="en-US" smtClean="0">
                <a:solidFill>
                  <a:srgbClr val="0000FF"/>
                </a:solidFill>
              </a:rPr>
              <a:t>Inspektion</a:t>
            </a:r>
            <a:r>
              <a:rPr lang="de-DE" altLang="en-US" smtClean="0"/>
              <a:t> in Frage.</a:t>
            </a:r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endParaRPr lang="de-DE" altLang="en-US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CD70C84-0AEC-4274-8CD2-D6FEFDBEFCBC}" type="slidenum">
              <a:rPr lang="de-DE" altLang="en-US" sz="1100"/>
              <a:pPr eaLnBrk="1" hangingPunct="1"/>
              <a:t>28</a:t>
            </a:fld>
            <a:endParaRPr lang="de-DE" altLang="en-US" sz="110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60388" y="2486025"/>
          <a:ext cx="8856662" cy="3343275"/>
        </p:xfrm>
        <a:graphic>
          <a:graphicData uri="http://schemas.openxmlformats.org/drawingml/2006/table">
            <a:tbl>
              <a:tblPr/>
              <a:tblGrid>
                <a:gridCol w="5040312">
                  <a:extLst>
                    <a:ext uri="{9D8B030D-6E8A-4147-A177-3AD203B41FA5}">
                      <a16:colId xmlns:a16="http://schemas.microsoft.com/office/drawing/2014/main" val="4274426627"/>
                    </a:ext>
                  </a:extLst>
                </a:gridCol>
                <a:gridCol w="2232025">
                  <a:extLst>
                    <a:ext uri="{9D8B030D-6E8A-4147-A177-3AD203B41FA5}">
                      <a16:colId xmlns:a16="http://schemas.microsoft.com/office/drawing/2014/main" val="3021494736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1481348279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 Dokument … ist prüfbar durch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Inspektion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085937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Lastenheft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847082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Pflichtenheft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038480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Systementwurf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340409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Benutzerhandbuch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772874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Testdaten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571665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Definition der Daten und Algorithmen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751059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534866"/>
                  </a:ext>
                </a:extLst>
              </a:tr>
              <a:tr h="371475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Anleitungen etc.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5000"/>
                        </a:spcAft>
                        <a:buClr>
                          <a:srgbClr val="0330D8"/>
                        </a:buClr>
                        <a:buSzPct val="10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 defTabSz="912813" ea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defTabSz="912813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0330D8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42155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Für alle Software-Prüfungen gilt</a:t>
            </a:r>
          </a:p>
        </p:txBody>
      </p:sp>
      <p:sp>
        <p:nvSpPr>
          <p:cNvPr id="32771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>
                <a:solidFill>
                  <a:srgbClr val="0000FF"/>
                </a:solidFill>
              </a:rPr>
              <a:t>Nur gegen Vorgaben (Anforderungen, Vergleichsresultate) prüfen! 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Um die Anforderungen zu prüfen, brauchen wir die Klienten, von denen die Anforderungen kommen.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Prüfungen planen! </a:t>
            </a:r>
            <a:r>
              <a:rPr lang="de-DE" altLang="en-US" b="1" smtClean="0"/>
              <a:t/>
            </a:r>
            <a:br>
              <a:rPr lang="de-DE" altLang="en-US" b="1" smtClean="0"/>
            </a:br>
            <a:r>
              <a:rPr lang="de-DE" altLang="en-US" smtClean="0"/>
              <a:t>Prüfungen benötigen Zeit und Ressourcen.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Prüfverfahren müssen wohldefiniert sein und reproduzierbare Ergebnisse liefern! </a:t>
            </a:r>
            <a:r>
              <a:rPr lang="de-DE" altLang="en-US" b="1" smtClean="0"/>
              <a:t/>
            </a:r>
            <a:br>
              <a:rPr lang="de-DE" altLang="en-US" b="1" smtClean="0"/>
            </a:br>
            <a:r>
              <a:rPr lang="de-DE" altLang="en-US" smtClean="0"/>
              <a:t>Die Reproduzierbarkeit ist bei subjektiven Verfahren begrenzt, aber auch nicht so schlecht, wie viele Leute befürchten.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Prüfergebnisse müssen dokumentiert werden! </a:t>
            </a:r>
            <a:r>
              <a:rPr lang="de-DE" altLang="en-US" b="1" smtClean="0"/>
              <a:t/>
            </a:r>
            <a:br>
              <a:rPr lang="de-DE" altLang="en-US" b="1" smtClean="0"/>
            </a:br>
            <a:r>
              <a:rPr lang="de-DE" altLang="en-US" smtClean="0"/>
              <a:t>Für die rasch wachsenden Datenmengen ist eine geordnete Ablage in der Konfigurationsverwaltung anzulegen.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Beim Prüfen erkannte Fehler müssen behoben werden! 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Die Korrektur ist eine notwendige Konsequenz, aber kein Teil der Prüfung.</a:t>
            </a:r>
          </a:p>
          <a:p>
            <a:pPr marL="0" indent="0"/>
            <a:endParaRPr lang="de-DE" altLang="en-US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3B7A234-723B-4365-990D-A820619B0402}" type="slidenum">
              <a:rPr lang="de-DE" altLang="en-US" sz="1100"/>
              <a:pPr eaLnBrk="1" hangingPunct="1"/>
              <a:t>29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Motivation für die Qualitätssicherung - 2</a:t>
            </a:r>
          </a:p>
        </p:txBody>
      </p:sp>
      <p:sp>
        <p:nvSpPr>
          <p:cNvPr id="6147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Als Gegenmittel entstand die (industrielle) </a:t>
            </a:r>
            <a:r>
              <a:rPr lang="de-DE" altLang="en-US" smtClean="0">
                <a:solidFill>
                  <a:srgbClr val="0000FF"/>
                </a:solidFill>
              </a:rPr>
              <a:t>Qualitätssicherung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b="1" smtClean="0"/>
              <a:t>Prinzip</a:t>
            </a:r>
            <a:r>
              <a:rPr lang="de-DE" altLang="en-US" smtClean="0"/>
              <a:t>: </a:t>
            </a:r>
            <a:r>
              <a:rPr lang="de-DE" altLang="en-US" smtClean="0">
                <a:solidFill>
                  <a:srgbClr val="FF0000"/>
                </a:solidFill>
              </a:rPr>
              <a:t>Am Ende der Fertigung folgt eine Prüfung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Nur Produkte, die den Prüfkriterien entsprechen, werden ausgeliefert.</a:t>
            </a:r>
          </a:p>
          <a:p>
            <a:pPr marL="0" indent="0"/>
            <a:r>
              <a:rPr lang="de-DE" altLang="en-US" smtClean="0"/>
              <a:t>Das setzt die Existenz eines </a:t>
            </a:r>
            <a:r>
              <a:rPr lang="de-DE" altLang="en-US" smtClean="0">
                <a:solidFill>
                  <a:srgbClr val="0000FF"/>
                </a:solidFill>
              </a:rPr>
              <a:t>Ideals</a:t>
            </a:r>
            <a:r>
              <a:rPr lang="de-DE" altLang="en-US" smtClean="0"/>
              <a:t> voraus (real oder gedacht, z.B. eine Konstruktionszeichnung. Prüfung = Vergleich mit dem Ideal (s.u.).</a:t>
            </a:r>
          </a:p>
          <a:p>
            <a:pPr marL="0" indent="0"/>
            <a:r>
              <a:rPr lang="de-DE" altLang="en-US" b="1" smtClean="0"/>
              <a:t>Große Stückzahlen</a:t>
            </a:r>
            <a:r>
              <a:rPr lang="de-DE" altLang="en-US" smtClean="0"/>
              <a:t>: </a:t>
            </a:r>
            <a:r>
              <a:rPr lang="de-DE" altLang="en-US" smtClean="0">
                <a:solidFill>
                  <a:srgbClr val="0000FF"/>
                </a:solidFill>
              </a:rPr>
              <a:t>statistische Qualitätssicherung </a:t>
            </a:r>
            <a:r>
              <a:rPr lang="de-DE" altLang="en-US" smtClean="0"/>
              <a:t>(Prüfung einer </a:t>
            </a:r>
            <a:r>
              <a:rPr lang="de-DE" altLang="en-US" smtClean="0">
                <a:solidFill>
                  <a:srgbClr val="0000FF"/>
                </a:solidFill>
              </a:rPr>
              <a:t>Stichprobe</a:t>
            </a:r>
            <a:r>
              <a:rPr lang="de-DE" altLang="en-US" smtClean="0"/>
              <a:t>, Anwendung mathematischer Modelle).</a:t>
            </a:r>
          </a:p>
          <a:p>
            <a:pPr marL="0" indent="0"/>
            <a:r>
              <a:rPr lang="de-DE" altLang="en-US" b="1" smtClean="0"/>
              <a:t>Softwaretechnik</a:t>
            </a:r>
            <a:r>
              <a:rPr lang="de-DE" altLang="en-US" smtClean="0"/>
              <a:t>: keine Produktion, nur Entwicklung (d.h. </a:t>
            </a:r>
            <a:r>
              <a:rPr lang="de-DE" altLang="en-US" smtClean="0">
                <a:solidFill>
                  <a:srgbClr val="0000FF"/>
                </a:solidFill>
              </a:rPr>
              <a:t>Herstellung</a:t>
            </a:r>
            <a:r>
              <a:rPr lang="de-DE" altLang="en-US" i="1" smtClean="0"/>
              <a:t> </a:t>
            </a:r>
            <a:r>
              <a:rPr lang="de-DE" altLang="en-US" smtClean="0"/>
              <a:t>eines Ideals). Es gibt kein Ideal zur Prüfung!</a:t>
            </a:r>
          </a:p>
          <a:p>
            <a:pPr marL="0" indent="0"/>
            <a:r>
              <a:rPr lang="de-DE" altLang="en-US" smtClean="0"/>
              <a:t>Wir brauchen also eine </a:t>
            </a:r>
            <a:r>
              <a:rPr lang="de-DE" altLang="en-US" smtClean="0">
                <a:solidFill>
                  <a:srgbClr val="0000FF"/>
                </a:solidFill>
              </a:rPr>
              <a:t>QS der Entwicklung</a:t>
            </a:r>
            <a:r>
              <a:rPr lang="de-DE" altLang="en-US" smtClean="0"/>
              <a:t>, nicht der Fertigung.</a:t>
            </a:r>
          </a:p>
          <a:p>
            <a:pPr marL="0" indent="0"/>
            <a:endParaRPr lang="de-DE" altLang="en-US" smtClean="0"/>
          </a:p>
        </p:txBody>
      </p:sp>
      <p:sp>
        <p:nvSpPr>
          <p:cNvPr id="614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BBC234A-34E1-47E9-BDDC-849F2038CC4E}" type="slidenum">
              <a:rPr lang="de-DE" altLang="en-US" sz="1100"/>
              <a:pPr eaLnBrk="1" hangingPunct="1"/>
              <a:t>3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>
          <a:xfrm>
            <a:off x="0" y="-26988"/>
            <a:ext cx="9906000" cy="587376"/>
          </a:xfrm>
        </p:spPr>
        <p:txBody>
          <a:bodyPr/>
          <a:lstStyle/>
          <a:p>
            <a:r>
              <a:rPr lang="de-DE" altLang="en-US" smtClean="0"/>
              <a:t>Trennung der Korrektur von der Prüfung</a:t>
            </a:r>
          </a:p>
        </p:txBody>
      </p:sp>
      <p:sp>
        <p:nvSpPr>
          <p:cNvPr id="3379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Auf den ersten Blick wirkt es umständlich, die Prüfung nach Erkennung eines Fehlers fortzusetzen, ohne den Fehler gleich zu beheben. Diese Überlegung ist aber vordergründig: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Schrott</a:t>
            </a:r>
            <a:r>
              <a:rPr lang="de-DE" altLang="en-US" smtClean="0"/>
              <a:t> darf gar nicht erst in die Prüfung kommen.</a:t>
            </a:r>
            <a:br>
              <a:rPr lang="de-DE" altLang="en-US" smtClean="0"/>
            </a:br>
            <a:r>
              <a:rPr lang="de-DE" altLang="en-US" smtClean="0"/>
              <a:t>(Prozess in Ordnung bringen, Entwickler schulen)</a:t>
            </a:r>
          </a:p>
          <a:p>
            <a:pPr lvl="1"/>
            <a:r>
              <a:rPr lang="de-DE" altLang="en-US" smtClean="0"/>
              <a:t>Nur </a:t>
            </a:r>
            <a:r>
              <a:rPr lang="de-DE" altLang="en-US" smtClean="0">
                <a:solidFill>
                  <a:srgbClr val="0000FF"/>
                </a:solidFill>
              </a:rPr>
              <a:t>definierte</a:t>
            </a:r>
            <a:r>
              <a:rPr lang="de-DE" altLang="en-US" smtClean="0"/>
              <a:t> Objekte prüfen! (nicht beliebige Zwischenstände)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Grundsätzliche Mängel </a:t>
            </a:r>
            <a:r>
              <a:rPr lang="de-DE" altLang="en-US" smtClean="0"/>
              <a:t>durch komplette Prüfung offenlegen! (Nicht die Symptome bekämpfen, sondern die Ursachen erkennen und beseitigen; additive Änderungen vermeiden!)</a:t>
            </a:r>
          </a:p>
          <a:p>
            <a:pPr lvl="1"/>
            <a:r>
              <a:rPr lang="de-DE" altLang="en-US" smtClean="0"/>
              <a:t>Änderungen erst nach </a:t>
            </a:r>
            <a:r>
              <a:rPr lang="de-DE" altLang="en-US" smtClean="0">
                <a:solidFill>
                  <a:srgbClr val="0000FF"/>
                </a:solidFill>
              </a:rPr>
              <a:t>reiflicher Überlegung</a:t>
            </a:r>
            <a:r>
              <a:rPr lang="de-DE" altLang="en-US" smtClean="0"/>
              <a:t>! </a:t>
            </a:r>
            <a:br>
              <a:rPr lang="de-DE" altLang="en-US" smtClean="0"/>
            </a:br>
            <a:r>
              <a:rPr lang="de-DE" altLang="en-US" smtClean="0"/>
              <a:t>(Änderungen sind besonders fehlerträchtig.)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Fehler registrieren</a:t>
            </a:r>
            <a:r>
              <a:rPr lang="de-DE" altLang="en-US" smtClean="0"/>
              <a:t>, nicht unter den Teppich kehren!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Rollen</a:t>
            </a:r>
            <a:r>
              <a:rPr lang="de-DE" altLang="en-US" smtClean="0"/>
              <a:t> Entwickler und Prüfer </a:t>
            </a:r>
            <a:r>
              <a:rPr lang="de-DE" altLang="en-US" smtClean="0">
                <a:solidFill>
                  <a:srgbClr val="0000FF"/>
                </a:solidFill>
              </a:rPr>
              <a:t>trennen</a:t>
            </a:r>
            <a:r>
              <a:rPr lang="de-DE" altLang="en-US" smtClean="0"/>
              <a:t>, Überläufer vermeiden!</a:t>
            </a:r>
          </a:p>
          <a:p>
            <a:pPr marL="0" indent="0"/>
            <a:r>
              <a:rPr lang="de-DE" altLang="en-US" smtClean="0"/>
              <a:t>Es gibt also viele gute Gründe, Prüfung und Korrektur zu trennen!</a:t>
            </a:r>
          </a:p>
          <a:p>
            <a:pPr marL="0" indent="0"/>
            <a:endParaRPr lang="de-DE" altLang="en-US" smtClean="0"/>
          </a:p>
        </p:txBody>
      </p:sp>
      <p:sp>
        <p:nvSpPr>
          <p:cNvPr id="3379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876747-3BCF-45F6-9418-F8E97EE64EC1}" type="slidenum">
              <a:rPr lang="de-DE" altLang="en-US" sz="1100"/>
              <a:pPr eaLnBrk="1" hangingPunct="1"/>
              <a:t>30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Schwerpunkte der Qualitätssicherung</a:t>
            </a:r>
          </a:p>
        </p:txBody>
      </p:sp>
      <p:sp>
        <p:nvSpPr>
          <p:cNvPr id="34819" name="Foliennummernplatzhalt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822F4D7-E44E-42FE-B8C0-986A7B6D83AF}" type="slidenum">
              <a:rPr lang="de-DE" altLang="en-US" sz="1100"/>
              <a:pPr eaLnBrk="1" hangingPunct="1"/>
              <a:t>31</a:t>
            </a:fld>
            <a:endParaRPr lang="de-DE" altLang="en-US" sz="1100"/>
          </a:p>
        </p:txBody>
      </p:sp>
      <p:pic>
        <p:nvPicPr>
          <p:cNvPr id="34820" name="Picture 4" descr="13_2_SQS_Gliederung_C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836613"/>
            <a:ext cx="73247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Inspektionsverfahren</a:t>
            </a:r>
          </a:p>
        </p:txBody>
      </p:sp>
      <p:sp>
        <p:nvSpPr>
          <p:cNvPr id="35843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Es gibt viele Verfahren, Software zu inspizieren. 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b="1" smtClean="0"/>
              <a:t>Durchsicht</a:t>
            </a:r>
            <a:r>
              <a:rPr lang="de-DE" altLang="en-US" smtClean="0"/>
              <a:t> (der „Schreibtisch-Test“)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b="1" smtClean="0"/>
              <a:t>Stellungnahme</a:t>
            </a:r>
            <a:endParaRPr lang="de-DE" altLang="en-US" smtClean="0"/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das </a:t>
            </a:r>
            <a:r>
              <a:rPr lang="de-DE" altLang="en-US" b="1" smtClean="0"/>
              <a:t>Technische Review </a:t>
            </a:r>
            <a:endParaRPr lang="de-DE" altLang="en-US" smtClean="0"/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</a:t>
            </a:r>
            <a:r>
              <a:rPr lang="de-DE" altLang="en-US" b="1" smtClean="0"/>
              <a:t>Walkthrough</a:t>
            </a:r>
            <a:endParaRPr lang="de-DE" altLang="en-US" smtClean="0"/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b="1" smtClean="0"/>
              <a:t>Design- and Code Inspections</a:t>
            </a:r>
            <a:endParaRPr lang="de-DE" altLang="en-US" smtClean="0"/>
          </a:p>
          <a:p>
            <a:pPr marL="0" indent="0"/>
            <a:r>
              <a:rPr lang="de-DE" altLang="en-US" b="1" smtClean="0"/>
              <a:t>Gesprächsrunden</a:t>
            </a:r>
            <a:r>
              <a:rPr lang="de-DE" altLang="en-US" smtClean="0"/>
              <a:t> – vor allem zur Klärung der Anforderungen – werden ebenfalls als Reviews bezeichnet werden. </a:t>
            </a:r>
          </a:p>
          <a:p>
            <a:pPr marL="0" indent="0"/>
            <a:r>
              <a:rPr lang="de-DE" altLang="en-US" smtClean="0"/>
              <a:t>Wir sprechen in diesem Fall von </a:t>
            </a:r>
            <a:r>
              <a:rPr lang="de-DE" altLang="en-US" b="1" smtClean="0"/>
              <a:t>Workshops</a:t>
            </a:r>
            <a:r>
              <a:rPr lang="de-DE" altLang="en-US" smtClean="0"/>
              <a:t>. Sie sind sehr sinnvoll, haben aber eine andere Zielsetzung als die Reviews.</a:t>
            </a:r>
          </a:p>
          <a:p>
            <a:pPr marL="0" indent="0"/>
            <a:endParaRPr lang="de-DE" altLang="en-US" smtClean="0"/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ABA476B-08FF-4613-B63E-1DE275FDC78D}" type="slidenum">
              <a:rPr lang="de-DE" altLang="en-US" sz="1100"/>
              <a:pPr eaLnBrk="1" hangingPunct="1"/>
              <a:t>32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13.5	Reviews</a:t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Technisches Review</a:t>
            </a:r>
          </a:p>
        </p:txBody>
      </p:sp>
      <p:sp>
        <p:nvSpPr>
          <p:cNvPr id="37891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Nachfolgend wird das </a:t>
            </a:r>
            <a:r>
              <a:rPr lang="de-DE" altLang="en-US" smtClean="0">
                <a:solidFill>
                  <a:srgbClr val="FF0000"/>
                </a:solidFill>
              </a:rPr>
              <a:t>Technische Review</a:t>
            </a:r>
            <a:r>
              <a:rPr lang="de-DE" altLang="en-US" i="1" smtClean="0">
                <a:solidFill>
                  <a:srgbClr val="FF0000"/>
                </a:solidFill>
              </a:rPr>
              <a:t> </a:t>
            </a:r>
            <a:r>
              <a:rPr lang="de-DE" altLang="en-US" smtClean="0"/>
              <a:t>beschrieben. In der Praxis gibt es zahlreiche Varianten. Zwischen diesen Formen gibt es keine simple Qualitätsordnung!</a:t>
            </a:r>
          </a:p>
          <a:p>
            <a:pPr marL="0" indent="0"/>
            <a:r>
              <a:rPr lang="de-DE" altLang="en-US" smtClean="0"/>
              <a:t>Eine Software-Einheit wird (dezentral) </a:t>
            </a:r>
            <a:r>
              <a:rPr lang="de-DE" altLang="en-US" smtClean="0">
                <a:solidFill>
                  <a:srgbClr val="0000FF"/>
                </a:solidFill>
              </a:rPr>
              <a:t>von mehreren Gutachtern inspiziert</a:t>
            </a:r>
            <a:r>
              <a:rPr lang="de-DE" altLang="en-US" smtClean="0"/>
              <a:t>; in einer gemeinsamen Sitzung werden die </a:t>
            </a:r>
            <a:r>
              <a:rPr lang="de-DE" altLang="en-US" smtClean="0">
                <a:solidFill>
                  <a:srgbClr val="0000FF"/>
                </a:solidFill>
              </a:rPr>
              <a:t>Mängel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zusammengetragen und dokumentiert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Ziel</a:t>
            </a:r>
            <a:r>
              <a:rPr lang="de-DE" altLang="en-US" smtClean="0"/>
              <a:t> des Reviews ist es, Fehler zu finden, nicht, die Fehler auch zu beheben. 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Prüfling</a:t>
            </a:r>
            <a:r>
              <a:rPr lang="de-DE" altLang="en-US" smtClean="0"/>
              <a:t> kann jeder in sich abgeschlossene, für Menschen lesbare Teil von Software sein — ein einzelnes Dokument, ein Codemodul, ein Datenmodul.</a:t>
            </a:r>
          </a:p>
          <a:p>
            <a:pPr marL="0" indent="0"/>
            <a:r>
              <a:rPr lang="de-DE" altLang="en-US" smtClean="0"/>
              <a:t>Zur Prüfung werden </a:t>
            </a:r>
            <a:r>
              <a:rPr lang="de-DE" altLang="en-US" smtClean="0">
                <a:solidFill>
                  <a:srgbClr val="0000FF"/>
                </a:solidFill>
              </a:rPr>
              <a:t>Referenzunterlagen</a:t>
            </a:r>
            <a:r>
              <a:rPr lang="de-DE" altLang="en-US" smtClean="0"/>
              <a:t> benötigt (</a:t>
            </a:r>
            <a:r>
              <a:rPr lang="de-DE" altLang="en-US" smtClean="0">
                <a:solidFill>
                  <a:srgbClr val="0000FF"/>
                </a:solidFill>
              </a:rPr>
              <a:t>Vorgabe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Spezifikation, Richtlinien</a:t>
            </a:r>
            <a:r>
              <a:rPr lang="de-DE" altLang="en-US" smtClean="0"/>
              <a:t>, evtl. auch </a:t>
            </a:r>
            <a:r>
              <a:rPr lang="de-DE" altLang="en-US" smtClean="0">
                <a:solidFill>
                  <a:srgbClr val="0000FF"/>
                </a:solidFill>
              </a:rPr>
              <a:t>Fragenkataloge</a:t>
            </a:r>
            <a:r>
              <a:rPr lang="de-DE" altLang="en-US" smtClean="0"/>
              <a:t>).</a:t>
            </a:r>
          </a:p>
          <a:p>
            <a:pPr marL="0" indent="0"/>
            <a:endParaRPr lang="de-DE" altLang="en-US" smtClean="0"/>
          </a:p>
        </p:txBody>
      </p:sp>
      <p:sp>
        <p:nvSpPr>
          <p:cNvPr id="3789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8C641C2-CD92-43B1-AC1B-7B27A1619DD3}" type="slidenum">
              <a:rPr lang="de-DE" altLang="en-US" sz="1100"/>
              <a:pPr eaLnBrk="1" hangingPunct="1"/>
              <a:t>34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Rollen im Technischen Review</a:t>
            </a:r>
          </a:p>
        </p:txBody>
      </p:sp>
      <p:sp>
        <p:nvSpPr>
          <p:cNvPr id="3891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Zuständigkeiten und Verantwortlichkeiten sind im Review klar durch folgende Rollen definiert:</a:t>
            </a:r>
          </a:p>
          <a:p>
            <a:pPr lvl="1"/>
            <a:r>
              <a:rPr lang="de-DE" altLang="en-US" smtClean="0"/>
              <a:t>Der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Moderator</a:t>
            </a:r>
            <a:r>
              <a:rPr lang="de-DE" altLang="en-US" b="1" smtClean="0"/>
              <a:t> </a:t>
            </a:r>
            <a:r>
              <a:rPr lang="de-DE" altLang="en-US" smtClean="0"/>
              <a:t>leitet das Review, ist also für den ordnungsgemäßen Ablauf verantwortlich.</a:t>
            </a:r>
          </a:p>
          <a:p>
            <a:pPr lvl="1"/>
            <a:r>
              <a:rPr lang="de-DE" altLang="en-US" smtClean="0"/>
              <a:t>Der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Notar</a:t>
            </a:r>
            <a:r>
              <a:rPr lang="de-DE" altLang="en-US" smtClean="0"/>
              <a:t> führt das Protokoll.</a:t>
            </a:r>
          </a:p>
          <a:p>
            <a:pPr lvl="1"/>
            <a:r>
              <a:rPr lang="de-DE" altLang="en-US" smtClean="0"/>
              <a:t>Die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Gutachter</a:t>
            </a:r>
            <a:r>
              <a:rPr lang="de-DE" altLang="en-US" smtClean="0"/>
              <a:t> sind Kollegen, die den Prüfling beurteilen können.</a:t>
            </a:r>
          </a:p>
          <a:p>
            <a:pPr lvl="1"/>
            <a:r>
              <a:rPr lang="de-DE" altLang="en-US" smtClean="0"/>
              <a:t>Der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Autor</a:t>
            </a:r>
            <a:r>
              <a:rPr lang="de-DE" altLang="en-US" i="1" smtClean="0"/>
              <a:t> </a:t>
            </a:r>
            <a:r>
              <a:rPr lang="de-DE" altLang="en-US" smtClean="0"/>
              <a:t>ist der Urheber des Prüflings oder ein Repräsentant des Teams, das den Prüfling erstellt hat.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Manager</a:t>
            </a:r>
            <a:r>
              <a:rPr lang="de-DE" altLang="en-US" i="1" smtClean="0"/>
              <a:t> </a:t>
            </a:r>
            <a:r>
              <a:rPr lang="de-DE" altLang="en-US" smtClean="0"/>
              <a:t>(Linienvorgesetzte oder Projektleiter) hat den Auftrag zur Erstellung des Prüflings gegeben und somit auch die Verantwortung für die Freigabe des Prüflings. </a:t>
            </a:r>
            <a:r>
              <a:rPr lang="de-DE" altLang="en-US" smtClean="0">
                <a:solidFill>
                  <a:srgbClr val="0000FF"/>
                </a:solidFill>
              </a:rPr>
              <a:t>Er sollte </a:t>
            </a:r>
            <a:r>
              <a:rPr lang="de-DE" altLang="en-US" smtClean="0"/>
              <a:t>(vor allem in den ersten Versuchen) </a:t>
            </a:r>
            <a:r>
              <a:rPr lang="de-DE" altLang="en-US" smtClean="0">
                <a:solidFill>
                  <a:srgbClr val="0000FF"/>
                </a:solidFill>
              </a:rPr>
              <a:t>nicht am Review teilnehmen! </a:t>
            </a:r>
          </a:p>
          <a:p>
            <a:pPr marL="0" indent="0"/>
            <a:endParaRPr lang="de-DE" altLang="en-US" smtClean="0"/>
          </a:p>
        </p:txBody>
      </p:sp>
      <p:sp>
        <p:nvSpPr>
          <p:cNvPr id="3891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1207AE8-5728-4AC0-A48B-683BBFBF3AF4}" type="slidenum">
              <a:rPr lang="de-DE" altLang="en-US" sz="1100"/>
              <a:pPr eaLnBrk="1" hangingPunct="1"/>
              <a:t>35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Das Review-Team</a:t>
            </a:r>
          </a:p>
        </p:txBody>
      </p:sp>
      <p:sp>
        <p:nvSpPr>
          <p:cNvPr id="39939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733425"/>
          </a:xfrm>
        </p:spPr>
        <p:txBody>
          <a:bodyPr/>
          <a:lstStyle/>
          <a:p>
            <a:pPr marL="0" indent="0"/>
            <a:r>
              <a:rPr lang="de-DE" altLang="en-US" smtClean="0"/>
              <a:t>Das </a:t>
            </a:r>
            <a:r>
              <a:rPr lang="de-DE" altLang="en-US" smtClean="0">
                <a:solidFill>
                  <a:srgbClr val="0000FF"/>
                </a:solidFill>
              </a:rPr>
              <a:t>Review-Team</a:t>
            </a:r>
            <a:r>
              <a:rPr lang="de-DE" altLang="en-US" b="1" smtClean="0"/>
              <a:t> </a:t>
            </a:r>
            <a:r>
              <a:rPr lang="de-DE" altLang="en-US" smtClean="0"/>
              <a:t>bilden alle Teilnehmer des Reviews außer dem Autor.</a:t>
            </a:r>
          </a:p>
          <a:p>
            <a:pPr marL="0" indent="0"/>
            <a:endParaRPr lang="de-DE" altLang="en-US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5404BA-618D-4C83-B0A6-E136879B7B7C}" type="slidenum">
              <a:rPr lang="de-DE" altLang="en-US" sz="1100"/>
              <a:pPr eaLnBrk="1" hangingPunct="1"/>
              <a:t>36</a:t>
            </a:fld>
            <a:endParaRPr lang="de-DE" altLang="en-US" sz="1100"/>
          </a:p>
        </p:txBody>
      </p:sp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928813"/>
            <a:ext cx="8004175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Aufträge an die Gutachter - 1</a:t>
            </a:r>
          </a:p>
        </p:txBody>
      </p:sp>
      <p:sp>
        <p:nvSpPr>
          <p:cNvPr id="40963" name="Inhaltsplatzhalter 2"/>
          <p:cNvSpPr>
            <a:spLocks noGrp="1"/>
          </p:cNvSpPr>
          <p:nvPr>
            <p:ph idx="1"/>
          </p:nvPr>
        </p:nvSpPr>
        <p:spPr>
          <a:xfrm>
            <a:off x="166688" y="765175"/>
            <a:ext cx="9501187" cy="2233613"/>
          </a:xfrm>
        </p:spPr>
        <p:txBody>
          <a:bodyPr/>
          <a:lstStyle/>
          <a:p>
            <a:pPr marL="0" indent="0"/>
            <a:r>
              <a:rPr lang="de-DE" altLang="en-US" smtClean="0"/>
              <a:t>Die Gutachter erhalten im Technischen Review immer </a:t>
            </a:r>
            <a:r>
              <a:rPr lang="de-DE" altLang="en-US" smtClean="0">
                <a:solidFill>
                  <a:srgbClr val="0000FF"/>
                </a:solidFill>
              </a:rPr>
              <a:t>konkrete Aufträge</a:t>
            </a:r>
            <a:r>
              <a:rPr lang="de-DE" altLang="en-US" smtClean="0"/>
              <a:t>. Diese haben einen doppelten Sinn: </a:t>
            </a:r>
          </a:p>
          <a:p>
            <a:pPr marL="358775" lvl="1" indent="-358775"/>
            <a:r>
              <a:rPr lang="de-DE" altLang="en-US" smtClean="0"/>
              <a:t>Fehler, die immer wieder vorkommen, werden sehr wahrscheinlich entdeckt. </a:t>
            </a:r>
          </a:p>
          <a:p>
            <a:pPr marL="358775" lvl="1" indent="-358775"/>
            <a:r>
              <a:rPr lang="de-DE" altLang="en-US" smtClean="0"/>
              <a:t>Ein Gutachter, der nach bestimmten Mängeln sucht, ist insgesamt aufmerksamer als ohne speziellen Prüfauftrag.</a:t>
            </a:r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endParaRPr lang="de-DE" altLang="en-US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4E1FF0A-FB97-4BFE-8310-2128D7F78616}" type="slidenum">
              <a:rPr lang="de-DE" altLang="en-US" sz="1100"/>
              <a:pPr eaLnBrk="1" hangingPunct="1"/>
              <a:t>37</a:t>
            </a:fld>
            <a:endParaRPr lang="de-DE" altLang="en-US" sz="1100"/>
          </a:p>
        </p:txBody>
      </p:sp>
      <p:sp>
        <p:nvSpPr>
          <p:cNvPr id="40965" name="TextBox 6"/>
          <p:cNvSpPr txBox="1">
            <a:spLocks noChangeArrowheads="1"/>
          </p:cNvSpPr>
          <p:nvPr/>
        </p:nvSpPr>
        <p:spPr bwMode="auto">
          <a:xfrm>
            <a:off x="488950" y="3213100"/>
            <a:ext cx="9072563" cy="31702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>
              <a:defRPr/>
            </a:pPr>
            <a:r>
              <a:rPr lang="de-DE" sz="20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Fragenkatalog für Gutachter - Art des Dokuments: Spezifikation</a:t>
            </a:r>
          </a:p>
          <a:p>
            <a:pPr>
              <a:defRPr/>
            </a:pPr>
            <a:r>
              <a:rPr lang="de-DE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Bereiten Sie die Review-Sitzung vor, indem Sie den Prüfling speziell unter den Ihnen in der Einladung zugeordneten Aspekten aus der folgenden Liste prüfen:</a:t>
            </a:r>
            <a:br>
              <a:rPr lang="de-DE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</a:br>
            <a:endParaRPr lang="de-DE" sz="2000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61950" indent="-361950">
              <a:defRPr/>
            </a:pPr>
            <a:r>
              <a:rPr lang="de-DE" sz="20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Aspekt "Form":  </a:t>
            </a:r>
          </a:p>
          <a:p>
            <a:pPr marL="361950" indent="-361950">
              <a:defRPr/>
            </a:pPr>
            <a:r>
              <a:rPr lang="de-DE" sz="2000" i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Ist die Darstellung im Dokument sinnvoll?</a:t>
            </a:r>
          </a:p>
          <a:p>
            <a:pPr marL="361950" indent="-361950">
              <a:defRPr/>
            </a:pPr>
            <a:r>
              <a:rPr lang="de-DE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1.	Sind alle Anforderungen erkennbar, d.  h. von Erklärungen unterscheidbar?</a:t>
            </a:r>
          </a:p>
          <a:p>
            <a:pPr marL="457200" indent="-457200">
              <a:buFontTx/>
              <a:buAutoNum type="arabicPeriod" startAt="2"/>
              <a:defRPr/>
            </a:pPr>
            <a:r>
              <a:rPr lang="de-DE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Sind alle Anforderungen eindeutig referenzierbar?</a:t>
            </a:r>
          </a:p>
          <a:p>
            <a:pPr marL="457200" indent="-457200">
              <a:buFontTx/>
              <a:buAutoNum type="arabicPeriod" startAt="2"/>
              <a:defRPr/>
            </a:pPr>
            <a:r>
              <a:rPr lang="de-DE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Ist die Spezifikation jeder Anforderung eindeutig?</a:t>
            </a:r>
          </a:p>
          <a:p>
            <a:pPr marL="457200" indent="-457200">
              <a:buFontTx/>
              <a:buAutoNum type="arabicPeriod" startAt="2"/>
              <a:defRPr/>
            </a:pPr>
            <a:r>
              <a:rPr lang="de-DE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Sind alle Anforderungen überprüfbar formuliert?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Aufträge an die Gutachter - 2</a:t>
            </a:r>
          </a:p>
        </p:txBody>
      </p:sp>
      <p:sp>
        <p:nvSpPr>
          <p:cNvPr id="41987" name="Foliennummernplatzhalt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1C4769-7804-4184-8F47-D71A478E4678}" type="slidenum">
              <a:rPr lang="de-DE" altLang="en-US" sz="1100"/>
              <a:pPr eaLnBrk="1" hangingPunct="1"/>
              <a:t>38</a:t>
            </a:fld>
            <a:endParaRPr lang="de-DE" altLang="en-US" sz="1100"/>
          </a:p>
        </p:txBody>
      </p:sp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344488" y="1484313"/>
            <a:ext cx="9072562" cy="37861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20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Aspekt "Schnittstellen":  </a:t>
            </a:r>
            <a:endParaRPr lang="de-DE" altLang="en-US" sz="200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de-DE" altLang="en-US" sz="20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Sind alle Schnittstellen eindeutig spezifiziert?</a:t>
            </a:r>
            <a:br>
              <a:rPr lang="de-DE" altLang="en-US" sz="20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altLang="en-US" sz="2000" i="1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de-DE" altLang="en-US" sz="20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Sind alle Objekte der Umgebung (Benutzer, andere Systeme, Basis-Software etc.) sowie alle Informationsflüsse von und nach diesen Objekten spezifiziert?</a:t>
            </a:r>
          </a:p>
          <a:p>
            <a:pPr eaLnBrk="1" hangingPunct="1"/>
            <a:r>
              <a:rPr lang="de-DE" altLang="en-US" sz="20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	Sind alle Benutzerklassen des Systems (Dauerbenutzer, gelegentliche Benutzer, System-Administrator etc.) identifiziert?</a:t>
            </a:r>
          </a:p>
          <a:p>
            <a:pPr eaLnBrk="1" hangingPunct="1"/>
            <a:r>
              <a:rPr lang="de-DE" altLang="en-US" sz="20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	Ist die Bedienschnittstelle für jede der Benutzerklassen festgelegt?</a:t>
            </a:r>
          </a:p>
          <a:p>
            <a:pPr eaLnBrk="1" hangingPunct="1"/>
            <a:r>
              <a:rPr lang="de-DE" altLang="en-US" sz="20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	Ist die Bedienphilosophie einheitlich?</a:t>
            </a:r>
          </a:p>
          <a:p>
            <a:pPr eaLnBrk="1" hangingPunct="1"/>
            <a:r>
              <a:rPr lang="de-DE" altLang="en-US" sz="20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	Ist das beschriebene Bedienkonzept den Vorkenntnissen der Benutzer angemessen?</a:t>
            </a:r>
          </a:p>
          <a:p>
            <a:pPr eaLnBrk="1" hangingPunct="1"/>
            <a:r>
              <a:rPr lang="de-DE" altLang="en-US" sz="20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de-DE" altLang="en-US" sz="2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Organisation und Ablauf - 1</a:t>
            </a:r>
          </a:p>
        </p:txBody>
      </p:sp>
      <p:sp>
        <p:nvSpPr>
          <p:cNvPr id="43011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1019175"/>
          </a:xfrm>
        </p:spPr>
        <p:txBody>
          <a:bodyPr/>
          <a:lstStyle/>
          <a:p>
            <a:pPr marL="0" indent="0"/>
            <a:r>
              <a:rPr lang="de-DE" altLang="en-US" smtClean="0"/>
              <a:t>Die eigentliche Review-Sitzung ist eingerahmt von je etwa zwei Wochen </a:t>
            </a:r>
            <a:r>
              <a:rPr lang="de-DE" altLang="en-US" smtClean="0">
                <a:solidFill>
                  <a:srgbClr val="0000FF"/>
                </a:solidFill>
              </a:rPr>
              <a:t>Vorbereitung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Nacharbeit</a:t>
            </a:r>
            <a:r>
              <a:rPr lang="de-DE" altLang="en-US" smtClean="0"/>
              <a:t>; </a:t>
            </a:r>
            <a:br>
              <a:rPr lang="de-DE" altLang="en-US" smtClean="0"/>
            </a:br>
            <a:r>
              <a:rPr lang="de-DE" altLang="en-US" smtClean="0"/>
              <a:t>unmittelbar nach der Sitzung kann die „</a:t>
            </a:r>
            <a:r>
              <a:rPr lang="de-DE" altLang="en-US" smtClean="0">
                <a:solidFill>
                  <a:srgbClr val="0000FF"/>
                </a:solidFill>
              </a:rPr>
              <a:t>Dritte Stunde</a:t>
            </a:r>
            <a:r>
              <a:rPr lang="de-DE" altLang="en-US" b="1" smtClean="0"/>
              <a:t>“</a:t>
            </a:r>
            <a:r>
              <a:rPr lang="de-DE" altLang="en-US" smtClean="0"/>
              <a:t> folgen.</a:t>
            </a:r>
            <a:br>
              <a:rPr lang="de-DE" altLang="en-US" smtClean="0"/>
            </a:br>
            <a:endParaRPr lang="de-DE" altLang="en-US" smtClean="0"/>
          </a:p>
          <a:p>
            <a:pPr marL="0" indent="0"/>
            <a:endParaRPr lang="de-DE" altLang="en-US" smtClean="0"/>
          </a:p>
        </p:txBody>
      </p:sp>
      <p:sp>
        <p:nvSpPr>
          <p:cNvPr id="4301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1DA729-C73F-40EC-8B4B-CECBBDCE3152}" type="slidenum">
              <a:rPr lang="de-DE" altLang="en-US" sz="1100"/>
              <a:pPr eaLnBrk="1" hangingPunct="1"/>
              <a:t>39</a:t>
            </a:fld>
            <a:endParaRPr lang="de-DE" altLang="en-US" sz="1100"/>
          </a:p>
        </p:txBody>
      </p:sp>
      <p:pic>
        <p:nvPicPr>
          <p:cNvPr id="43013" name="Picture 5" descr="13_5_Review_Ablauf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50" y="2349500"/>
            <a:ext cx="7713663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pPr marL="893763" indent="-893763"/>
            <a:r>
              <a:rPr lang="de-DE" altLang="en-US" smtClean="0"/>
              <a:t>13.1 Software-Qualitätssicherung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Organisation und Ablauf - 2</a:t>
            </a:r>
          </a:p>
        </p:txBody>
      </p:sp>
      <p:sp>
        <p:nvSpPr>
          <p:cNvPr id="44035" name="Inhaltsplatzhalter 2"/>
          <p:cNvSpPr>
            <a:spLocks noGrp="1"/>
          </p:cNvSpPr>
          <p:nvPr>
            <p:ph idx="1"/>
          </p:nvPr>
        </p:nvSpPr>
        <p:spPr>
          <a:xfrm>
            <a:off x="166688" y="7651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>
                <a:solidFill>
                  <a:srgbClr val="0000FF"/>
                </a:solidFill>
              </a:rPr>
              <a:t>Anstoß</a:t>
            </a:r>
            <a:r>
              <a:rPr lang="de-DE" altLang="en-US" smtClean="0"/>
              <a:t>: von der Konfigurationsverwaltung. Der Moderator wird informiert, er verteilt die Einladungen an die Gutachter; Prüfling und Prüfaufträge sind Teile der Einladung.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Vorbereitung</a:t>
            </a:r>
            <a:r>
              <a:rPr lang="de-DE" altLang="en-US" smtClean="0"/>
              <a:t>: Die </a:t>
            </a:r>
            <a:r>
              <a:rPr lang="de-DE" altLang="en-US" b="1" smtClean="0"/>
              <a:t>Gutachter lesen </a:t>
            </a:r>
            <a:r>
              <a:rPr lang="de-DE" altLang="en-US" smtClean="0"/>
              <a:t>das zu prüfende Dokument und prüfen es nach den ihnen zugeteilten Gesichtspunkten.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Review-Sitzung</a:t>
            </a:r>
            <a:r>
              <a:rPr lang="de-DE" altLang="en-US" smtClean="0"/>
              <a:t>: Die Gutachter tragen die in der Vorbereitung entdeckten Mängel vor. Gemeinsam erheben, gewichten und protokollieren sie die Befunde.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Resultat</a:t>
            </a:r>
            <a:r>
              <a:rPr lang="de-DE" altLang="en-US" smtClean="0"/>
              <a:t>: Liste der Schwächen mit Empfehlung, welche Arbeiten vor der Freigabe des Prüflings durchgeführt werden sollten.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Dritte Stunde</a:t>
            </a:r>
            <a:r>
              <a:rPr lang="de-DE" altLang="en-US" smtClean="0"/>
              <a:t>: Die Gutachter und der Autor reden ohne Regeln und ohne Protokoll.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Nacharbeit</a:t>
            </a:r>
            <a:r>
              <a:rPr lang="de-DE" altLang="en-US" smtClean="0"/>
              <a:t>: Sache des Autors oder der Autoren; </a:t>
            </a:r>
            <a:r>
              <a:rPr lang="de-DE" altLang="en-US" b="1" smtClean="0"/>
              <a:t>Umfang</a:t>
            </a:r>
            <a:r>
              <a:rPr lang="de-DE" altLang="en-US" smtClean="0"/>
              <a:t> legt der Manager  fest.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Planung</a:t>
            </a:r>
            <a:r>
              <a:rPr lang="de-DE" altLang="en-US" b="1" smtClean="0"/>
              <a:t> </a:t>
            </a:r>
            <a:r>
              <a:rPr lang="de-DE" altLang="en-US" smtClean="0"/>
              <a:t>und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Analyse</a:t>
            </a:r>
            <a:r>
              <a:rPr lang="de-DE" altLang="en-US" b="1" smtClean="0"/>
              <a:t> </a:t>
            </a:r>
            <a:r>
              <a:rPr lang="de-DE" altLang="en-US" smtClean="0"/>
              <a:t>finden lange vor/nach dem Review statt.</a:t>
            </a:r>
          </a:p>
          <a:p>
            <a:pPr marL="0" indent="0"/>
            <a:endParaRPr lang="de-DE" altLang="en-US" smtClean="0"/>
          </a:p>
        </p:txBody>
      </p:sp>
      <p:sp>
        <p:nvSpPr>
          <p:cNvPr id="4403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BD73A02-7980-4F4B-9C53-20F0E2080B37}" type="slidenum">
              <a:rPr lang="de-DE" altLang="en-US" sz="1100"/>
              <a:pPr eaLnBrk="1" hangingPunct="1"/>
              <a:t>40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Review-Regeln - 1</a:t>
            </a:r>
          </a:p>
        </p:txBody>
      </p:sp>
      <p:sp>
        <p:nvSpPr>
          <p:cNvPr id="45059" name="Content Placeholder 4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FF0000"/>
                </a:solidFill>
              </a:rPr>
              <a:t>Moderator organisiert </a:t>
            </a:r>
            <a:r>
              <a:rPr lang="de-DE" altLang="en-US" smtClean="0"/>
              <a:t>das Review, lädt dazu ein und führt es durch. (Zweckmäßig: fester Review-Termin)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Review-Sitzung ist auf </a:t>
            </a:r>
            <a:r>
              <a:rPr lang="de-DE" altLang="en-US" smtClean="0">
                <a:solidFill>
                  <a:srgbClr val="FF0000"/>
                </a:solidFill>
              </a:rPr>
              <a:t>2h</a:t>
            </a:r>
            <a:r>
              <a:rPr lang="de-DE" altLang="en-US" smtClean="0"/>
              <a:t> beschränkt. Falls nötig wird eine </a:t>
            </a:r>
            <a:r>
              <a:rPr lang="de-DE" altLang="en-US" smtClean="0">
                <a:solidFill>
                  <a:srgbClr val="FF0000"/>
                </a:solidFill>
              </a:rPr>
              <a:t>weitere Sitzung</a:t>
            </a:r>
            <a:r>
              <a:rPr lang="de-DE" altLang="en-US" smtClean="0"/>
              <a:t>, frühestens am nächsten Tag, einberufen. 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Moderator </a:t>
            </a:r>
            <a:r>
              <a:rPr lang="de-DE" altLang="en-US" smtClean="0">
                <a:solidFill>
                  <a:srgbClr val="FF0000"/>
                </a:solidFill>
              </a:rPr>
              <a:t>sagt oder bricht </a:t>
            </a:r>
            <a:r>
              <a:rPr lang="de-DE" altLang="en-US" smtClean="0"/>
              <a:t>die Sitzung ab, wenn  die Sitzung nicht erfolgreich durchgeführt werden kann. Der </a:t>
            </a:r>
            <a:r>
              <a:rPr lang="de-DE" altLang="en-US" smtClean="0">
                <a:solidFill>
                  <a:srgbClr val="FF0000"/>
                </a:solidFill>
              </a:rPr>
              <a:t>Grund des Abbruch</a:t>
            </a:r>
            <a:r>
              <a:rPr lang="de-DE" altLang="en-US" smtClean="0"/>
              <a:t>s ist zu protokollieren. 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FF0000"/>
                </a:solidFill>
              </a:rPr>
              <a:t>Prüfling</a:t>
            </a:r>
            <a:r>
              <a:rPr lang="de-DE" altLang="en-US" smtClean="0"/>
              <a:t>, nicht der Autor steht zur Diskussion. Das heißt:</a:t>
            </a:r>
          </a:p>
          <a:p>
            <a:pPr marL="790575" lvl="2" indent="-457200"/>
            <a:r>
              <a:rPr lang="de-DE" altLang="en-US" smtClean="0"/>
              <a:t>Gutachter müssen auf </a:t>
            </a:r>
            <a:r>
              <a:rPr lang="de-DE" altLang="en-US" smtClean="0">
                <a:solidFill>
                  <a:srgbClr val="FF0000"/>
                </a:solidFill>
              </a:rPr>
              <a:t>Sprache</a:t>
            </a:r>
            <a:r>
              <a:rPr lang="de-DE" altLang="en-US" smtClean="0"/>
              <a:t> und Ausdrucksweise achten.</a:t>
            </a:r>
          </a:p>
          <a:p>
            <a:pPr marL="790575" lvl="2" indent="-457200"/>
            <a:r>
              <a:rPr lang="de-DE" altLang="en-US" smtClean="0"/>
              <a:t>Der Autor darf weder sich noch den Prüfling </a:t>
            </a:r>
            <a:r>
              <a:rPr lang="de-DE" altLang="en-US" smtClean="0">
                <a:solidFill>
                  <a:srgbClr val="FF0000"/>
                </a:solidFill>
              </a:rPr>
              <a:t>verteidigen</a:t>
            </a:r>
            <a:r>
              <a:rPr lang="de-DE" altLang="en-US" smtClean="0"/>
              <a:t>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FF0000"/>
                </a:solidFill>
              </a:rPr>
              <a:t>Rollen</a:t>
            </a:r>
            <a:r>
              <a:rPr lang="de-DE" altLang="en-US" smtClean="0"/>
              <a:t> werden nicht vermischt. Insbesondere darf der Moderator nicht gleichzeitig als Gutachter fungieren.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>
                <a:solidFill>
                  <a:srgbClr val="FF0000"/>
                </a:solidFill>
              </a:rPr>
              <a:t>Stilfragen</a:t>
            </a:r>
            <a:r>
              <a:rPr lang="de-DE" altLang="en-US" smtClean="0"/>
              <a:t> (außerhalb der Richtlinien) werden nicht diskutiert.</a:t>
            </a:r>
          </a:p>
          <a:p>
            <a:pPr marL="0" indent="0"/>
            <a:endParaRPr lang="en-US" altLang="en-US" smtClean="0"/>
          </a:p>
        </p:txBody>
      </p:sp>
      <p:sp>
        <p:nvSpPr>
          <p:cNvPr id="45060" name="Foliennummernplatzhalt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59F1C62-50C3-47D5-BF08-9F0D1EE270EA}" type="slidenum">
              <a:rPr lang="de-DE" altLang="en-US" sz="1100"/>
              <a:pPr eaLnBrk="1" hangingPunct="1"/>
              <a:t>41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Review-Regeln - 2</a:t>
            </a:r>
          </a:p>
        </p:txBody>
      </p:sp>
      <p:sp>
        <p:nvSpPr>
          <p:cNvPr id="46083" name="Content Placeholder 4"/>
          <p:cNvSpPr>
            <a:spLocks noGrp="1"/>
          </p:cNvSpPr>
          <p:nvPr>
            <p:ph idx="1"/>
          </p:nvPr>
        </p:nvSpPr>
        <p:spPr>
          <a:xfrm>
            <a:off x="166688" y="765175"/>
            <a:ext cx="9739312" cy="5326063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r>
              <a:rPr lang="de-DE" altLang="en-US" smtClean="0">
                <a:solidFill>
                  <a:srgbClr val="FF0000"/>
                </a:solidFill>
              </a:rPr>
              <a:t>Problemlösen</a:t>
            </a:r>
            <a:r>
              <a:rPr lang="de-DE" altLang="en-US" smtClean="0"/>
              <a:t> ist keine Aufgabe des Review-Teams. </a:t>
            </a:r>
            <a:r>
              <a:rPr lang="de-DE" altLang="en-US" smtClean="0">
                <a:solidFill>
                  <a:srgbClr val="FF0000"/>
                </a:solidFill>
              </a:rPr>
              <a:t>Befunde</a:t>
            </a:r>
            <a:r>
              <a:rPr lang="de-DE" altLang="en-US" smtClean="0"/>
              <a:t> werden nicht als Anweisungen an den Autor protokolliert.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r>
              <a:rPr lang="de-DE" altLang="en-US" smtClean="0">
                <a:solidFill>
                  <a:srgbClr val="FF0000"/>
                </a:solidFill>
              </a:rPr>
              <a:t>Jeder Gutachter </a:t>
            </a:r>
            <a:r>
              <a:rPr lang="de-DE" altLang="en-US" smtClean="0"/>
              <a:t>bekommt Gelegenheit, seine Befunde angemessen zu präsentieren. 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r>
              <a:rPr lang="de-DE" altLang="en-US" smtClean="0">
                <a:solidFill>
                  <a:srgbClr val="FF0000"/>
                </a:solidFill>
              </a:rPr>
              <a:t>Konsens</a:t>
            </a:r>
            <a:r>
              <a:rPr lang="de-DE" altLang="en-US" smtClean="0"/>
              <a:t> der Gutachter zu jedem Befund wird laufend protokolliert. 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r>
              <a:rPr lang="de-DE" altLang="en-US" smtClean="0"/>
              <a:t>Die einzelnen Befunde werden </a:t>
            </a:r>
            <a:r>
              <a:rPr lang="de-DE" altLang="en-US" smtClean="0">
                <a:solidFill>
                  <a:srgbClr val="FF0000"/>
                </a:solidFill>
              </a:rPr>
              <a:t>gewichtet</a:t>
            </a:r>
            <a:r>
              <a:rPr lang="de-DE" altLang="en-US" smtClean="0"/>
              <a:t> als:</a:t>
            </a:r>
          </a:p>
          <a:p>
            <a:pPr marL="790575" lvl="2" indent="-457200"/>
            <a:r>
              <a:rPr lang="de-DE" altLang="en-US" smtClean="0">
                <a:solidFill>
                  <a:srgbClr val="0000FF"/>
                </a:solidFill>
              </a:rPr>
              <a:t>Kritischer Fehler, Hauptfehler, Nebenfehler</a:t>
            </a:r>
          </a:p>
          <a:p>
            <a:pPr marL="790575" lvl="2" indent="-457200"/>
            <a:r>
              <a:rPr lang="de-DE" altLang="en-US" smtClean="0">
                <a:solidFill>
                  <a:srgbClr val="0000FF"/>
                </a:solidFill>
              </a:rPr>
              <a:t>Gut (kein Fehler festgestellt)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r>
              <a:rPr lang="de-DE" altLang="en-US" smtClean="0"/>
              <a:t>Das Review-Team gibt eine </a:t>
            </a:r>
            <a:r>
              <a:rPr lang="de-DE" altLang="en-US" smtClean="0">
                <a:solidFill>
                  <a:srgbClr val="FF0000"/>
                </a:solidFill>
              </a:rPr>
              <a:t>Empfehlung</a:t>
            </a:r>
            <a:r>
              <a:rPr lang="de-DE" altLang="en-US" smtClean="0"/>
              <a:t> über die Annahme des Prüflings ab:</a:t>
            </a:r>
          </a:p>
          <a:p>
            <a:pPr marL="790575" lvl="2" indent="-457200"/>
            <a:r>
              <a:rPr lang="de-DE" altLang="en-US" smtClean="0">
                <a:solidFill>
                  <a:srgbClr val="0000FF"/>
                </a:solidFill>
              </a:rPr>
              <a:t>Akzeptieren ohne Änderungen</a:t>
            </a:r>
          </a:p>
          <a:p>
            <a:pPr marL="790575" lvl="2" indent="-457200"/>
            <a:r>
              <a:rPr lang="de-DE" altLang="en-US" smtClean="0">
                <a:solidFill>
                  <a:srgbClr val="0000FF"/>
                </a:solidFill>
              </a:rPr>
              <a:t>Akzeptieren mit Änderungen</a:t>
            </a:r>
          </a:p>
          <a:p>
            <a:pPr marL="790575" lvl="2" indent="-457200"/>
            <a:r>
              <a:rPr lang="de-DE" altLang="en-US" smtClean="0">
                <a:solidFill>
                  <a:srgbClr val="0000FF"/>
                </a:solidFill>
              </a:rPr>
              <a:t>Nicht akzeptieren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r>
              <a:rPr lang="de-DE" altLang="en-US" smtClean="0"/>
              <a:t>Am Schluss </a:t>
            </a:r>
            <a:r>
              <a:rPr lang="de-DE" altLang="en-US" smtClean="0">
                <a:solidFill>
                  <a:srgbClr val="FF0000"/>
                </a:solidFill>
              </a:rPr>
              <a:t>unterschreiben</a:t>
            </a:r>
            <a:r>
              <a:rPr lang="de-DE" altLang="en-US" smtClean="0"/>
              <a:t> alle Teilnehmer das Protokoll.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7"/>
            </a:pPr>
            <a:endParaRPr lang="de-DE" altLang="en-US" smtClean="0"/>
          </a:p>
          <a:p>
            <a:pPr marL="0" indent="0"/>
            <a:endParaRPr lang="en-US" altLang="en-US" smtClean="0"/>
          </a:p>
        </p:txBody>
      </p:sp>
      <p:sp>
        <p:nvSpPr>
          <p:cNvPr id="46084" name="Foliennummernplatzhalt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83C2837-3177-4365-A03B-5DD042F2CE62}" type="slidenum">
              <a:rPr lang="de-DE" altLang="en-US" sz="1100"/>
              <a:pPr eaLnBrk="1" hangingPunct="1"/>
              <a:t>42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Das Review als soziales Experiment</a:t>
            </a:r>
          </a:p>
        </p:txBody>
      </p:sp>
      <p:sp>
        <p:nvSpPr>
          <p:cNvPr id="47107" name="Inhaltsplatzhalter 2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pPr marL="0" indent="0"/>
            <a:r>
              <a:rPr lang="de-DE" altLang="en-US" smtClean="0"/>
              <a:t>Wo Reviews eingeführt werden, bedeuten sie für die Beteiligten eine </a:t>
            </a:r>
            <a:r>
              <a:rPr lang="de-DE" altLang="en-US" smtClean="0">
                <a:solidFill>
                  <a:srgbClr val="0000FF"/>
                </a:solidFill>
              </a:rPr>
              <a:t>große Veränderung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Zuerst werden die negativen Folgen sichtbar: </a:t>
            </a:r>
          </a:p>
          <a:p>
            <a:pPr lvl="1"/>
            <a:r>
              <a:rPr lang="de-DE" altLang="en-US" smtClean="0"/>
              <a:t>Die Aussicht, als Autor im Review zu sitzen, macht </a:t>
            </a:r>
            <a:r>
              <a:rPr lang="de-DE" altLang="en-US" smtClean="0">
                <a:solidFill>
                  <a:srgbClr val="0000FF"/>
                </a:solidFill>
              </a:rPr>
              <a:t>Angst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Viele Entwickler sind </a:t>
            </a:r>
            <a:r>
              <a:rPr lang="de-DE" altLang="en-US" smtClean="0">
                <a:solidFill>
                  <a:srgbClr val="0000FF"/>
                </a:solidFill>
              </a:rPr>
              <a:t>Autodidakten</a:t>
            </a:r>
            <a:r>
              <a:rPr lang="de-DE" altLang="en-US" smtClean="0"/>
              <a:t>!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Regeln, die die Anfangsprobleme entschärfen sollen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der Ausschluss des Vorgesetzten</a:t>
            </a:r>
          </a:p>
          <a:p>
            <a:pPr lvl="1"/>
            <a:r>
              <a:rPr lang="de-DE" altLang="en-US" smtClean="0"/>
              <a:t>das Verbot, über Stilfragen zu diskutieren</a:t>
            </a:r>
          </a:p>
          <a:p>
            <a:pPr lvl="1"/>
            <a:r>
              <a:rPr lang="de-DE" altLang="en-US" smtClean="0"/>
              <a:t>die Leitung des Reviews durch den erfahrenen Moderator</a:t>
            </a:r>
          </a:p>
          <a:p>
            <a:pPr lvl="1"/>
            <a:r>
              <a:rPr lang="de-DE" altLang="en-US" smtClean="0"/>
              <a:t>die Dritte Stunde, die den Emotionen Auslauf gibt</a:t>
            </a:r>
          </a:p>
          <a:p>
            <a:pPr lvl="1"/>
            <a:r>
              <a:rPr lang="de-DE" altLang="en-US" smtClean="0"/>
              <a:t>der regelmäßige Rollentausch</a:t>
            </a:r>
          </a:p>
          <a:p>
            <a:pPr lvl="1"/>
            <a:r>
              <a:rPr lang="de-DE" altLang="en-US" smtClean="0"/>
              <a:t>ein objektives, technisches Kriterium, welche Resultate einem Review unterzogen werden. </a:t>
            </a:r>
          </a:p>
          <a:p>
            <a:pPr marL="0" indent="0"/>
            <a:endParaRPr lang="de-DE" altLang="en-US" smtClean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F5EEE88-25EF-46D7-937C-1CA9FEF5491D}" type="slidenum">
              <a:rPr lang="de-DE" altLang="en-US" sz="1100"/>
              <a:pPr eaLnBrk="1" hangingPunct="1"/>
              <a:t>43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Lohnt sich denn die ganze Mühe?</a:t>
            </a:r>
          </a:p>
        </p:txBody>
      </p:sp>
      <p:sp>
        <p:nvSpPr>
          <p:cNvPr id="48131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Klares Ja!</a:t>
            </a:r>
          </a:p>
          <a:p>
            <a:pPr lvl="1"/>
            <a:r>
              <a:rPr lang="de-DE" altLang="en-US" smtClean="0"/>
              <a:t>Viele Fehler werden zu insgesamt akzeptablen Kosten entdeckt.</a:t>
            </a:r>
            <a:br>
              <a:rPr lang="de-DE" altLang="en-US" smtClean="0"/>
            </a:br>
            <a:r>
              <a:rPr lang="de-DE" altLang="en-US" smtClean="0"/>
              <a:t>Es wäre weit teurer, die Fehler </a:t>
            </a:r>
            <a:r>
              <a:rPr lang="de-DE" altLang="en-US" smtClean="0">
                <a:solidFill>
                  <a:srgbClr val="0000FF"/>
                </a:solidFill>
              </a:rPr>
              <a:t>nicht</a:t>
            </a:r>
            <a:r>
              <a:rPr lang="de-DE" altLang="en-US" smtClean="0"/>
              <a:t> (oder </a:t>
            </a:r>
            <a:r>
              <a:rPr lang="de-DE" altLang="en-US" smtClean="0">
                <a:solidFill>
                  <a:srgbClr val="0000FF"/>
                </a:solidFill>
              </a:rPr>
              <a:t>nicht so</a:t>
            </a:r>
            <a:r>
              <a:rPr lang="de-DE" altLang="en-US" smtClean="0"/>
              <a:t>) zu suchen.</a:t>
            </a:r>
          </a:p>
          <a:p>
            <a:pPr lvl="1"/>
            <a:r>
              <a:rPr lang="de-DE" altLang="en-US" smtClean="0"/>
              <a:t>Die Zusammenarbeit der Entwickler wird besser, </a:t>
            </a:r>
            <a:br>
              <a:rPr lang="de-DE" altLang="en-US" smtClean="0"/>
            </a:br>
            <a:r>
              <a:rPr lang="de-DE" altLang="en-US" smtClean="0"/>
              <a:t>das Vertrauen zwischen den Software-Leuten deutlich höher; niemand fürchtet sich davor, die anderen um Rat zu fragen. Richtlinien werden nicht belächelt, sondern gelebt.</a:t>
            </a:r>
          </a:p>
          <a:p>
            <a:pPr lvl="1"/>
            <a:r>
              <a:rPr lang="de-DE" altLang="en-US" smtClean="0"/>
              <a:t>Die Beteiligten entwickeln ein sachlich fundiertes Selbstbewusstsein und einen begründeten Stolz auf ihre Arbeit. 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Wer einmal an Reviews gewöhnt ist, möchte auf keinen Fall mehr darauf verzichten.</a:t>
            </a:r>
          </a:p>
          <a:p>
            <a:pPr marL="0" indent="0"/>
            <a:endParaRPr lang="de-DE" altLang="en-US" smtClean="0"/>
          </a:p>
        </p:txBody>
      </p:sp>
      <p:sp>
        <p:nvSpPr>
          <p:cNvPr id="4813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B3BD8F9-ABF2-4714-9589-2BA4E41FB16F}" type="slidenum">
              <a:rPr lang="de-DE" altLang="en-US" sz="1100"/>
              <a:pPr eaLnBrk="1" hangingPunct="1"/>
              <a:t>44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 Erste-Hilfe-Kasten - 1 </a:t>
            </a:r>
          </a:p>
        </p:txBody>
      </p:sp>
      <p:sp>
        <p:nvSpPr>
          <p:cNvPr id="4915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Reviews sind weltweit seit langem als </a:t>
            </a:r>
            <a:r>
              <a:rPr lang="de-DE" altLang="en-US" smtClean="0">
                <a:solidFill>
                  <a:srgbClr val="0000FF"/>
                </a:solidFill>
              </a:rPr>
              <a:t>wichtigste Technik </a:t>
            </a:r>
            <a:r>
              <a:rPr lang="de-DE" altLang="en-US" smtClean="0"/>
              <a:t>der Software-Prüfung anerkannt</a:t>
            </a:r>
          </a:p>
          <a:p>
            <a:pPr marL="0" indent="0"/>
            <a:r>
              <a:rPr lang="de-DE" altLang="en-US" smtClean="0"/>
              <a:t>Ihr Nutzen ist </a:t>
            </a:r>
            <a:r>
              <a:rPr lang="de-DE" altLang="en-US" smtClean="0">
                <a:solidFill>
                  <a:srgbClr val="0000FF"/>
                </a:solidFill>
              </a:rPr>
              <a:t>klar nachgewiesen </a:t>
            </a:r>
            <a:r>
              <a:rPr lang="de-DE" altLang="en-US" smtClean="0"/>
              <a:t>und von allen, die regelmäßig und systematisch Reviews durchführen, bestätigt. </a:t>
            </a:r>
          </a:p>
          <a:p>
            <a:pPr marL="0" indent="0"/>
            <a:r>
              <a:rPr lang="de-DE" altLang="en-US" smtClean="0"/>
              <a:t>Trotzdem gibt es viele Fälle, in denen die Einführung von Reviews gescheitert oder zu einer ohne Überzeugung betriebenen Formalübung degeneriert ist.</a:t>
            </a:r>
          </a:p>
          <a:p>
            <a:pPr marL="0" indent="0"/>
            <a:endParaRPr lang="de-DE" altLang="en-US" smtClean="0"/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Für die Vorbereitung oder sogar für die Review-Sitzung selbst fehlt die Zeit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Reviews in der Planung berücksichtigen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Reviews finden in einer bis zur Unkenntlichkeit reduzierten Form statt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Standard (Minimalreview) vorgeben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Gute Moderatoren fehlen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Leute aussuchen und ausbilden</a:t>
            </a:r>
          </a:p>
          <a:p>
            <a:pPr marL="0" indent="0"/>
            <a:r>
              <a:rPr lang="de-DE" altLang="en-US" smtClean="0"/>
              <a:t> </a:t>
            </a:r>
          </a:p>
          <a:p>
            <a:pPr marL="0" indent="0"/>
            <a:endParaRPr lang="de-DE" altLang="en-US" smtClean="0"/>
          </a:p>
          <a:p>
            <a:pPr marL="0" indent="0"/>
            <a:endParaRPr lang="de-DE" altLang="en-US" b="1" smtClean="0"/>
          </a:p>
        </p:txBody>
      </p:sp>
      <p:sp>
        <p:nvSpPr>
          <p:cNvPr id="4915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7BE2E74-2F4F-45C6-95D3-8C92FB62EE18}" type="slidenum">
              <a:rPr lang="de-DE" altLang="en-US" sz="1100"/>
              <a:pPr eaLnBrk="1" hangingPunct="1"/>
              <a:t>45</a:t>
            </a:fld>
            <a:endParaRPr lang="de-DE" altLang="en-US" sz="11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 Erste-Hilfe-Kasten - 2</a:t>
            </a:r>
          </a:p>
        </p:txBody>
      </p:sp>
      <p:sp>
        <p:nvSpPr>
          <p:cNvPr id="50179" name="Inhaltsplatzhalter 2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400675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Bezugsdokumente fehlen</a:t>
            </a:r>
            <a:r>
              <a:rPr lang="de-DE" altLang="en-US" smtClean="0">
                <a:solidFill>
                  <a:srgbClr val="0000FF"/>
                </a:solidFill>
              </a:rPr>
              <a:t> 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suchen, anpassen, bereitstellen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Entwickler haben Angst  </a:t>
            </a:r>
            <a:r>
              <a:rPr lang="de-DE" altLang="en-US" smtClean="0">
                <a:solidFill>
                  <a:srgbClr val="FF0000"/>
                </a:solidFill>
              </a:rPr>
              <a:t>→ </a:t>
            </a:r>
            <a:r>
              <a:rPr lang="de-DE" altLang="en-US" smtClean="0">
                <a:solidFill>
                  <a:srgbClr val="0000FF"/>
                </a:solidFill>
              </a:rPr>
              <a:t>Erste Reviews gründlich vorbereiten </a:t>
            </a:r>
            <a:r>
              <a:rPr lang="de-DE" altLang="en-US" smtClean="0"/>
              <a:t>(und auf die Ängste eingehen, selbst wenn sie geleugnet werden)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Reviews beißen sich an Äußerlichkeiten fest 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ihre Bedeutung klarstellen, dann weiter</a:t>
            </a:r>
            <a:r>
              <a:rPr lang="de-DE" altLang="en-US" smtClean="0"/>
              <a:t>. Beim zweiten Review aber diesen Punkt erneut betonen, nicht schleifen lassen.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Bezugsdokumente sind ungeeignet 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diskutieren u. verbessern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Zeitdruck sabotiert Prüfungen</a:t>
            </a:r>
            <a:r>
              <a:rPr lang="de-DE" altLang="en-US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de-DE" altLang="en-US" smtClean="0">
                <a:solidFill>
                  <a:srgbClr val="FF0000"/>
                </a:solidFill>
              </a:rPr>
              <a:t> → </a:t>
            </a:r>
            <a:r>
              <a:rPr lang="de-DE" altLang="en-US" smtClean="0">
                <a:solidFill>
                  <a:srgbClr val="0000FF"/>
                </a:solidFill>
              </a:rPr>
              <a:t>Klare Entscheid. der Prioritäten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Geprüfte Dokumente werden verändert</a:t>
            </a:r>
            <a:r>
              <a:rPr lang="de-DE" altLang="en-US" smtClean="0">
                <a:solidFill>
                  <a:srgbClr val="FF0000"/>
                </a:solidFill>
                <a:sym typeface="Symbol" panose="05050102010706020507" pitchFamily="18" charset="2"/>
              </a:rPr>
              <a:t> </a:t>
            </a:r>
            <a:r>
              <a:rPr lang="de-DE" altLang="en-US" smtClean="0">
                <a:solidFill>
                  <a:srgbClr val="FF0000"/>
                </a:solidFill>
              </a:rPr>
              <a:t>→ </a:t>
            </a:r>
            <a:r>
              <a:rPr lang="de-DE" altLang="en-US" smtClean="0">
                <a:solidFill>
                  <a:srgbClr val="0000FF"/>
                </a:solidFill>
              </a:rPr>
              <a:t>CM verbessern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 startAt="4"/>
            </a:pPr>
            <a:r>
              <a:rPr lang="de-DE" altLang="en-US" smtClean="0"/>
              <a:t>Interesse an Reviews sinkt</a:t>
            </a:r>
            <a:r>
              <a:rPr lang="de-DE" altLang="en-US" smtClean="0">
                <a:solidFill>
                  <a:srgbClr val="FF0000"/>
                </a:solidFill>
                <a:sym typeface="Symbol" panose="05050102010706020507" pitchFamily="18" charset="2"/>
              </a:rPr>
              <a:t> </a:t>
            </a:r>
            <a:r>
              <a:rPr lang="de-DE" altLang="en-US" smtClean="0">
                <a:solidFill>
                  <a:srgbClr val="FF0000"/>
                </a:solidFill>
              </a:rPr>
              <a:t>→ </a:t>
            </a:r>
            <a:r>
              <a:rPr lang="de-DE" altLang="en-US" smtClean="0">
                <a:solidFill>
                  <a:srgbClr val="0000FF"/>
                </a:solidFill>
              </a:rPr>
              <a:t>mit Statistiken Erfolg nachweisen</a:t>
            </a:r>
          </a:p>
        </p:txBody>
      </p:sp>
      <p:sp>
        <p:nvSpPr>
          <p:cNvPr id="5018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00D781C-98E2-4187-A3EA-E45C9D3DB2CA}" type="slidenum">
              <a:rPr lang="de-DE" altLang="en-US" sz="1100"/>
              <a:pPr eaLnBrk="1" hangingPunct="1"/>
              <a:t>46</a:t>
            </a:fld>
            <a:endParaRPr lang="de-DE" altLang="en-US" sz="11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el 1"/>
          <p:cNvSpPr>
            <a:spLocks noGrp="1"/>
          </p:cNvSpPr>
          <p:nvPr>
            <p:ph type="title"/>
          </p:nvPr>
        </p:nvSpPr>
        <p:spPr>
          <a:xfrm>
            <a:off x="0" y="-26988"/>
            <a:ext cx="9906000" cy="587376"/>
          </a:xfrm>
        </p:spPr>
        <p:txBody>
          <a:bodyPr/>
          <a:lstStyle/>
          <a:p>
            <a:r>
              <a:rPr lang="de-DE" altLang="en-US" smtClean="0"/>
              <a:t>Wann sind Reviews (noch) nicht sinnvoll?</a:t>
            </a:r>
          </a:p>
        </p:txBody>
      </p:sp>
      <p:sp>
        <p:nvSpPr>
          <p:cNvPr id="51203" name="Inhaltsplatzhalter 2"/>
          <p:cNvSpPr>
            <a:spLocks noGrp="1"/>
          </p:cNvSpPr>
          <p:nvPr>
            <p:ph idx="1"/>
          </p:nvPr>
        </p:nvSpPr>
        <p:spPr>
          <a:xfrm>
            <a:off x="200025" y="836613"/>
            <a:ext cx="9432925" cy="5038725"/>
          </a:xfrm>
        </p:spPr>
        <p:txBody>
          <a:bodyPr/>
          <a:lstStyle/>
          <a:p>
            <a:pPr marL="0" indent="0"/>
            <a:r>
              <a:rPr lang="de-DE" altLang="en-US" smtClean="0"/>
              <a:t>Nur in wenigen Situationen ist von der Review-Einführung abzuraten: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wenn ein Projekt </a:t>
            </a:r>
            <a:r>
              <a:rPr lang="de-DE" altLang="en-US" smtClean="0">
                <a:solidFill>
                  <a:srgbClr val="FF0000"/>
                </a:solidFill>
              </a:rPr>
              <a:t>praktisch bereits gescheitert </a:t>
            </a:r>
            <a:r>
              <a:rPr lang="de-DE" altLang="en-US" smtClean="0"/>
              <a:t>ist und die Verantwortlichen nach einem Wunder Ausschau halten,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wenn </a:t>
            </a:r>
            <a:r>
              <a:rPr lang="de-DE" altLang="en-US" smtClean="0">
                <a:solidFill>
                  <a:srgbClr val="FF0000"/>
                </a:solidFill>
              </a:rPr>
              <a:t>keinerlei Bezugsdokumente </a:t>
            </a:r>
            <a:r>
              <a:rPr lang="de-DE" altLang="en-US" smtClean="0"/>
              <a:t>vorliegen,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wenn die Entwickler in </a:t>
            </a:r>
            <a:r>
              <a:rPr lang="de-DE" altLang="en-US" smtClean="0">
                <a:solidFill>
                  <a:srgbClr val="FF0000"/>
                </a:solidFill>
              </a:rPr>
              <a:t>feindliche Lager </a:t>
            </a:r>
            <a:r>
              <a:rPr lang="de-DE" altLang="en-US" smtClean="0"/>
              <a:t>gespalten sind.</a:t>
            </a:r>
          </a:p>
          <a:p>
            <a:pPr marL="0" indent="0"/>
            <a:r>
              <a:rPr lang="de-DE" altLang="en-US" smtClean="0"/>
              <a:t>Was tun?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>
                <a:solidFill>
                  <a:srgbClr val="0000FF"/>
                </a:solidFill>
              </a:rPr>
              <a:t>Retten</a:t>
            </a:r>
            <a:r>
              <a:rPr lang="de-DE" altLang="en-US" smtClean="0"/>
              <a:t>, was zu retten ist, z.B. zentrale Dokumente (Spezifikation, Planung für das Rest-Projekt) in akzeptablen Zustand bringen. 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>
                <a:solidFill>
                  <a:srgbClr val="0000FF"/>
                </a:solidFill>
              </a:rPr>
              <a:t>Versuchsreview</a:t>
            </a:r>
            <a:r>
              <a:rPr lang="de-DE" altLang="en-US" smtClean="0"/>
              <a:t> durchführen, Defizite erkennen, Arbeit an Bezugsdokumenten anstoßen. </a:t>
            </a:r>
          </a:p>
          <a:p>
            <a:pPr marL="457200" lvl="1" indent="-457200">
              <a:buFont typeface="Arial Rounded MT Bold" panose="020F0704030504030204" pitchFamily="34" charset="0"/>
              <a:buAutoNum type="alphaLcParenR"/>
            </a:pPr>
            <a:r>
              <a:rPr lang="de-DE" altLang="en-US" smtClean="0"/>
              <a:t>Reviews zunächst </a:t>
            </a:r>
            <a:r>
              <a:rPr lang="de-DE" altLang="en-US" smtClean="0">
                <a:solidFill>
                  <a:srgbClr val="0000FF"/>
                </a:solidFill>
              </a:rPr>
              <a:t>separat weiterlaufen lassen</a:t>
            </a:r>
            <a:r>
              <a:rPr lang="de-DE" altLang="en-US" smtClean="0"/>
              <a:t>, Gutachter zwischen den Lagern austauschen</a:t>
            </a:r>
          </a:p>
          <a:p>
            <a:pPr marL="0" indent="0"/>
            <a:endParaRPr lang="de-DE" altLang="en-US" smtClean="0"/>
          </a:p>
        </p:txBody>
      </p:sp>
      <p:sp>
        <p:nvSpPr>
          <p:cNvPr id="5120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72EEEC-9DF0-4286-983A-8A1DF5454613}" type="slidenum">
              <a:rPr lang="de-DE" altLang="en-US" sz="1100"/>
              <a:pPr eaLnBrk="1" hangingPunct="1"/>
              <a:t>47</a:t>
            </a:fld>
            <a:endParaRPr lang="de-DE" altLang="en-US" sz="11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13.6	 Varianten der Software-Inspektion</a:t>
            </a:r>
            <a:endParaRPr lang="de-DE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Durchsicht</a:t>
            </a:r>
          </a:p>
        </p:txBody>
      </p:sp>
      <p:sp>
        <p:nvSpPr>
          <p:cNvPr id="53251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Führt der </a:t>
            </a:r>
            <a:r>
              <a:rPr lang="de-DE" altLang="en-US" smtClean="0">
                <a:solidFill>
                  <a:srgbClr val="0000FF"/>
                </a:solidFill>
              </a:rPr>
              <a:t>Entwickler allein </a:t>
            </a:r>
            <a:r>
              <a:rPr lang="de-DE" altLang="en-US" smtClean="0"/>
              <a:t>durch. </a:t>
            </a:r>
          </a:p>
          <a:p>
            <a:pPr marL="0" indent="0"/>
            <a:r>
              <a:rPr lang="de-DE" altLang="en-US" smtClean="0"/>
              <a:t>Es ist zweckmäßig, dazu den Bildschirm zu verlassen und das (Teil-) Resultat in Ruhe, aus einer gewissen Distanz, zu überprüfen. </a:t>
            </a:r>
          </a:p>
          <a:p>
            <a:pPr marL="0" indent="0"/>
            <a:r>
              <a:rPr lang="de-DE" altLang="en-US" smtClean="0"/>
              <a:t>Die Durchsicht sollte </a:t>
            </a:r>
            <a:r>
              <a:rPr lang="de-DE" altLang="en-US" smtClean="0">
                <a:solidFill>
                  <a:srgbClr val="0000FF"/>
                </a:solidFill>
              </a:rPr>
              <a:t>selbstverständlich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obligatorisch</a:t>
            </a:r>
            <a:r>
              <a:rPr lang="de-DE" altLang="en-US" smtClean="0"/>
              <a:t> sein!</a:t>
            </a:r>
          </a:p>
          <a:p>
            <a:pPr marL="0" indent="0"/>
            <a:r>
              <a:rPr lang="de-DE" altLang="en-US" smtClean="0"/>
              <a:t>Sie wird durch Reviews o.ä. </a:t>
            </a:r>
            <a:r>
              <a:rPr lang="de-DE" altLang="en-US" smtClean="0">
                <a:solidFill>
                  <a:srgbClr val="0000FF"/>
                </a:solidFill>
              </a:rPr>
              <a:t>nicht überflüssig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In Zeiten der (reinen) Stapelverarbeitung war die Durchsicht einfach </a:t>
            </a:r>
            <a:r>
              <a:rPr lang="de-DE" altLang="en-US" smtClean="0">
                <a:solidFill>
                  <a:srgbClr val="0000FF"/>
                </a:solidFill>
              </a:rPr>
              <a:t>notwendig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Heute wissen wir (u.a. durch Humphreys PSP), dass die Durchsicht </a:t>
            </a:r>
            <a:r>
              <a:rPr lang="de-DE" altLang="en-US" smtClean="0">
                <a:solidFill>
                  <a:srgbClr val="0000FF"/>
                </a:solidFill>
              </a:rPr>
              <a:t>effizienter ist als jeder </a:t>
            </a:r>
            <a:r>
              <a:rPr lang="de-DE" altLang="en-US" smtClean="0"/>
              <a:t>(spontane) </a:t>
            </a:r>
            <a:r>
              <a:rPr lang="de-DE" altLang="en-US" smtClean="0">
                <a:solidFill>
                  <a:srgbClr val="0000FF"/>
                </a:solidFill>
              </a:rPr>
              <a:t>Test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endParaRPr lang="de-DE" altLang="en-US" smtClean="0"/>
          </a:p>
        </p:txBody>
      </p:sp>
      <p:sp>
        <p:nvSpPr>
          <p:cNvPr id="5325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84ECB82-0D96-453C-A3AD-20BEDC9EB48C}" type="slidenum">
              <a:rPr lang="de-DE" altLang="en-US" sz="1100"/>
              <a:pPr eaLnBrk="1" hangingPunct="1"/>
              <a:t>49</a:t>
            </a:fld>
            <a:endParaRPr lang="de-DE" altLang="en-US"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Software-Qualitätssicherung - 1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>
          <a:xfrm rot="10800000" flipV="1">
            <a:off x="166688" y="4500563"/>
            <a:ext cx="9501187" cy="1785937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Die Bedeutung (2) ist obsolet, denn die </a:t>
            </a:r>
            <a:r>
              <a:rPr lang="de-DE" altLang="en-US" b="1" smtClean="0">
                <a:solidFill>
                  <a:srgbClr val="FF0000"/>
                </a:solidFill>
              </a:rPr>
              <a:t>Prozessbewertung</a:t>
            </a:r>
            <a:r>
              <a:rPr lang="de-DE" altLang="en-US" smtClean="0">
                <a:solidFill>
                  <a:srgbClr val="FF0000"/>
                </a:solidFill>
              </a:rPr>
              <a:t> ist zu einem eigenen Thema geworden.</a:t>
            </a:r>
          </a:p>
          <a:p>
            <a:pPr marL="0" indent="0"/>
            <a:r>
              <a:rPr lang="de-DE" altLang="en-US" smtClean="0"/>
              <a:t>Einfacher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SQS</a:t>
            </a:r>
            <a:r>
              <a:rPr lang="de-DE" altLang="en-US" smtClean="0"/>
              <a:t>  = alle Aktivitäten, die dem Ziel dienen, gute Software-Qualität zu erreichen</a:t>
            </a:r>
          </a:p>
          <a:p>
            <a:pPr marL="0" indent="0"/>
            <a:endParaRPr lang="de-DE" altLang="en-US" smtClean="0"/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494146-92B7-465E-9765-5D032164ABF4}" type="slidenum">
              <a:rPr lang="de-DE" altLang="en-US" sz="1100"/>
              <a:pPr eaLnBrk="1" hangingPunct="1"/>
              <a:t>5</a:t>
            </a:fld>
            <a:endParaRPr lang="de-DE" altLang="en-US" sz="1100"/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379413" y="785813"/>
            <a:ext cx="9001125" cy="34163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quality assurance </a:t>
            </a:r>
            <a:r>
              <a:rPr lang="en-US" altLang="en-US" sz="240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—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See: quality assurance.</a:t>
            </a:r>
          </a:p>
          <a:p>
            <a:pPr eaLnBrk="1" hangingPunct="1"/>
            <a:endParaRPr lang="en-US" altLang="en-US" sz="240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assurance — (1)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planned and systematic pattern of all actions necessary to provide adequate confidence that an item or product conforms to established technical requirements. </a:t>
            </a:r>
          </a:p>
          <a:p>
            <a:pPr eaLnBrk="1" hangingPunct="1"/>
            <a:endParaRPr lang="en-US" altLang="en-US" sz="240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(2) </a:t>
            </a:r>
            <a:r>
              <a:rPr lang="en-US" altLang="en-US" sz="2400" i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set of activities designed to evaluate the process by which products are developed or manufactured. </a:t>
            </a:r>
          </a:p>
          <a:p>
            <a:pPr algn="r" eaLnBrk="1" hangingPunct="1"/>
            <a:endParaRPr lang="de-DE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8" name="Rechteck 5"/>
          <p:cNvSpPr>
            <a:spLocks noChangeArrowheads="1"/>
          </p:cNvSpPr>
          <p:nvPr/>
        </p:nvSpPr>
        <p:spPr bwMode="auto">
          <a:xfrm>
            <a:off x="6403975" y="3729038"/>
            <a:ext cx="2984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61950" indent="-3619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en-US" sz="2400">
                <a:latin typeface="Calibri" panose="020F0502020204030204" pitchFamily="34" charset="0"/>
                <a:cs typeface="Calibri" panose="020F0502020204030204" pitchFamily="34" charset="0"/>
              </a:rPr>
              <a:t>IEEE Std 610.12 (1990)</a:t>
            </a:r>
            <a:endParaRPr lang="de-DE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Stellungnahme</a:t>
            </a:r>
          </a:p>
        </p:txBody>
      </p:sp>
      <p:sp>
        <p:nvSpPr>
          <p:cNvPr id="54275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Ein </a:t>
            </a:r>
            <a:r>
              <a:rPr lang="de-DE" altLang="en-US" b="1" smtClean="0"/>
              <a:t>„</a:t>
            </a:r>
            <a:r>
              <a:rPr lang="de-DE" altLang="en-US" smtClean="0">
                <a:solidFill>
                  <a:srgbClr val="0000FF"/>
                </a:solidFill>
              </a:rPr>
              <a:t>off-line“-Review </a:t>
            </a:r>
            <a:r>
              <a:rPr lang="de-DE" altLang="en-US" smtClean="0"/>
              <a:t>unter der Regie des Autors. </a:t>
            </a:r>
          </a:p>
          <a:p>
            <a:pPr marL="0" indent="0"/>
            <a:r>
              <a:rPr lang="de-DE" altLang="en-US" smtClean="0"/>
              <a:t>Vorteile</a:t>
            </a:r>
          </a:p>
          <a:p>
            <a:pPr lvl="1"/>
            <a:r>
              <a:rPr lang="de-DE" altLang="en-US" smtClean="0"/>
              <a:t>geringer Organisationsaufwand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Erhebliche Nachteile</a:t>
            </a:r>
          </a:p>
          <a:p>
            <a:pPr lvl="1"/>
            <a:r>
              <a:rPr lang="de-DE" altLang="en-US" smtClean="0"/>
              <a:t>Ein Manager ist nicht beteiligt. Der Aufwand für die Stellungnahmen ist nicht geplant.</a:t>
            </a:r>
          </a:p>
          <a:p>
            <a:pPr lvl="1"/>
            <a:r>
              <a:rPr lang="de-DE" altLang="en-US" smtClean="0"/>
              <a:t>Der Autor ist gleichzeitig Moderator. Er wählt die Gutachter aus, deren Engagement ungewiss bleibt.</a:t>
            </a:r>
          </a:p>
          <a:p>
            <a:pPr lvl="1"/>
            <a:r>
              <a:rPr lang="de-DE" altLang="en-US" smtClean="0"/>
              <a:t>Das Dokument ändert sich während der Ausarbeitung der Stellungnahmen, ein Teil der Kommentare geht ins Leere.</a:t>
            </a:r>
          </a:p>
          <a:p>
            <a:pPr lvl="1"/>
            <a:r>
              <a:rPr lang="de-DE" altLang="en-US" smtClean="0"/>
              <a:t>Ein Protokoll über die Befunde gibt es nicht. Die Nachbearbeitung geschieht nach dem Gutdünken des Autors und wird nicht kontrolliert.</a:t>
            </a:r>
          </a:p>
          <a:p>
            <a:pPr lvl="1"/>
            <a:endParaRPr lang="de-DE" altLang="en-US" smtClean="0"/>
          </a:p>
          <a:p>
            <a:pPr marL="0" indent="0"/>
            <a:endParaRPr lang="de-DE" altLang="en-US" smtClean="0"/>
          </a:p>
        </p:txBody>
      </p:sp>
      <p:sp>
        <p:nvSpPr>
          <p:cNvPr id="54276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8BFFB4-3958-4799-9A82-E9DA8F131A2A}" type="slidenum">
              <a:rPr lang="de-DE" altLang="en-US" sz="1100"/>
              <a:pPr eaLnBrk="1" hangingPunct="1"/>
              <a:t>50</a:t>
            </a:fld>
            <a:endParaRPr lang="de-DE" altLang="en-US" sz="11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Structured Walkthrough</a:t>
            </a:r>
          </a:p>
        </p:txBody>
      </p:sp>
      <p:sp>
        <p:nvSpPr>
          <p:cNvPr id="55299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Billig-Variante</a:t>
            </a:r>
            <a:r>
              <a:rPr lang="de-DE" altLang="en-US" smtClean="0"/>
              <a:t> des Reviews</a:t>
            </a:r>
          </a:p>
          <a:p>
            <a:pPr lvl="1"/>
            <a:r>
              <a:rPr lang="de-DE" altLang="en-US" smtClean="0"/>
              <a:t>Der Autor ist Moderator</a:t>
            </a:r>
          </a:p>
          <a:p>
            <a:pPr lvl="1"/>
            <a:r>
              <a:rPr lang="de-DE" altLang="en-US" smtClean="0"/>
              <a:t>Er stellt sein Arbeitsergebnis Schritt für Schritt vor, die Gutachter werfen (vorbereitete oder spontane) Fragen auf und versuchen so, mögliche Probleme zu identifizieren. Die Probleme werden protokolliert.</a:t>
            </a:r>
          </a:p>
          <a:p>
            <a:pPr lvl="1"/>
            <a:r>
              <a:rPr lang="de-DE" altLang="en-US" smtClean="0"/>
              <a:t>Der Autor kompensiert durch seine Präsentation die Einsparung (oder Reduktion) der Vorbereitung. </a:t>
            </a:r>
          </a:p>
          <a:p>
            <a:pPr lvl="1"/>
            <a:r>
              <a:rPr lang="de-DE" altLang="en-US" smtClean="0"/>
              <a:t>Während seiner Vorbereitung entdeckt er selbst viele Fehler. </a:t>
            </a:r>
          </a:p>
          <a:p>
            <a:pPr marL="0" indent="0"/>
            <a:r>
              <a:rPr lang="de-DE" altLang="en-US" smtClean="0"/>
              <a:t>Varianten </a:t>
            </a:r>
            <a:r>
              <a:rPr lang="de-DE" altLang="en-US" smtClean="0">
                <a:solidFill>
                  <a:srgbClr val="0000FF"/>
                </a:solidFill>
              </a:rPr>
              <a:t>mit oder ohne Vorbereitung der Gutachter</a:t>
            </a:r>
          </a:p>
          <a:p>
            <a:pPr marL="0" indent="0"/>
            <a:r>
              <a:rPr lang="de-DE" altLang="en-US" smtClean="0"/>
              <a:t>Typische Anwendung: Programmcode.</a:t>
            </a:r>
          </a:p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Effizienz</a:t>
            </a:r>
            <a:r>
              <a:rPr lang="de-DE" altLang="en-US" smtClean="0"/>
              <a:t> ist niedriger als beim Review!</a:t>
            </a:r>
          </a:p>
          <a:p>
            <a:pPr marL="0" indent="0"/>
            <a:endParaRPr lang="de-DE" altLang="en-US" smtClean="0"/>
          </a:p>
        </p:txBody>
      </p:sp>
      <p:sp>
        <p:nvSpPr>
          <p:cNvPr id="5530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C52C50-657D-40AC-8980-B18457D1A671}" type="slidenum">
              <a:rPr lang="de-DE" altLang="en-US" sz="1100"/>
              <a:pPr eaLnBrk="1" hangingPunct="1"/>
              <a:t>51</a:t>
            </a:fld>
            <a:endParaRPr lang="de-DE" altLang="en-US" sz="11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Design and Code Inspection</a:t>
            </a:r>
          </a:p>
        </p:txBody>
      </p:sp>
      <p:sp>
        <p:nvSpPr>
          <p:cNvPr id="56323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Eingeführt von Michael Fagan, IBM</a:t>
            </a:r>
          </a:p>
          <a:p>
            <a:pPr marL="0" indent="0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Edel-Variante</a:t>
            </a:r>
            <a:r>
              <a:rPr lang="de-DE" altLang="en-US" smtClean="0"/>
              <a:t> der Reviews</a:t>
            </a:r>
          </a:p>
          <a:p>
            <a:pPr lvl="1"/>
            <a:r>
              <a:rPr lang="de-DE" altLang="en-US" smtClean="0"/>
              <a:t>Mit Einführungssitzung.  Dort werden der Prüfling und sein Umfeld vorgestellt, die Ziele des Reviews werden allen Beteiligten nochmals deutlich gemacht.</a:t>
            </a:r>
          </a:p>
          <a:p>
            <a:pPr lvl="1"/>
            <a:r>
              <a:rPr lang="de-DE" altLang="en-US" smtClean="0"/>
              <a:t>Gutachter-Notizen, die abgegeben werden.</a:t>
            </a:r>
          </a:p>
          <a:p>
            <a:pPr lvl="1"/>
            <a:r>
              <a:rPr lang="de-DE" altLang="en-US" smtClean="0"/>
              <a:t>Vorleser, der den Prüfling Seite für Seite vorliest, bevor dann zu dem vorgelesenen Teil die Befunde erfasst werden.</a:t>
            </a:r>
          </a:p>
          <a:p>
            <a:pPr lvl="1"/>
            <a:r>
              <a:rPr lang="de-DE" altLang="en-US" smtClean="0"/>
              <a:t>Entscheidungskompetenz für die Freigabe des geprüften Arbeitsergebnisses</a:t>
            </a:r>
          </a:p>
          <a:p>
            <a:pPr lvl="1"/>
            <a:r>
              <a:rPr lang="de-DE" altLang="en-US" smtClean="0"/>
              <a:t>Erhebung von Metriken</a:t>
            </a:r>
          </a:p>
          <a:p>
            <a:pPr marL="0" indent="0"/>
            <a:endParaRPr lang="de-DE" altLang="en-US" b="1" smtClean="0"/>
          </a:p>
          <a:p>
            <a:pPr marL="0" indent="0"/>
            <a:endParaRPr lang="de-DE" altLang="en-US" smtClean="0"/>
          </a:p>
        </p:txBody>
      </p:sp>
      <p:sp>
        <p:nvSpPr>
          <p:cNvPr id="5632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6E51F57-3EFA-4CF2-9143-490A64E5B4FC}" type="slidenum">
              <a:rPr lang="de-DE" altLang="en-US" sz="1100"/>
              <a:pPr eaLnBrk="1" hangingPunct="1"/>
              <a:t>52</a:t>
            </a:fld>
            <a:endParaRPr lang="de-DE" altLang="en-US" sz="11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Fazit</a:t>
            </a:r>
          </a:p>
        </p:txBody>
      </p:sp>
      <p:sp>
        <p:nvSpPr>
          <p:cNvPr id="57347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 algn="ctr"/>
            <a:r>
              <a:rPr lang="de-DE" altLang="en-US" smtClean="0"/>
              <a:t>Allgemein und für die Inspektionen im besonderen gilt:</a:t>
            </a:r>
          </a:p>
          <a:p>
            <a:pPr marL="0" indent="0"/>
            <a:endParaRPr lang="de-DE" altLang="en-US" smtClean="0"/>
          </a:p>
          <a:p>
            <a:pPr marL="0" indent="0" algn="ctr"/>
            <a:r>
              <a:rPr lang="de-DE" altLang="en-US" smtClean="0">
                <a:solidFill>
                  <a:srgbClr val="FF0000"/>
                </a:solidFill>
              </a:rPr>
              <a:t>„You get what you pay for!“</a:t>
            </a:r>
          </a:p>
          <a:p>
            <a:pPr marL="0" indent="0"/>
            <a:endParaRPr lang="de-DE" altLang="en-US" smtClean="0"/>
          </a:p>
        </p:txBody>
      </p:sp>
      <p:sp>
        <p:nvSpPr>
          <p:cNvPr id="5734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418578-AB4D-47DB-92B8-7C0427ECBB55}" type="slidenum">
              <a:rPr lang="de-DE" altLang="en-US" sz="1100"/>
              <a:pPr eaLnBrk="1" hangingPunct="1"/>
              <a:t>53</a:t>
            </a:fld>
            <a:endParaRPr lang="de-DE" altLang="en-US"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Software-Qualitätssicherung - 2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Die Bedeutung (1) entspricht dem üblichen Verständnis von Software-Qualitätssicherung: </a:t>
            </a:r>
            <a:r>
              <a:rPr lang="de-DE" altLang="en-US" smtClean="0">
                <a:solidFill>
                  <a:srgbClr val="0000FF"/>
                </a:solidFill>
              </a:rPr>
              <a:t>Alles, was zu tun ist, damit man der Qualität eines Produkts trauen kann</a:t>
            </a:r>
            <a:r>
              <a:rPr lang="de-DE" altLang="en-US" smtClean="0"/>
              <a:t>, gehört dazu. </a:t>
            </a:r>
          </a:p>
          <a:p>
            <a:pPr marL="0" indent="0"/>
            <a:r>
              <a:rPr lang="de-DE" altLang="en-US" smtClean="0"/>
              <a:t>Die Doppeldeutigkeit dieser Definition ist sinnvoll: </a:t>
            </a:r>
          </a:p>
          <a:p>
            <a:pPr marL="0" indent="0"/>
            <a:r>
              <a:rPr lang="de-DE" altLang="en-US" smtClean="0"/>
              <a:t>Damit man dem Produkt traut, kann man es </a:t>
            </a:r>
            <a:r>
              <a:rPr lang="de-DE" altLang="en-US" smtClean="0">
                <a:solidFill>
                  <a:srgbClr val="0000FF"/>
                </a:solidFill>
              </a:rPr>
              <a:t>besser machen </a:t>
            </a:r>
            <a:r>
              <a:rPr lang="de-DE" altLang="en-US" smtClean="0"/>
              <a:t>oder </a:t>
            </a:r>
            <a:r>
              <a:rPr lang="de-DE" altLang="en-US" smtClean="0">
                <a:solidFill>
                  <a:srgbClr val="0000FF"/>
                </a:solidFill>
              </a:rPr>
              <a:t>nachweisen, dass es gut ist</a:t>
            </a:r>
            <a:r>
              <a:rPr lang="de-DE" altLang="en-US" smtClean="0"/>
              <a:t>. Beides ist Qualitätssicherung.</a:t>
            </a:r>
          </a:p>
          <a:p>
            <a:pPr lvl="1"/>
            <a:r>
              <a:rPr lang="de-DE" altLang="en-US" smtClean="0"/>
              <a:t>Software-Qualitätssicherung hat </a:t>
            </a:r>
            <a:r>
              <a:rPr lang="de-DE" altLang="en-US" smtClean="0">
                <a:solidFill>
                  <a:srgbClr val="0000FF"/>
                </a:solidFill>
              </a:rPr>
              <a:t>unmittelbar</a:t>
            </a:r>
            <a:r>
              <a:rPr lang="de-DE" altLang="en-US" smtClean="0"/>
              <a:t> zum Ziel, das </a:t>
            </a:r>
            <a:r>
              <a:rPr lang="de-DE" altLang="en-US" smtClean="0">
                <a:solidFill>
                  <a:srgbClr val="0000FF"/>
                </a:solidFill>
              </a:rPr>
              <a:t>Vertrauen in eine Software zu erhöhen</a:t>
            </a:r>
            <a:r>
              <a:rPr lang="de-DE" altLang="en-US" smtClean="0"/>
              <a:t>;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mittelbar</a:t>
            </a:r>
            <a:r>
              <a:rPr lang="de-DE" altLang="en-US" smtClean="0"/>
              <a:t> wirkt sie sich, wie jede angekündigte Prüfung, auf das </a:t>
            </a:r>
            <a:r>
              <a:rPr lang="de-DE" altLang="en-US" smtClean="0">
                <a:solidFill>
                  <a:srgbClr val="0000FF"/>
                </a:solidFill>
              </a:rPr>
              <a:t>Qualitätsniveau</a:t>
            </a:r>
            <a:r>
              <a:rPr lang="de-DE" altLang="en-US" smtClean="0"/>
              <a:t> aus, steigert also die Fähigkeit, qualitativ hochwertige Produkte zu entwickeln.</a:t>
            </a:r>
          </a:p>
          <a:p>
            <a:pPr marL="0" indent="0"/>
            <a:endParaRPr lang="de-DE" altLang="en-US" smtClean="0"/>
          </a:p>
          <a:p>
            <a:pPr marL="0" indent="0"/>
            <a:r>
              <a:rPr lang="de-DE" altLang="en-US" smtClean="0"/>
              <a:t> </a:t>
            </a:r>
          </a:p>
          <a:p>
            <a:pPr marL="0" indent="0"/>
            <a:endParaRPr lang="de-DE" altLang="en-US" smtClean="0"/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F7666A-BE95-42A7-8B04-CF83B966724C}" type="slidenum">
              <a:rPr lang="de-DE" altLang="en-US" sz="1100"/>
              <a:pPr eaLnBrk="1" hangingPunct="1"/>
              <a:t>6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Maßnahmen zur Hebung der Qualität - 1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209550" y="668338"/>
            <a:ext cx="9501188" cy="5326062"/>
          </a:xfrm>
        </p:spPr>
        <p:txBody>
          <a:bodyPr/>
          <a:lstStyle/>
          <a:p>
            <a:pPr marL="0" indent="0"/>
            <a:r>
              <a:rPr lang="de-DE" altLang="en-US" smtClean="0"/>
              <a:t>Viele Maßnahmen tragen dazu bei, die Qualität zu heben (oder genauer: Qualitätsmängeln vorzubeugen). </a:t>
            </a:r>
          </a:p>
          <a:p>
            <a:pPr marL="0" indent="0"/>
            <a:r>
              <a:rPr lang="de-DE" altLang="en-US" smtClean="0"/>
              <a:t>Beispiele:</a:t>
            </a:r>
          </a:p>
          <a:p>
            <a:pPr lvl="1"/>
            <a:r>
              <a:rPr lang="de-DE" altLang="en-US" smtClean="0"/>
              <a:t>Einen </a:t>
            </a:r>
            <a:r>
              <a:rPr lang="de-DE" altLang="en-US" smtClean="0">
                <a:solidFill>
                  <a:srgbClr val="0000FF"/>
                </a:solidFill>
              </a:rPr>
              <a:t>Projektplan</a:t>
            </a:r>
            <a:r>
              <a:rPr lang="de-DE" altLang="en-US" smtClean="0"/>
              <a:t> erstellen</a:t>
            </a:r>
          </a:p>
          <a:p>
            <a:pPr lvl="1"/>
            <a:r>
              <a:rPr lang="de-DE" altLang="en-US" smtClean="0"/>
              <a:t>Dabei nicht nur die Konstruktion, sondern auch </a:t>
            </a:r>
            <a:r>
              <a:rPr lang="de-DE" altLang="en-US" smtClean="0">
                <a:solidFill>
                  <a:srgbClr val="0000FF"/>
                </a:solidFill>
              </a:rPr>
              <a:t>Reviews</a:t>
            </a:r>
            <a:r>
              <a:rPr lang="de-DE" altLang="en-US" smtClean="0"/>
              <a:t>, </a:t>
            </a:r>
            <a:r>
              <a:rPr lang="de-DE" altLang="en-US" smtClean="0">
                <a:solidFill>
                  <a:srgbClr val="0000FF"/>
                </a:solidFill>
              </a:rPr>
              <a:t>Tests</a:t>
            </a:r>
            <a:r>
              <a:rPr lang="de-DE" altLang="en-US" smtClean="0"/>
              <a:t> und andere </a:t>
            </a:r>
            <a:r>
              <a:rPr lang="de-DE" altLang="en-US" smtClean="0">
                <a:solidFill>
                  <a:srgbClr val="0000FF"/>
                </a:solidFill>
              </a:rPr>
              <a:t>Prüfungen</a:t>
            </a:r>
            <a:r>
              <a:rPr lang="de-DE" altLang="en-US" smtClean="0"/>
              <a:t> einplanen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Dokumentation</a:t>
            </a:r>
            <a:r>
              <a:rPr lang="de-DE" altLang="en-US" smtClean="0"/>
              <a:t> planen</a:t>
            </a:r>
          </a:p>
          <a:p>
            <a:pPr lvl="1"/>
            <a:r>
              <a:rPr lang="de-DE" altLang="en-US" smtClean="0"/>
              <a:t>Identifikation und Verwaltung der Arbeitsergebnisse regeln (</a:t>
            </a:r>
            <a:r>
              <a:rPr lang="de-DE" altLang="en-US" smtClean="0">
                <a:solidFill>
                  <a:srgbClr val="0000FF"/>
                </a:solidFill>
              </a:rPr>
              <a:t>Konfigurationsverwaltung</a:t>
            </a:r>
            <a:r>
              <a:rPr lang="de-DE" altLang="en-US" smtClean="0"/>
              <a:t>)</a:t>
            </a:r>
          </a:p>
          <a:p>
            <a:pPr lvl="1"/>
            <a:r>
              <a:rPr lang="de-DE" altLang="en-US" smtClean="0"/>
              <a:t>Aufgaben </a:t>
            </a:r>
            <a:r>
              <a:rPr lang="de-DE" altLang="en-US" smtClean="0">
                <a:solidFill>
                  <a:srgbClr val="0000FF"/>
                </a:solidFill>
              </a:rPr>
              <a:t>erst stellen, dann lösen</a:t>
            </a:r>
          </a:p>
          <a:p>
            <a:pPr lvl="1"/>
            <a:r>
              <a:rPr lang="de-DE" altLang="en-US" smtClean="0"/>
              <a:t>Resultate </a:t>
            </a:r>
            <a:r>
              <a:rPr lang="de-DE" altLang="en-US" smtClean="0">
                <a:solidFill>
                  <a:srgbClr val="0000FF"/>
                </a:solidFill>
              </a:rPr>
              <a:t>erst prüfen, dann verwenden</a:t>
            </a:r>
          </a:p>
          <a:p>
            <a:pPr lvl="1"/>
            <a:r>
              <a:rPr lang="de-DE" altLang="en-US" smtClean="0"/>
              <a:t>Für alle wiederkehrenden Arbeiten </a:t>
            </a:r>
            <a:r>
              <a:rPr lang="de-DE" altLang="en-US" smtClean="0">
                <a:solidFill>
                  <a:srgbClr val="0000FF"/>
                </a:solidFill>
              </a:rPr>
              <a:t>Checklisten</a:t>
            </a:r>
            <a:r>
              <a:rPr lang="de-DE" altLang="en-US" smtClean="0"/>
              <a:t> verwenden</a:t>
            </a:r>
          </a:p>
          <a:p>
            <a:pPr marL="0" indent="0"/>
            <a:endParaRPr lang="de-DE" altLang="en-US" smtClean="0"/>
          </a:p>
          <a:p>
            <a:pPr lvl="1"/>
            <a:endParaRPr lang="de-DE" altLang="en-US" smtClean="0"/>
          </a:p>
          <a:p>
            <a:pPr marL="0" indent="0"/>
            <a:endParaRPr lang="de-DE" altLang="en-US" smtClean="0"/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581188F-C28F-4679-9557-29E855B55EB8}" type="slidenum">
              <a:rPr lang="de-DE" altLang="en-US" sz="1100"/>
              <a:pPr eaLnBrk="1" hangingPunct="1"/>
              <a:t>7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Maßnahmen zur Hebung der Qualität - 2</a:t>
            </a:r>
          </a:p>
        </p:txBody>
      </p:sp>
      <p:sp>
        <p:nvSpPr>
          <p:cNvPr id="11267" name="Inhaltsplatzhalt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Beispiele: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Hohe Programmiersprachen </a:t>
            </a:r>
            <a:r>
              <a:rPr lang="de-DE" altLang="en-US" smtClean="0"/>
              <a:t>einsetzen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Muster</a:t>
            </a:r>
            <a:r>
              <a:rPr lang="de-DE" altLang="en-US" smtClean="0"/>
              <a:t> (Templates) und </a:t>
            </a:r>
            <a:r>
              <a:rPr lang="de-DE" altLang="en-US" smtClean="0">
                <a:solidFill>
                  <a:srgbClr val="0000FF"/>
                </a:solidFill>
              </a:rPr>
              <a:t>Codierrichtlinien</a:t>
            </a:r>
            <a:r>
              <a:rPr lang="de-DE" altLang="en-US" smtClean="0"/>
              <a:t> vorgeben</a:t>
            </a:r>
          </a:p>
          <a:p>
            <a:pPr lvl="1"/>
            <a:r>
              <a:rPr lang="de-DE" altLang="en-US" smtClean="0"/>
              <a:t>Fehler und Änderungswünsche </a:t>
            </a:r>
            <a:r>
              <a:rPr lang="de-DE" altLang="en-US" smtClean="0">
                <a:solidFill>
                  <a:srgbClr val="0000FF"/>
                </a:solidFill>
              </a:rPr>
              <a:t>kontrolliert bearbeiten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Fehlerstatistiken</a:t>
            </a:r>
            <a:r>
              <a:rPr lang="de-DE" altLang="en-US" smtClean="0"/>
              <a:t> führen</a:t>
            </a:r>
          </a:p>
          <a:p>
            <a:pPr lvl="1"/>
            <a:r>
              <a:rPr lang="de-DE" altLang="en-US" smtClean="0"/>
              <a:t>Jedes abgeschlossene </a:t>
            </a:r>
            <a:r>
              <a:rPr lang="de-DE" altLang="en-US" smtClean="0">
                <a:solidFill>
                  <a:srgbClr val="0000FF"/>
                </a:solidFill>
              </a:rPr>
              <a:t>Projekt kritisch analysieren</a:t>
            </a:r>
          </a:p>
          <a:p>
            <a:pPr marL="0" indent="0"/>
            <a:endParaRPr lang="de-DE" altLang="en-US" smtClean="0"/>
          </a:p>
          <a:p>
            <a:pPr marL="0" indent="0"/>
            <a:r>
              <a:rPr lang="de-DE" altLang="en-US" smtClean="0"/>
              <a:t>In der Praxis werden solche Regeln oft durch </a:t>
            </a:r>
            <a:r>
              <a:rPr lang="de-DE" altLang="en-US" smtClean="0">
                <a:solidFill>
                  <a:srgbClr val="0000FF"/>
                </a:solidFill>
              </a:rPr>
              <a:t>Richtlinien</a:t>
            </a:r>
            <a:r>
              <a:rPr lang="de-DE" altLang="en-US" b="1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kodifiziert</a:t>
            </a:r>
            <a:r>
              <a:rPr lang="de-DE" altLang="en-US" smtClean="0"/>
              <a:t>; deren Einhaltung muss aber auch kontrolliert werden.</a:t>
            </a:r>
          </a:p>
          <a:p>
            <a:pPr marL="0" indent="0"/>
            <a:r>
              <a:rPr lang="de-DE" altLang="en-US" smtClean="0"/>
              <a:t>Regeln ohne Kontrollen sind </a:t>
            </a:r>
            <a:r>
              <a:rPr lang="de-DE" altLang="en-US" smtClean="0">
                <a:solidFill>
                  <a:srgbClr val="0000FF"/>
                </a:solidFill>
              </a:rPr>
              <a:t>wirkungslos</a:t>
            </a:r>
            <a:r>
              <a:rPr lang="de-DE" altLang="en-US" smtClean="0"/>
              <a:t>; nur wenn sich </a:t>
            </a:r>
            <a:r>
              <a:rPr lang="de-DE" altLang="en-US" smtClean="0">
                <a:solidFill>
                  <a:srgbClr val="0000FF"/>
                </a:solidFill>
              </a:rPr>
              <a:t>alle</a:t>
            </a:r>
            <a:r>
              <a:rPr lang="de-DE" altLang="en-US" smtClean="0"/>
              <a:t> an die Richtlinie halten, bringt sie erheblichen Nutzen. </a:t>
            </a:r>
          </a:p>
          <a:p>
            <a:pPr marL="0" indent="0"/>
            <a:endParaRPr lang="de-DE" altLang="en-US" smtClean="0"/>
          </a:p>
        </p:txBody>
      </p:sp>
      <p:sp>
        <p:nvSpPr>
          <p:cNvPr id="1126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8F344A-DC63-4CAC-93AA-704D5F540F88}" type="slidenum">
              <a:rPr lang="de-DE" altLang="en-US" sz="1100"/>
              <a:pPr eaLnBrk="1" hangingPunct="1"/>
              <a:t>8</a:t>
            </a:fld>
            <a:endParaRPr lang="de-DE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Schwerpunkte der SW-Qualitätssicherung</a:t>
            </a: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>
          <a:xfrm>
            <a:off x="166688" y="2997200"/>
            <a:ext cx="9501187" cy="3309938"/>
          </a:xfrm>
        </p:spPr>
        <p:txBody>
          <a:bodyPr/>
          <a:lstStyle/>
          <a:p>
            <a:pPr marL="0" indent="0"/>
            <a:r>
              <a:rPr lang="de-DE" altLang="en-US" smtClean="0"/>
              <a:t>Software-Qualitätssicherung zerfällt in </a:t>
            </a:r>
            <a:r>
              <a:rPr lang="de-DE" altLang="en-US" smtClean="0">
                <a:solidFill>
                  <a:srgbClr val="0000FF"/>
                </a:solidFill>
              </a:rPr>
              <a:t>organisatorische</a:t>
            </a:r>
            <a:r>
              <a:rPr lang="de-DE" altLang="en-US" smtClean="0"/>
              <a:t>, </a:t>
            </a:r>
            <a:r>
              <a:rPr lang="de-DE" altLang="en-US" smtClean="0">
                <a:solidFill>
                  <a:srgbClr val="0000FF"/>
                </a:solidFill>
              </a:rPr>
              <a:t>konstruktive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analytische Maßnahmen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Software-Projektmanagement</a:t>
            </a:r>
          </a:p>
          <a:p>
            <a:pPr lvl="1"/>
            <a:r>
              <a:rPr lang="de-DE" altLang="en-US" smtClean="0"/>
              <a:t>konstruktives Software Engineering</a:t>
            </a:r>
          </a:p>
          <a:p>
            <a:pPr lvl="1"/>
            <a:r>
              <a:rPr lang="de-DE" altLang="en-US" smtClean="0"/>
              <a:t>Software-Prüfung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Qualität lässt sich nicht in das Produkt „hinein prüfen“! </a:t>
            </a:r>
          </a:p>
          <a:p>
            <a:pPr marL="0" indent="0"/>
            <a:r>
              <a:rPr lang="de-DE" altLang="en-US" smtClean="0"/>
              <a:t>Organisatorische und konstruktive Maßnahmen sind wesentlich wichtiger, sie werden durch analytische Maßnahmen ergänzt.</a:t>
            </a:r>
          </a:p>
          <a:p>
            <a:pPr marL="0" indent="0"/>
            <a:endParaRPr lang="de-DE" altLang="en-US" smtClean="0"/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D5E020-5789-4742-8FDC-535D5A79A940}" type="slidenum">
              <a:rPr lang="de-DE" altLang="en-US" sz="1100"/>
              <a:pPr eaLnBrk="1" hangingPunct="1"/>
              <a:t>9</a:t>
            </a:fld>
            <a:endParaRPr lang="de-DE" altLang="en-US" sz="1100"/>
          </a:p>
        </p:txBody>
      </p:sp>
      <p:pic>
        <p:nvPicPr>
          <p:cNvPr id="12293" name="Picture 4" descr="13_2a_SQS_Gliederung_Teil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836613"/>
            <a:ext cx="56642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 Boo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01_Grundlagen.ppt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_Grundlagen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_Grundlagen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3330</Words>
  <Application>Microsoft Office PowerPoint</Application>
  <PresentationFormat>A4 Paper (210x297 mm)</PresentationFormat>
  <Paragraphs>435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Tahoma</vt:lpstr>
      <vt:lpstr>Arial</vt:lpstr>
      <vt:lpstr>Arial Rounded MT Bold</vt:lpstr>
      <vt:lpstr>Verdana</vt:lpstr>
      <vt:lpstr>Wingdings</vt:lpstr>
      <vt:lpstr>Times New Roman</vt:lpstr>
      <vt:lpstr>Calibri</vt:lpstr>
      <vt:lpstr>Symbol</vt:lpstr>
      <vt:lpstr>SE Book</vt:lpstr>
      <vt:lpstr>13 Software-Qualitätssicherung  und -Prüfung</vt:lpstr>
      <vt:lpstr>Motivation für die Qualitätssicherung - 1</vt:lpstr>
      <vt:lpstr>Motivation für die Qualitätssicherung - 2</vt:lpstr>
      <vt:lpstr>13.1 Software-Qualitätssicherung</vt:lpstr>
      <vt:lpstr>Software-Qualitätssicherung - 1</vt:lpstr>
      <vt:lpstr>Software-Qualitätssicherung - 2</vt:lpstr>
      <vt:lpstr>Maßnahmen zur Hebung der Qualität - 1</vt:lpstr>
      <vt:lpstr>Maßnahmen zur Hebung der Qualität - 2</vt:lpstr>
      <vt:lpstr>Schwerpunkte der SW-Qualitätssicherung</vt:lpstr>
      <vt:lpstr>Aufgaben des QS-Ingenieurs</vt:lpstr>
      <vt:lpstr>13.2  Prüfungen </vt:lpstr>
      <vt:lpstr>Sinn und Wirkung von Prüfungen</vt:lpstr>
      <vt:lpstr>Übertragung auf die Software-Prüfung</vt:lpstr>
      <vt:lpstr>13.3  Mängel und Fehler </vt:lpstr>
      <vt:lpstr>Definitionen der ISO 9000</vt:lpstr>
      <vt:lpstr>Kleine Theorie der Fehlersuche - 1</vt:lpstr>
      <vt:lpstr>Kleine Theorie der Fehlersuche - 2</vt:lpstr>
      <vt:lpstr>Fazit</vt:lpstr>
      <vt:lpstr>13.4 Prüfungen im Überblick </vt:lpstr>
      <vt:lpstr>Schema von Prüfungen</vt:lpstr>
      <vt:lpstr>Das Prinzip der Prüfung</vt:lpstr>
      <vt:lpstr>Validierung und Verifikation - 1</vt:lpstr>
      <vt:lpstr>Validierung und Verifikation - 2</vt:lpstr>
      <vt:lpstr>Validierung und Verifikation - 3</vt:lpstr>
      <vt:lpstr>Positive und negative Prüfresultate - 1</vt:lpstr>
      <vt:lpstr>Positive und negative Prüfresultate - 2</vt:lpstr>
      <vt:lpstr>Feststellungen für alle Prüfungen</vt:lpstr>
      <vt:lpstr>Möglichkeiten und Prinzipien der Prüfung</vt:lpstr>
      <vt:lpstr>Für alle Software-Prüfungen gilt</vt:lpstr>
      <vt:lpstr>Trennung der Korrektur von der Prüfung</vt:lpstr>
      <vt:lpstr>Schwerpunkte der Qualitätssicherung</vt:lpstr>
      <vt:lpstr>Inspektionsverfahren</vt:lpstr>
      <vt:lpstr>13.5 Reviews </vt:lpstr>
      <vt:lpstr>Technisches Review</vt:lpstr>
      <vt:lpstr>Rollen im Technischen Review</vt:lpstr>
      <vt:lpstr>Das Review-Team</vt:lpstr>
      <vt:lpstr>Aufträge an die Gutachter - 1</vt:lpstr>
      <vt:lpstr>Aufträge an die Gutachter - 2</vt:lpstr>
      <vt:lpstr>Organisation und Ablauf - 1</vt:lpstr>
      <vt:lpstr>Organisation und Ablauf - 2</vt:lpstr>
      <vt:lpstr>Review-Regeln - 1</vt:lpstr>
      <vt:lpstr>Review-Regeln - 2</vt:lpstr>
      <vt:lpstr>Das Review als soziales Experiment</vt:lpstr>
      <vt:lpstr>Lohnt sich denn die ganze Mühe?</vt:lpstr>
      <vt:lpstr>Ein Erste-Hilfe-Kasten - 1 </vt:lpstr>
      <vt:lpstr>Ein Erste-Hilfe-Kasten - 2</vt:lpstr>
      <vt:lpstr>Wann sind Reviews (noch) nicht sinnvoll?</vt:lpstr>
      <vt:lpstr>13.6  Varianten der Software-Inspektion</vt:lpstr>
      <vt:lpstr>Durchsicht</vt:lpstr>
      <vt:lpstr>Stellungnahme</vt:lpstr>
      <vt:lpstr>Structured Walkthrough</vt:lpstr>
      <vt:lpstr>Design and Code Inspection</vt:lpstr>
      <vt:lpstr>Fazit</vt:lpstr>
    </vt:vector>
  </TitlesOfParts>
  <Company>LuFGI3 RWTH Aachen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lichter</dc:creator>
  <cp:lastModifiedBy>Horst Lichter</cp:lastModifiedBy>
  <cp:revision>510</cp:revision>
  <cp:lastPrinted>1999-12-02T11:37:08Z</cp:lastPrinted>
  <dcterms:created xsi:type="dcterms:W3CDTF">1999-10-20T06:37:44Z</dcterms:created>
  <dcterms:modified xsi:type="dcterms:W3CDTF">2022-11-16T09:43:43Z</dcterms:modified>
</cp:coreProperties>
</file>