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906000" cy="6858000" type="A4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CCFF"/>
    <a:srgbClr val="9999FF"/>
    <a:srgbClr val="F5F5F7"/>
    <a:srgbClr val="E42835"/>
    <a:srgbClr val="E73B49"/>
    <a:srgbClr val="8CB990"/>
    <a:srgbClr val="85A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11" autoAdjust="0"/>
    <p:restoredTop sz="94660" autoAdjust="0"/>
  </p:normalViewPr>
  <p:slideViewPr>
    <p:cSldViewPr>
      <p:cViewPr varScale="1">
        <p:scale>
          <a:sx n="121" d="100"/>
          <a:sy n="121" d="100"/>
        </p:scale>
        <p:origin x="1200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70" y="-8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15913" y="428625"/>
            <a:ext cx="6462712" cy="250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504" tIns="46914" rIns="95504" bIns="46914">
            <a:spAutoFit/>
          </a:bodyPr>
          <a:lstStyle/>
          <a:p>
            <a:pPr defTabSz="804863" eaLnBrk="0" hangingPunct="0">
              <a:lnSpc>
                <a:spcPct val="90000"/>
              </a:lnSpc>
              <a:defRPr/>
            </a:pPr>
            <a:r>
              <a:rPr lang="de-DE" sz="1000">
                <a:latin typeface="Arial" charset="0"/>
                <a:cs typeface="+mn-cs"/>
              </a:rPr>
              <a:t>SW-Projekt-Management 		         WS 99/00		 H. Lichter, RWTH Aachen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463925" y="9637713"/>
            <a:ext cx="384175" cy="252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504" tIns="46914" rIns="95504" bIns="46914">
            <a:spAutoFit/>
          </a:bodyPr>
          <a:lstStyle>
            <a:lvl1pPr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1000">
                <a:latin typeface="Arial" panose="020B0604020202020204" pitchFamily="34" charset="0"/>
              </a:rPr>
              <a:t> </a:t>
            </a:r>
            <a:fld id="{2724A427-9033-4E32-923E-BB5078DE8880}" type="slidenum">
              <a:rPr lang="en-US" altLang="en-US" sz="1000">
                <a:latin typeface="Arial" panose="020B0604020202020204" pitchFamily="34" charset="0"/>
              </a:rPr>
              <a:pPr algn="ctr">
                <a:lnSpc>
                  <a:spcPct val="90000"/>
                </a:lnSpc>
              </a:pPr>
              <a:t>‹#›</a:t>
            </a:fld>
            <a:endParaRPr lang="en-US" altLang="en-US" sz="100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6763"/>
            <a:ext cx="554672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5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b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fld id="{8B30C7CE-3464-4633-BFEC-509339F1B782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6690" y="981075"/>
            <a:ext cx="9501187" cy="5326063"/>
          </a:xfrm>
        </p:spPr>
        <p:txBody>
          <a:bodyPr/>
          <a:lstStyle>
            <a:lvl1pPr>
              <a:buClr>
                <a:srgbClr val="3333FF"/>
              </a:buClr>
              <a:defRPr/>
            </a:lvl1pPr>
            <a:lvl2pPr>
              <a:buClr>
                <a:srgbClr val="3333FF"/>
              </a:buClr>
              <a:defRPr/>
            </a:lvl2pPr>
            <a:lvl3pPr>
              <a:buClr>
                <a:srgbClr val="3333FF"/>
              </a:buClr>
              <a:defRPr/>
            </a:lvl3pPr>
            <a:lvl4pPr>
              <a:buClr>
                <a:srgbClr val="3333FF"/>
              </a:buClr>
              <a:defRPr/>
            </a:lvl4pPr>
            <a:lvl5pPr>
              <a:buClr>
                <a:srgbClr val="3333FF"/>
              </a:buClr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3A6E76-D6EC-4CE5-82B2-208F2924EE15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72832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344488" y="5648474"/>
            <a:ext cx="9073008" cy="804862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416496" y="836612"/>
            <a:ext cx="9001000" cy="46086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91E07EEE-0D31-4774-8396-AF055B52EE86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89189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00472" y="980728"/>
            <a:ext cx="4608512" cy="5400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097016" y="980728"/>
            <a:ext cx="4608512" cy="54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2D486F2E-7AB2-4856-B29D-827FF8483142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90587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00472" y="980728"/>
            <a:ext cx="9505056" cy="2520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200472" y="4005064"/>
            <a:ext cx="9505056" cy="237626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03DCB0BF-F6B2-46CD-9A39-08816118E950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225294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17623E-B072-4DC8-AFB7-2242B37C041C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638189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920750" y="344488"/>
            <a:ext cx="78486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4000" dirty="0">
                <a:latin typeface="+mn-lt"/>
              </a:rPr>
              <a:t>Software Engineering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992188" y="188913"/>
            <a:ext cx="7921625" cy="144462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992188" y="6165850"/>
            <a:ext cx="7921625" cy="142875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7" name="TextBox 6"/>
          <p:cNvSpPr txBox="1"/>
          <p:nvPr userDrawn="1"/>
        </p:nvSpPr>
        <p:spPr>
          <a:xfrm>
            <a:off x="920750" y="6308725"/>
            <a:ext cx="8135938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100" dirty="0">
                <a:latin typeface="+mn-lt"/>
              </a:rPr>
              <a:t>© Ludewig, J., H. Lichter: Software Engineering  –   Grundlagen, Menschen, Prozesse, Techniken. 2. Aufl., </a:t>
            </a:r>
            <a:r>
              <a:rPr lang="de-DE" sz="1100" dirty="0" err="1">
                <a:latin typeface="+mn-lt"/>
              </a:rPr>
              <a:t>dpunkt.verlag</a:t>
            </a:r>
            <a:r>
              <a:rPr lang="de-DE" sz="1100" dirty="0">
                <a:latin typeface="+mn-lt"/>
              </a:rPr>
              <a:t>, 2010.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560" y="1196603"/>
            <a:ext cx="7920880" cy="1224136"/>
          </a:xfrm>
        </p:spPr>
        <p:txBody>
          <a:bodyPr>
            <a:normAutofit/>
          </a:bodyPr>
          <a:lstStyle>
            <a:lvl1pPr marL="712788" indent="-712788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1496616" y="2564755"/>
            <a:ext cx="7416824" cy="3528392"/>
          </a:xfrm>
        </p:spPr>
        <p:txBody>
          <a:bodyPr/>
          <a:lstStyle>
            <a:lvl1pPr marL="631825" indent="-631825">
              <a:spcBef>
                <a:spcPts val="800"/>
              </a:spcBef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8421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992188" y="1196975"/>
            <a:ext cx="7921625" cy="14446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992188" y="3429000"/>
            <a:ext cx="7921625" cy="14446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560" y="1700808"/>
            <a:ext cx="7920880" cy="1224135"/>
          </a:xfrm>
        </p:spPr>
        <p:txBody>
          <a:bodyPr tIns="252000" bIns="252000">
            <a:normAutofit/>
          </a:bodyPr>
          <a:lstStyle>
            <a:lvl1pPr marL="1071563" indent="-1071563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683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88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288000" tIns="44450" rIns="90488" bIns="4445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9" name="Rectangle 7"/>
          <p:cNvSpPr>
            <a:spLocks noChangeAspect="1" noChangeArrowheads="1"/>
          </p:cNvSpPr>
          <p:nvPr/>
        </p:nvSpPr>
        <p:spPr bwMode="auto">
          <a:xfrm>
            <a:off x="0" y="6572250"/>
            <a:ext cx="9906000" cy="28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180000" tIns="36000" rIns="0" bIns="72000"/>
          <a:lstStyle/>
          <a:p>
            <a:pPr defTabSz="762000" eaLnBrk="0" hangingPunct="0">
              <a:lnSpc>
                <a:spcPct val="90000"/>
              </a:lnSpc>
              <a:tabLst>
                <a:tab pos="3856038" algn="ctr"/>
                <a:tab pos="7620000" algn="r"/>
              </a:tabLst>
              <a:defRPr/>
            </a:pPr>
            <a:endParaRPr lang="en-US" sz="1100" dirty="0">
              <a:solidFill>
                <a:schemeClr val="accent5">
                  <a:lumMod val="25000"/>
                </a:schemeClr>
              </a:solidFill>
              <a:cs typeface="+mn-cs"/>
            </a:endParaRP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6688" y="981075"/>
            <a:ext cx="9501187" cy="532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Hauptteiltext</a:t>
            </a:r>
          </a:p>
          <a:p>
            <a:pPr lvl="1"/>
            <a:r>
              <a:rPr lang="en-US" altLang="en-US" smtClean="0"/>
              <a:t>Zweite Ebene</a:t>
            </a:r>
          </a:p>
          <a:p>
            <a:pPr lvl="2"/>
            <a:r>
              <a:rPr lang="en-US" altLang="en-US" smtClean="0"/>
              <a:t>Dritte Ebene</a:t>
            </a:r>
          </a:p>
          <a:p>
            <a:pPr lvl="3"/>
            <a:r>
              <a:rPr lang="en-US" altLang="en-US" smtClean="0"/>
              <a:t>Vierte Ebene</a:t>
            </a:r>
          </a:p>
          <a:p>
            <a:pPr lvl="4"/>
            <a:r>
              <a:rPr lang="en-US" altLang="en-US" smtClean="0"/>
              <a:t>Fünfte Ebene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400925" y="6597650"/>
            <a:ext cx="2311400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EFC26EE2-9CE1-4ED3-A627-AE6187834C5A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</p:sldLayoutIdLst>
  <p:hf hdr="0"/>
  <p:txStyles>
    <p:titleStyle>
      <a:lvl1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2pPr>
      <a:lvl3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3pPr>
      <a:lvl4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4pPr>
      <a:lvl5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5pPr>
      <a:lvl6pPr marL="4572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6pPr>
      <a:lvl7pPr marL="9144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7pPr>
      <a:lvl8pPr marL="13716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8pPr>
      <a:lvl9pPr marL="18288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9pPr>
    </p:titleStyle>
    <p:bodyStyle>
      <a:lvl1pPr algn="l" defTabSz="762000" rtl="0" eaLnBrk="0" fontAlgn="base" hangingPunct="0">
        <a:lnSpc>
          <a:spcPct val="90000"/>
        </a:lnSpc>
        <a:spcBef>
          <a:spcPct val="60000"/>
        </a:spcBef>
        <a:spcAft>
          <a:spcPct val="5000"/>
        </a:spcAft>
        <a:buClr>
          <a:srgbClr val="0330D8"/>
        </a:buClr>
        <a:buSzPct val="100000"/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1pPr>
      <a:lvl2pPr marL="381000" indent="-38100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2pPr>
      <a:lvl3pPr marL="715963" indent="-384175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3pPr>
      <a:lvl4pPr marL="1077913" indent="-352425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4pPr>
      <a:lvl5pPr marL="1430338" indent="-3238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5pPr>
      <a:lvl6pPr marL="27241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6pPr>
      <a:lvl7pPr marL="31813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7pPr>
      <a:lvl8pPr marL="36385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8pPr>
      <a:lvl9pPr marL="40957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992188" y="1196975"/>
            <a:ext cx="7921625" cy="1223963"/>
          </a:xfrm>
        </p:spPr>
        <p:txBody>
          <a:bodyPr>
            <a:spAutoFit/>
          </a:bodyPr>
          <a:lstStyle/>
          <a:p>
            <a:r>
              <a:rPr lang="en-US" altLang="en-US" smtClean="0"/>
              <a:t>12	Dokumentation in der Software-Entwicklung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3"/>
          </p:nvPr>
        </p:nvSpPr>
        <p:spPr>
          <a:xfrm>
            <a:off x="1497013" y="2565400"/>
            <a:ext cx="7416800" cy="3527425"/>
          </a:xfrm>
        </p:spPr>
        <p:txBody>
          <a:bodyPr/>
          <a:lstStyle/>
          <a:p>
            <a:r>
              <a:rPr lang="de-DE" altLang="en-US" smtClean="0">
                <a:solidFill>
                  <a:srgbClr val="7F7F7F"/>
                </a:solidFill>
              </a:rPr>
              <a:t>12.1	Begriff und Einordnung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12.2	Ziele und Wirtschaftlichkeit der Dokumentation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12.3	Taxonomie der Dokumente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12.4	Die Benutzungsdokumentation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12.5	Die Qualität der Dokumente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12.6	Die Form der Dokumente, Normen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12.7	Dokumentation in der Praxis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12.8	Die gefälschte Entstehungsgeschichte</a:t>
            </a:r>
            <a:endParaRPr lang="en-US" altLang="en-US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en-US" altLang="en-US" smtClean="0"/>
              <a:t>12.3	Taxonomie der Dokumente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Taxonomie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Alle Dokumente gehören zu einer der folgenden vier Kategorien: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Systemdokumentation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Hierzu zählen alle Dokumente, die für die Konstruktion, den Betrieb und die Wartung der Software benötigt werden. 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Projektdokumentation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In diese Kategorie fallen alle Dokumente, die benötigt werden, um das Entwicklungsprojekt zu planen, zu leiten und abzuschließen. 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Qualitätsdokumentation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Dies sind alle Dokumente, in denen die Maßnahmen zur analytischen Qualitätssicherung dokumentiert sind. 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Prozessdokumentation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beschreibt den Entwicklungsprozess und seine konkrete Umsetzung im Projekt.</a:t>
            </a:r>
          </a:p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AEDBEE6-3100-4ACD-A3EE-E8A399CBD6E3}" type="slidenum">
              <a:rPr lang="de-DE" altLang="en-US" sz="1100"/>
              <a:pPr eaLnBrk="1" hangingPunct="1"/>
              <a:t>11</a:t>
            </a:fld>
            <a:endParaRPr lang="de-DE" altLang="en-US"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Nutzen der Taxonomie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Diese Taxonomie beantwortet die folgenden Fragen:</a:t>
            </a:r>
          </a:p>
          <a:p>
            <a:pPr lvl="1"/>
            <a:r>
              <a:rPr lang="de-DE" altLang="en-US" smtClean="0"/>
              <a:t>Welchem </a:t>
            </a:r>
            <a:r>
              <a:rPr lang="de-DE" altLang="en-US" smtClean="0">
                <a:solidFill>
                  <a:srgbClr val="0000FF"/>
                </a:solidFill>
              </a:rPr>
              <a:t>Zweck</a:t>
            </a:r>
            <a:r>
              <a:rPr lang="de-DE" altLang="en-US" smtClean="0"/>
              <a:t> dient das Dokument?</a:t>
            </a:r>
            <a:br>
              <a:rPr lang="de-DE" altLang="en-US" smtClean="0"/>
            </a:br>
            <a:r>
              <a:rPr lang="de-DE" altLang="en-US" smtClean="0"/>
              <a:t>Damit auch: Was gehört hinein, was nicht?</a:t>
            </a:r>
          </a:p>
          <a:p>
            <a:pPr lvl="1"/>
            <a:r>
              <a:rPr lang="de-DE" altLang="en-US" smtClean="0"/>
              <a:t>Wer wird es </a:t>
            </a:r>
            <a:r>
              <a:rPr lang="de-DE" altLang="en-US" smtClean="0">
                <a:solidFill>
                  <a:srgbClr val="0000FF"/>
                </a:solidFill>
              </a:rPr>
              <a:t>lesen</a:t>
            </a:r>
            <a:r>
              <a:rPr lang="de-DE" altLang="en-US" smtClean="0"/>
              <a:t>, verwenden? (Darstellungsform, Terminologie)</a:t>
            </a:r>
          </a:p>
          <a:p>
            <a:pPr lvl="1"/>
            <a:r>
              <a:rPr lang="de-DE" altLang="en-US" smtClean="0"/>
              <a:t>Muss (darf) das Dokument nachgeführt, </a:t>
            </a:r>
            <a:r>
              <a:rPr lang="de-DE" altLang="en-US" smtClean="0">
                <a:solidFill>
                  <a:srgbClr val="0000FF"/>
                </a:solidFill>
              </a:rPr>
              <a:t>aktualisiert</a:t>
            </a:r>
            <a:r>
              <a:rPr lang="de-DE" altLang="en-US" smtClean="0"/>
              <a:t> werden? </a:t>
            </a:r>
          </a:p>
          <a:p>
            <a:pPr lvl="1"/>
            <a:r>
              <a:rPr lang="de-DE" altLang="en-US" smtClean="0"/>
              <a:t>Wie lange muss das Dokument </a:t>
            </a:r>
            <a:r>
              <a:rPr lang="de-DE" altLang="en-US" smtClean="0">
                <a:solidFill>
                  <a:srgbClr val="0000FF"/>
                </a:solidFill>
              </a:rPr>
              <a:t>verfügbar</a:t>
            </a:r>
            <a:r>
              <a:rPr lang="de-DE" altLang="en-US" smtClean="0"/>
              <a:t> bleiben?</a:t>
            </a:r>
          </a:p>
          <a:p>
            <a:r>
              <a:rPr lang="de-DE" altLang="en-US" smtClean="0"/>
              <a:t>Fragen der Konfigurationsverwaltung:</a:t>
            </a:r>
          </a:p>
          <a:p>
            <a:pPr lvl="1"/>
            <a:r>
              <a:rPr lang="de-DE" altLang="en-US" smtClean="0"/>
              <a:t>Wo und unter welcher Bezeichnung wird es </a:t>
            </a:r>
            <a:r>
              <a:rPr lang="de-DE" altLang="en-US" smtClean="0">
                <a:solidFill>
                  <a:srgbClr val="0000FF"/>
                </a:solidFill>
              </a:rPr>
              <a:t>aufbewahrt</a:t>
            </a:r>
            <a:r>
              <a:rPr lang="de-DE" altLang="en-US" smtClean="0"/>
              <a:t>?</a:t>
            </a:r>
          </a:p>
          <a:p>
            <a:pPr lvl="1"/>
            <a:r>
              <a:rPr lang="de-DE" altLang="en-US" smtClean="0"/>
              <a:t>Wer hat auf das Dokument (keinen) lesenden </a:t>
            </a:r>
            <a:r>
              <a:rPr lang="de-DE" altLang="en-US" smtClean="0">
                <a:solidFill>
                  <a:srgbClr val="0000FF"/>
                </a:solidFill>
              </a:rPr>
              <a:t>Zugriff</a:t>
            </a:r>
            <a:r>
              <a:rPr lang="de-DE" altLang="en-US" smtClean="0"/>
              <a:t>? </a:t>
            </a:r>
          </a:p>
          <a:p>
            <a:pPr lvl="1"/>
            <a:r>
              <a:rPr lang="de-DE" altLang="en-US" smtClean="0"/>
              <a:t>Wer hat (keinen) schreibenden Zugriff?</a:t>
            </a:r>
          </a:p>
          <a:p>
            <a:pPr lvl="1"/>
            <a:r>
              <a:rPr lang="de-DE" altLang="en-US" smtClean="0"/>
              <a:t>Wessen Aufgabe ist die </a:t>
            </a:r>
            <a:r>
              <a:rPr lang="de-DE" altLang="en-US" smtClean="0">
                <a:solidFill>
                  <a:srgbClr val="0000FF"/>
                </a:solidFill>
              </a:rPr>
              <a:t>Prüfung</a:t>
            </a:r>
            <a:r>
              <a:rPr lang="de-DE" altLang="en-US" smtClean="0"/>
              <a:t> und die </a:t>
            </a:r>
            <a:r>
              <a:rPr lang="de-DE" altLang="en-US" smtClean="0">
                <a:solidFill>
                  <a:srgbClr val="0000FF"/>
                </a:solidFill>
              </a:rPr>
              <a:t>Abnahme</a:t>
            </a:r>
            <a:r>
              <a:rPr lang="de-DE" altLang="en-US" smtClean="0"/>
              <a:t> des Dokuments?</a:t>
            </a:r>
          </a:p>
          <a:p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EB37F17-5EEE-4221-B203-CF12340F4F3B}" type="slidenum">
              <a:rPr lang="de-DE" altLang="en-US" sz="1100"/>
              <a:pPr eaLnBrk="1" hangingPunct="1"/>
              <a:t>12</a:t>
            </a:fld>
            <a:endParaRPr lang="de-DE" altLang="en-US" sz="1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Kategorien im Überblick</a:t>
            </a:r>
          </a:p>
        </p:txBody>
      </p:sp>
      <p:sp>
        <p:nvSpPr>
          <p:cNvPr id="16387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5A4BB1-8744-476E-A256-09AFD7441598}" type="slidenum">
              <a:rPr lang="de-DE" altLang="en-US" sz="1100"/>
              <a:pPr eaLnBrk="1" hangingPunct="1"/>
              <a:t>13</a:t>
            </a:fld>
            <a:endParaRPr lang="de-DE" altLang="en-US" sz="110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44488" y="1412875"/>
          <a:ext cx="9288462" cy="3857625"/>
        </p:xfrm>
        <a:graphic>
          <a:graphicData uri="http://schemas.openxmlformats.org/drawingml/2006/table">
            <a:tbl>
              <a:tblPr/>
              <a:tblGrid>
                <a:gridCol w="1543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1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1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27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288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35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Dokumenten-</a:t>
                      </a:r>
                      <a:r>
                        <a:rPr lang="de-DE" sz="1400" b="1" dirty="0" err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kategorie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Zweck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Adressaten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 err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Aktuali-sierung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Aufbewahrungsfrist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2185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System-dokumen-tation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Erhaltung und Transfer des Know-hows, Einsatz des Systems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Entwickler,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Wartungsinge-nieure, Tester, Kunden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erforderlich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bis Ende der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Systemnutzung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86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b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Projekt-dokumen-tation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Führung des Projekts,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Analyse nach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Projektende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Linien- und -Projektmanager, Kunden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unerwünscht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bis Projektende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plus n Jahre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86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b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Qualitäts-dokumen-tation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Nachweis der Maßnahmen zur Qualitätssicherung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Linien- und -Projektmanager, Kunden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verboten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bis Ende der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Systemnutzung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2185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b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Prozess-dokumen-tation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Beschreibung der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Vorgehensweise,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Unterstützung bei der Durchführung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alle, die aktiv am Projekt beteiligt sind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sinnvoll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bis Ende der Systemnutzung und so lange, wie der Hersteller 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existiert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792" marB="3809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12.4	Die </a:t>
            </a:r>
            <a:r>
              <a:rPr lang="en-US" dirty="0" err="1" smtClean="0"/>
              <a:t>Benutzungsdokumentation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Definition und Anforderungen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Damit Software eingesetzt werden kann, muss dokumentiert sein, wie sie installiert, betrieben und bedient wird. </a:t>
            </a:r>
          </a:p>
          <a:p>
            <a:r>
              <a:rPr lang="de-DE" altLang="en-US" smtClean="0"/>
              <a:t>Diese Informationen werden zusammenfassend als </a:t>
            </a:r>
            <a:r>
              <a:rPr lang="de-DE" altLang="en-US" smtClean="0">
                <a:solidFill>
                  <a:srgbClr val="FF0000"/>
                </a:solidFill>
              </a:rPr>
              <a:t>Benutzungsdokumentation</a:t>
            </a:r>
            <a:r>
              <a:rPr lang="de-DE" altLang="en-US" smtClean="0"/>
              <a:t> bezeichnet. </a:t>
            </a:r>
          </a:p>
          <a:p>
            <a:pPr lvl="1"/>
            <a:r>
              <a:rPr lang="de-DE" altLang="en-US" smtClean="0"/>
              <a:t>z.B. Benutzungshandbuch, Tutorial, Installationshandbuch, kontextsensitive Hilfe, Online-Informationen </a:t>
            </a:r>
          </a:p>
          <a:p>
            <a:r>
              <a:rPr lang="de-DE" altLang="en-US" smtClean="0"/>
              <a:t>Die Norm ISO/IEC 25051 (2006) definiert folgende </a:t>
            </a:r>
            <a:r>
              <a:rPr lang="de-DE" altLang="en-US" smtClean="0">
                <a:solidFill>
                  <a:srgbClr val="0000FF"/>
                </a:solidFill>
              </a:rPr>
              <a:t>Anforderungen</a:t>
            </a:r>
            <a:r>
              <a:rPr lang="de-DE" altLang="en-US" smtClean="0"/>
              <a:t> an Produkt- und Benutzungsdokumentation für Software:</a:t>
            </a:r>
          </a:p>
          <a:p>
            <a:pPr lvl="1"/>
            <a:r>
              <a:rPr lang="de-DE" altLang="en-US" smtClean="0"/>
              <a:t>vollständig</a:t>
            </a:r>
          </a:p>
          <a:p>
            <a:pPr lvl="1"/>
            <a:r>
              <a:rPr lang="de-DE" altLang="en-US" smtClean="0"/>
              <a:t>korrekt</a:t>
            </a:r>
          </a:p>
          <a:p>
            <a:pPr lvl="1"/>
            <a:r>
              <a:rPr lang="de-DE" altLang="en-US" smtClean="0"/>
              <a:t>genau</a:t>
            </a:r>
          </a:p>
          <a:p>
            <a:pPr lvl="1"/>
            <a:r>
              <a:rPr lang="de-DE" altLang="en-US" smtClean="0"/>
              <a:t>in sich konsistent</a:t>
            </a:r>
          </a:p>
          <a:p>
            <a:pPr lvl="1"/>
            <a:r>
              <a:rPr lang="de-DE" altLang="en-US" smtClean="0"/>
              <a:t>verständlich</a:t>
            </a:r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ED38F15-DA02-4B39-82A9-8EBAC264B0F9}" type="slidenum">
              <a:rPr lang="de-DE" altLang="en-US" sz="1100"/>
              <a:pPr eaLnBrk="1" hangingPunct="1"/>
              <a:t>15</a:t>
            </a:fld>
            <a:endParaRPr lang="de-DE" altLang="en-US" sz="1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Adressaten der Dokumente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863600"/>
          </a:xfrm>
        </p:spPr>
        <p:txBody>
          <a:bodyPr/>
          <a:lstStyle/>
          <a:p>
            <a:r>
              <a:rPr lang="de-DE" altLang="en-US" smtClean="0"/>
              <a:t>Dokumente werden für verschiedene Adressaten erstellt, die sehr unterschiedliche Informationen benötigen.</a:t>
            </a: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AE22C24-A52C-4780-BE2A-FAFA261EB8D1}" type="slidenum">
              <a:rPr lang="de-DE" altLang="en-US" sz="1100"/>
              <a:pPr eaLnBrk="1" hangingPunct="1"/>
              <a:t>16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73050" y="1916113"/>
          <a:ext cx="9288463" cy="3948112"/>
        </p:xfrm>
        <a:graphic>
          <a:graphicData uri="http://schemas.openxmlformats.org/drawingml/2006/table">
            <a:tbl>
              <a:tblPr/>
              <a:tblGrid>
                <a:gridCol w="2016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42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8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2333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Adressat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Zweck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Dokumente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5744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Käufer</a:t>
                      </a:r>
                      <a:endParaRPr lang="de-DE" sz="28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Kaufentscheidung treffen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Leistet die Software das, was ich benötige?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Produktbeschreibung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156">
                <a:tc rowSpan="2"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Administrator</a:t>
                      </a:r>
                      <a:endParaRPr lang="de-DE" sz="28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Installation der Software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Wie wird die Software installiert und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deinstalliert?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Installationsanweisung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1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Betrieb der Software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Was muss ich wissen, um die Software nach der Installation zu betreiben?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Administrationshandbuch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Release-Notes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915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Unerfahrener</a:t>
                      </a:r>
                      <a:br>
                        <a:rPr lang="de-DE" sz="1400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Anwender</a:t>
                      </a:r>
                      <a:endParaRPr lang="de-DE" sz="28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Bedienung kennenlernen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Wie kann ich die Software starten und die wichtigsten Funktionen ausführen?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Erste-Schritte-Dokument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Tutorial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2567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Erfahrener</a:t>
                      </a:r>
                      <a:br>
                        <a:rPr lang="de-DE" sz="1400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Anwender</a:t>
                      </a:r>
                      <a:endParaRPr lang="de-DE" sz="28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Nachschlagen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Welche Funktionen und Einstellungen kann ich im Detail durchführen?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Was tue ich, wenn ein Fehler auftritt?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Benutzungshandbuch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FAQ-Liste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7" marR="25398" marT="50812" marB="381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en-US" altLang="en-US" smtClean="0"/>
              <a:t>12.5	Die Qualität der Dokumente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Eigenschaften guter Dokumente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Das Ziel der Dokumentation muss es darum sein, </a:t>
            </a:r>
            <a:r>
              <a:rPr lang="de-DE" altLang="en-US" smtClean="0">
                <a:solidFill>
                  <a:srgbClr val="0000FF"/>
                </a:solidFill>
              </a:rPr>
              <a:t>brauchbare Dokumente </a:t>
            </a:r>
            <a:r>
              <a:rPr lang="de-DE" altLang="en-US" smtClean="0"/>
              <a:t>zu erstellen. </a:t>
            </a:r>
          </a:p>
          <a:p>
            <a:r>
              <a:rPr lang="de-DE" altLang="en-US" smtClean="0"/>
              <a:t>Dabei sollten wir die Eigenschaften </a:t>
            </a:r>
            <a:r>
              <a:rPr lang="de-DE" altLang="en-US" smtClean="0">
                <a:solidFill>
                  <a:srgbClr val="0000FF"/>
                </a:solidFill>
              </a:rPr>
              <a:t>perfekter Dokumente anstreben</a:t>
            </a:r>
            <a:r>
              <a:rPr lang="de-DE" altLang="en-US" smtClean="0"/>
              <a:t>. </a:t>
            </a:r>
          </a:p>
          <a:p>
            <a:r>
              <a:rPr lang="de-DE" altLang="en-US" smtClean="0"/>
              <a:t>Das Folgende sollte für alle Dokumente gelten:</a:t>
            </a:r>
          </a:p>
          <a:p>
            <a:pPr lvl="1"/>
            <a:r>
              <a:rPr lang="de-DE" altLang="en-US" smtClean="0"/>
              <a:t>Dokumente sind Verfassern und Prüfern zugeordnet. </a:t>
            </a:r>
          </a:p>
          <a:p>
            <a:pPr lvl="1"/>
            <a:r>
              <a:rPr lang="de-DE" altLang="en-US" smtClean="0"/>
              <a:t>Dokumente sind </a:t>
            </a:r>
            <a:r>
              <a:rPr lang="de-DE" altLang="en-US" smtClean="0">
                <a:solidFill>
                  <a:srgbClr val="0000FF"/>
                </a:solidFill>
              </a:rPr>
              <a:t>zweckmäßig strukturiert </a:t>
            </a:r>
            <a:r>
              <a:rPr lang="de-DE" altLang="en-US" smtClean="0"/>
              <a:t>und geordnet.</a:t>
            </a:r>
          </a:p>
          <a:p>
            <a:pPr lvl="1"/>
            <a:r>
              <a:rPr lang="de-DE" altLang="en-US" smtClean="0"/>
              <a:t>Dokumente haben eine </a:t>
            </a:r>
            <a:r>
              <a:rPr lang="de-DE" altLang="en-US" smtClean="0">
                <a:solidFill>
                  <a:srgbClr val="0000FF"/>
                </a:solidFill>
              </a:rPr>
              <a:t>definierte Semantik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Dokumente liegen in </a:t>
            </a:r>
            <a:r>
              <a:rPr lang="de-DE" altLang="en-US" smtClean="0">
                <a:solidFill>
                  <a:srgbClr val="0000FF"/>
                </a:solidFill>
              </a:rPr>
              <a:t>elektronischer Form </a:t>
            </a:r>
            <a:r>
              <a:rPr lang="de-DE" altLang="en-US" smtClean="0"/>
              <a:t>vor.</a:t>
            </a:r>
          </a:p>
          <a:p>
            <a:pPr lvl="1"/>
            <a:r>
              <a:rPr lang="de-DE" altLang="en-US" smtClean="0"/>
              <a:t>Dokumente sind der </a:t>
            </a:r>
            <a:r>
              <a:rPr lang="de-DE" altLang="en-US" smtClean="0">
                <a:solidFill>
                  <a:srgbClr val="0000FF"/>
                </a:solidFill>
              </a:rPr>
              <a:t>Konfigurationsverwaltung</a:t>
            </a:r>
            <a:r>
              <a:rPr lang="de-DE" altLang="en-US" smtClean="0"/>
              <a:t> unterstellt.</a:t>
            </a:r>
          </a:p>
          <a:p>
            <a:pPr lvl="1"/>
            <a:r>
              <a:rPr lang="de-DE" altLang="en-US" smtClean="0"/>
              <a:t>Dokumente sind untereinander </a:t>
            </a:r>
            <a:r>
              <a:rPr lang="de-DE" altLang="en-US" smtClean="0">
                <a:solidFill>
                  <a:srgbClr val="0000FF"/>
                </a:solidFill>
              </a:rPr>
              <a:t>voll verzeigert</a:t>
            </a:r>
            <a:r>
              <a:rPr lang="de-DE" altLang="en-US" smtClean="0"/>
              <a:t>.</a:t>
            </a:r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6739865-4517-4D60-9A90-10FB43A2C67D}" type="slidenum">
              <a:rPr lang="de-DE" altLang="en-US" sz="1100"/>
              <a:pPr eaLnBrk="1" hangingPunct="1"/>
              <a:t>18</a:t>
            </a:fld>
            <a:endParaRPr lang="de-DE" altLang="en-US" sz="1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12.6	</a:t>
            </a:r>
            <a:r>
              <a:rPr lang="de-DE" dirty="0" smtClean="0"/>
              <a:t>Die Form der Dokumente, Normen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Dokumentieren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Die Dokumentation gilt als </a:t>
            </a:r>
            <a:r>
              <a:rPr lang="de-DE" altLang="en-US" smtClean="0">
                <a:solidFill>
                  <a:srgbClr val="0000FF"/>
                </a:solidFill>
              </a:rPr>
              <a:t>ewiges Sorgenkind </a:t>
            </a:r>
            <a:r>
              <a:rPr lang="de-DE" altLang="en-US" smtClean="0"/>
              <a:t>der Software-Entwicklung.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Dokumentieren ist eine Daueraufgabe. </a:t>
            </a:r>
          </a:p>
          <a:p>
            <a:r>
              <a:rPr lang="de-DE" altLang="en-US" smtClean="0">
                <a:solidFill>
                  <a:srgbClr val="0000FF"/>
                </a:solidFill>
              </a:rPr>
              <a:t>Nachträgliche Dokumentation </a:t>
            </a:r>
            <a:r>
              <a:rPr lang="de-DE" altLang="en-US" smtClean="0"/>
              <a:t>ist eine unzureichende Notlösung, denn die Information, die es aufzuzeichnen gilt, ist vergessen oder – mit der Person, die diese Information im Kopf hatte – verschwunden. </a:t>
            </a:r>
          </a:p>
          <a:p>
            <a:r>
              <a:rPr lang="de-DE" altLang="en-US" smtClean="0"/>
              <a:t>Dokumentation tritt demnach im Software-Lebenslauf </a:t>
            </a:r>
            <a:r>
              <a:rPr lang="de-DE" altLang="en-US" smtClean="0">
                <a:solidFill>
                  <a:srgbClr val="0000FF"/>
                </a:solidFill>
              </a:rPr>
              <a:t>nicht</a:t>
            </a:r>
            <a:r>
              <a:rPr lang="de-DE" altLang="en-US" smtClean="0"/>
              <a:t> als eigene Tätigkeit auf.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Software-Entwickeln ist Dokumentieren!</a:t>
            </a:r>
          </a:p>
          <a:p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5A2516A-8384-402C-8CB1-3958DF5FBAE7}" type="slidenum">
              <a:rPr lang="de-DE" altLang="en-US" sz="1100"/>
              <a:pPr eaLnBrk="1" hangingPunct="1"/>
              <a:t>2</a:t>
            </a:fld>
            <a:endParaRPr lang="de-DE" altLang="en-US" sz="1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Normen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Damit Dokumente übersichtlich, leicht zu durchsuchen und zu bearbeiten sind, sollten sie einem </a:t>
            </a:r>
            <a:r>
              <a:rPr lang="de-DE" altLang="en-US" smtClean="0">
                <a:solidFill>
                  <a:srgbClr val="0000FF"/>
                </a:solidFill>
              </a:rPr>
              <a:t>vorgegebenen Schema folgen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IEEE Std 1058 (1998) </a:t>
            </a:r>
            <a:r>
              <a:rPr lang="de-DE" altLang="en-US" smtClean="0"/>
              <a:t>»Std for Software Project Management Plans«</a:t>
            </a:r>
          </a:p>
          <a:p>
            <a:pPr lvl="1"/>
            <a:r>
              <a:rPr lang="de-DE" altLang="en-US" smtClean="0"/>
              <a:t>IEEE Std 1063 (2001) »Std for Software User Documentation«</a:t>
            </a:r>
          </a:p>
          <a:p>
            <a:pPr lvl="1"/>
            <a:r>
              <a:rPr lang="de-DE" altLang="en-US" smtClean="0"/>
              <a:t>Die relativ alten </a:t>
            </a:r>
            <a:r>
              <a:rPr lang="de-DE" altLang="en-US" smtClean="0">
                <a:solidFill>
                  <a:srgbClr val="0000FF"/>
                </a:solidFill>
              </a:rPr>
              <a:t>DIN 66230 </a:t>
            </a:r>
            <a:r>
              <a:rPr lang="de-DE" altLang="en-US" smtClean="0"/>
              <a:t>(Programmdokumentation), 66231 (Programmentwicklungsdokumentation), 66232 (Datendokumentation) und 66270 (Bewerten von Softwaredokumenten)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ISO/IEC 6592 (2000) </a:t>
            </a:r>
            <a:r>
              <a:rPr lang="de-DE" altLang="en-US" smtClean="0"/>
              <a:t>»Leitfaden für die Dokumentation von computergestützten Anwendungssystemen«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ISO/IEC 18019 (2004) </a:t>
            </a:r>
            <a:r>
              <a:rPr lang="de-DE" altLang="en-US" smtClean="0"/>
              <a:t>»Richtlinien für die Gestaltung und Vorbereitung von Benutzerdokumentation für Anwendungssoftware«</a:t>
            </a:r>
          </a:p>
          <a:p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A3BAE68-BF2C-459D-BB29-14270356BA3E}" type="slidenum">
              <a:rPr lang="de-DE" altLang="en-US" sz="1100"/>
              <a:pPr eaLnBrk="1" hangingPunct="1"/>
              <a:t>20</a:t>
            </a:fld>
            <a:endParaRPr lang="de-DE" altLang="en-US" sz="11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en-US" altLang="en-US" smtClean="0"/>
              <a:t>12.7	Dokumentation in der Praxis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Folgen schlechter Dokumentation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In der Praxis gehört die Dokumentation meist zu den </a:t>
            </a:r>
            <a:r>
              <a:rPr lang="de-DE" altLang="en-US" smtClean="0">
                <a:solidFill>
                  <a:srgbClr val="0000FF"/>
                </a:solidFill>
              </a:rPr>
              <a:t>Problemzonen</a:t>
            </a:r>
            <a:r>
              <a:rPr lang="de-DE" altLang="en-US" smtClean="0"/>
              <a:t> des Software Engineerings. Warum ist das so?</a:t>
            </a:r>
          </a:p>
          <a:p>
            <a:pPr lvl="1"/>
            <a:r>
              <a:rPr lang="de-DE" altLang="en-US" smtClean="0"/>
              <a:t>Software-Entwickler haben Dokumentieren </a:t>
            </a:r>
            <a:r>
              <a:rPr lang="de-DE" altLang="en-US" smtClean="0">
                <a:solidFill>
                  <a:srgbClr val="0000FF"/>
                </a:solidFill>
              </a:rPr>
              <a:t>weder in der Ausbildung noch in der Praxis gelernt</a:t>
            </a:r>
            <a:r>
              <a:rPr lang="de-DE" altLang="en-US" smtClean="0"/>
              <a:t>, sie können es nicht.</a:t>
            </a:r>
          </a:p>
          <a:p>
            <a:pPr lvl="1"/>
            <a:r>
              <a:rPr lang="de-DE" altLang="en-US" smtClean="0"/>
              <a:t>Auf Priorität 1 steht die Einhaltung des Liefertermins, auf Priorität 2 und 3 auch. Da die Termine in fast allen Projekten so vorgegeben sind, wird nicht dokumentiert. </a:t>
            </a:r>
            <a:r>
              <a:rPr lang="de-DE" altLang="en-US" smtClean="0">
                <a:solidFill>
                  <a:srgbClr val="0000FF"/>
                </a:solidFill>
              </a:rPr>
              <a:t>Dazu fehlt einfach die Zeit</a:t>
            </a:r>
            <a:r>
              <a:rPr lang="de-DE" altLang="en-US" smtClean="0"/>
              <a:t>.</a:t>
            </a:r>
          </a:p>
          <a:p>
            <a:r>
              <a:rPr lang="de-DE" altLang="en-US" smtClean="0"/>
              <a:t>Folgen: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Wartungsingenieure</a:t>
            </a:r>
            <a:r>
              <a:rPr lang="de-DE" altLang="en-US" smtClean="0"/>
              <a:t> arbeiten als Archäologen.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Grundlagen</a:t>
            </a:r>
            <a:r>
              <a:rPr lang="de-DE" altLang="en-US" smtClean="0"/>
              <a:t> für die Handbücher </a:t>
            </a:r>
            <a:r>
              <a:rPr lang="de-DE" altLang="en-US" smtClean="0">
                <a:solidFill>
                  <a:srgbClr val="0000FF"/>
                </a:solidFill>
              </a:rPr>
              <a:t>fehlen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Retrospektive Analysen sind nicht möglich. Damit hat die Organisation keine Möglichkeit, aus dem </a:t>
            </a:r>
            <a:r>
              <a:rPr lang="de-DE" altLang="en-US" smtClean="0">
                <a:solidFill>
                  <a:srgbClr val="0000FF"/>
                </a:solidFill>
              </a:rPr>
              <a:t>Projekt zu lernen</a:t>
            </a:r>
            <a:r>
              <a:rPr lang="de-DE" altLang="en-US" smtClean="0"/>
              <a:t>.</a:t>
            </a:r>
          </a:p>
          <a:p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571F149-929C-41FB-B941-7CA6C523F49F}" type="slidenum">
              <a:rPr lang="de-DE" altLang="en-US" sz="1100"/>
              <a:pPr eaLnBrk="1" hangingPunct="1"/>
              <a:t>22</a:t>
            </a:fld>
            <a:endParaRPr lang="de-DE" altLang="en-US" sz="11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12.8	Die </a:t>
            </a:r>
            <a:r>
              <a:rPr lang="en-US" dirty="0" err="1" smtClean="0"/>
              <a:t>gefälschte</a:t>
            </a:r>
            <a:r>
              <a:rPr lang="en-US" dirty="0" smtClean="0"/>
              <a:t> </a:t>
            </a:r>
            <a:r>
              <a:rPr lang="en-US" dirty="0" err="1" smtClean="0"/>
              <a:t>Entstehungsgeschichte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Motivation und Ziel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Parnas und Clements (1986): A rational design process – how and why to fake it.</a:t>
            </a:r>
          </a:p>
          <a:p>
            <a:pPr lvl="1"/>
            <a:r>
              <a:rPr lang="de-DE" altLang="en-US" smtClean="0"/>
              <a:t>Sie fordern, am </a:t>
            </a:r>
            <a:r>
              <a:rPr lang="de-DE" altLang="en-US" smtClean="0">
                <a:solidFill>
                  <a:srgbClr val="0000FF"/>
                </a:solidFill>
              </a:rPr>
              <a:t>Ende der Entwicklung </a:t>
            </a:r>
            <a:r>
              <a:rPr lang="de-DE" altLang="en-US" smtClean="0"/>
              <a:t>(der frühen Phasen) den Weg so zu beschreiben, als sei er </a:t>
            </a:r>
            <a:r>
              <a:rPr lang="de-DE" altLang="en-US" smtClean="0">
                <a:solidFill>
                  <a:srgbClr val="0000FF"/>
                </a:solidFill>
              </a:rPr>
              <a:t>rational verlaufen</a:t>
            </a:r>
            <a:r>
              <a:rPr lang="de-DE" altLang="en-US" smtClean="0"/>
              <a:t>. Denn der Leser hat keinen Vorteil davon, unsere Irrwege zu sehen.</a:t>
            </a:r>
          </a:p>
          <a:p>
            <a:pPr lvl="1"/>
            <a:r>
              <a:rPr lang="de-DE" altLang="en-US" smtClean="0"/>
              <a:t>Wir schreiben also, als ob wir schon </a:t>
            </a:r>
            <a:r>
              <a:rPr lang="de-DE" altLang="en-US" smtClean="0">
                <a:solidFill>
                  <a:srgbClr val="0000FF"/>
                </a:solidFill>
              </a:rPr>
              <a:t>zu Beginn gewusst hätten</a:t>
            </a:r>
            <a:r>
              <a:rPr lang="de-DE" altLang="en-US" smtClean="0"/>
              <a:t>, was wir erst am Ende verstanden haben. </a:t>
            </a:r>
          </a:p>
          <a:p>
            <a:pPr lvl="1"/>
            <a:r>
              <a:rPr lang="de-DE" altLang="en-US" smtClean="0"/>
              <a:t>Es geht nicht darum, den Leser zu betrügen, sondern ihm Überlegungen zu ersparen, die sich als fruchtlos erwiesen haben.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Die Dokumentation ist kein Protokoll der Entwicklung, sondern eine Hilfe zum Verständnis der Programme.</a:t>
            </a:r>
          </a:p>
          <a:p>
            <a:r>
              <a:rPr lang="de-DE" altLang="en-US" smtClean="0">
                <a:solidFill>
                  <a:srgbClr val="0000FF"/>
                </a:solidFill>
              </a:rPr>
              <a:t>Achtung</a:t>
            </a:r>
            <a:r>
              <a:rPr lang="de-DE" altLang="en-US" smtClean="0"/>
              <a:t>: Dieses Konzept gilt </a:t>
            </a:r>
            <a:r>
              <a:rPr lang="de-DE" altLang="en-US" smtClean="0">
                <a:solidFill>
                  <a:srgbClr val="0000FF"/>
                </a:solidFill>
              </a:rPr>
              <a:t>nicht für die Projektdokumentation </a:t>
            </a:r>
            <a:r>
              <a:rPr lang="de-DE" altLang="en-US" smtClean="0"/>
              <a:t>und soll auch nicht dazu führen, dass Fehlentscheide später als richtig dargestellt werden!</a:t>
            </a:r>
          </a:p>
          <a:p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ABBA49C-FB30-4402-B89A-F018D1ACD9E6}" type="slidenum">
              <a:rPr lang="de-DE" altLang="en-US" sz="1100"/>
              <a:pPr eaLnBrk="1" hangingPunct="1"/>
              <a:t>24</a:t>
            </a:fld>
            <a:endParaRPr lang="de-DE" altLang="en-US"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en-US" altLang="en-US" smtClean="0"/>
              <a:t>12.1	Begriff und Einordnung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Begriffe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Integrierte Dokumentation</a:t>
            </a:r>
          </a:p>
          <a:p>
            <a:pPr lvl="1"/>
            <a:r>
              <a:rPr lang="de-DE" altLang="en-US" smtClean="0"/>
              <a:t>Im Programm enthaltene Kommentare, Bezeichner, das Layout.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Separate Dokumentation</a:t>
            </a:r>
          </a:p>
          <a:p>
            <a:pPr lvl="1"/>
            <a:r>
              <a:rPr lang="de-DE" altLang="en-US" smtClean="0"/>
              <a:t>Der Teil der Software, der nicht in den Programmen enthalten ist.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Dokumentation</a:t>
            </a:r>
          </a:p>
          <a:p>
            <a:pPr lvl="1"/>
            <a:r>
              <a:rPr lang="de-DE" altLang="en-US" smtClean="0"/>
              <a:t>integrierte + separate Dokumentation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Dokument</a:t>
            </a:r>
          </a:p>
          <a:p>
            <a:pPr lvl="1"/>
            <a:r>
              <a:rPr lang="de-DE" altLang="en-US" smtClean="0"/>
              <a:t>Jeder Teil einer Dokumentation, der separat erstellt, verwaltet und benutzt werden kann (auch der Code). </a:t>
            </a:r>
          </a:p>
          <a:p>
            <a:r>
              <a:rPr lang="de-DE" altLang="en-US" smtClean="0"/>
              <a:t>Die Form der Dokumente ist damit nicht festgelegt, einzig </a:t>
            </a:r>
            <a:r>
              <a:rPr lang="de-DE" altLang="en-US" smtClean="0">
                <a:solidFill>
                  <a:srgbClr val="0000FF"/>
                </a:solidFill>
              </a:rPr>
              <a:t>Stabilität</a:t>
            </a:r>
            <a:r>
              <a:rPr lang="de-DE" altLang="en-US" smtClean="0"/>
              <a:t> ist unbedingt gefordert: </a:t>
            </a:r>
            <a:r>
              <a:rPr lang="de-DE" altLang="en-US" smtClean="0">
                <a:solidFill>
                  <a:srgbClr val="FF0000"/>
                </a:solidFill>
              </a:rPr>
              <a:t>Dokumentation im Kopf gibt es nicht!</a:t>
            </a:r>
          </a:p>
          <a:p>
            <a:endParaRPr lang="de-DE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538F9A1-741D-4CBC-9168-0CCBB0B66A01}" type="slidenum">
              <a:rPr lang="de-DE" altLang="en-US" sz="1100"/>
              <a:pPr eaLnBrk="1" hangingPunct="1"/>
              <a:t>4</a:t>
            </a:fld>
            <a:endParaRPr lang="de-DE" altLang="en-US"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Integrierte Dokumentation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Integrierte Dokumentation ist </a:t>
            </a:r>
            <a:r>
              <a:rPr lang="de-DE" altLang="en-US" smtClean="0">
                <a:solidFill>
                  <a:srgbClr val="0000FF"/>
                </a:solidFill>
              </a:rPr>
              <a:t>leichter zu bearbeiten </a:t>
            </a:r>
            <a:r>
              <a:rPr lang="de-DE" altLang="en-US" smtClean="0"/>
              <a:t>und hat bessere Chancen, </a:t>
            </a:r>
            <a:r>
              <a:rPr lang="de-DE" altLang="en-US" smtClean="0">
                <a:solidFill>
                  <a:srgbClr val="0000FF"/>
                </a:solidFill>
              </a:rPr>
              <a:t>nachgeführt</a:t>
            </a:r>
            <a:r>
              <a:rPr lang="de-DE" altLang="en-US" smtClean="0"/>
              <a:t> zu werden. 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Sie reicht aber in keinem Falle aus!</a:t>
            </a:r>
          </a:p>
          <a:p>
            <a:r>
              <a:rPr lang="de-DE" altLang="en-US" smtClean="0"/>
              <a:t>Bei einem systematischen Vorgehen sind mindestens </a:t>
            </a:r>
          </a:p>
          <a:p>
            <a:pPr lvl="1"/>
            <a:r>
              <a:rPr lang="de-DE" altLang="en-US" smtClean="0"/>
              <a:t>40 % des Aufwands geleistet und damit logisch auch </a:t>
            </a:r>
          </a:p>
          <a:p>
            <a:pPr lvl="1"/>
            <a:r>
              <a:rPr lang="de-DE" altLang="en-US" smtClean="0"/>
              <a:t>40 % der Software entstanden, bevor Code geschrieben wird.</a:t>
            </a:r>
          </a:p>
          <a:p>
            <a:r>
              <a:rPr lang="de-DE" altLang="en-US" smtClean="0">
                <a:solidFill>
                  <a:srgbClr val="0000FF"/>
                </a:solidFill>
              </a:rPr>
              <a:t>Begriffslexikon</a:t>
            </a:r>
            <a:r>
              <a:rPr lang="de-DE" altLang="en-US" smtClean="0"/>
              <a:t>, </a:t>
            </a:r>
            <a:r>
              <a:rPr lang="de-DE" altLang="en-US" smtClean="0">
                <a:solidFill>
                  <a:srgbClr val="0000FF"/>
                </a:solidFill>
              </a:rPr>
              <a:t>Spezifikation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Architektur-Entwurf</a:t>
            </a:r>
            <a:r>
              <a:rPr lang="de-DE" altLang="en-US" smtClean="0"/>
              <a:t> müssen unbedingt vorher entstehen!</a:t>
            </a:r>
          </a:p>
          <a:p>
            <a:pPr lvl="1"/>
            <a:r>
              <a:rPr lang="de-DE" altLang="en-US" smtClean="0"/>
              <a:t>Sie können nicht in Code-Komponenten abgelegt werden (von der Projektdokumentation ganz zu schweigen).</a:t>
            </a:r>
          </a:p>
          <a:p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FBBBC9-3899-49CB-99B2-27222910F215}" type="slidenum">
              <a:rPr lang="de-DE" altLang="en-US" sz="1100"/>
              <a:pPr eaLnBrk="1" hangingPunct="1"/>
              <a:t>5</a:t>
            </a:fld>
            <a:endParaRPr lang="de-DE" altLang="en-US"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Separate Dokumentation</a:t>
            </a:r>
          </a:p>
        </p:txBody>
      </p:sp>
      <p:sp>
        <p:nvSpPr>
          <p:cNvPr id="9219" name="Content Placeholder 6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Die separate Dokumentation ist grundsätzlich gefährdet, sie kann nur funktionieren, wenn</a:t>
            </a:r>
          </a:p>
          <a:p>
            <a:pPr lvl="1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Anforderungen</a:t>
            </a:r>
            <a:r>
              <a:rPr lang="de-DE" altLang="en-US" smtClean="0"/>
              <a:t> an die Dokumente und die </a:t>
            </a:r>
            <a:r>
              <a:rPr lang="de-DE" altLang="en-US" smtClean="0">
                <a:solidFill>
                  <a:srgbClr val="0000FF"/>
                </a:solidFill>
              </a:rPr>
              <a:t>Verantwortlichkeiten</a:t>
            </a:r>
            <a:r>
              <a:rPr lang="de-DE" altLang="en-US" smtClean="0"/>
              <a:t> für das Erstellen, Prüfen und Freigeben klar sind,</a:t>
            </a:r>
          </a:p>
          <a:p>
            <a:pPr lvl="1"/>
            <a:r>
              <a:rPr lang="de-DE" altLang="en-US" smtClean="0"/>
              <a:t>Dokumentation hoch </a:t>
            </a:r>
            <a:r>
              <a:rPr lang="de-DE" altLang="en-US" smtClean="0">
                <a:solidFill>
                  <a:srgbClr val="0000FF"/>
                </a:solidFill>
              </a:rPr>
              <a:t>bewertet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anerkannt</a:t>
            </a:r>
            <a:r>
              <a:rPr lang="de-DE" altLang="en-US" smtClean="0"/>
              <a:t> wird,</a:t>
            </a:r>
          </a:p>
          <a:p>
            <a:pPr lvl="1"/>
            <a:r>
              <a:rPr lang="de-DE" altLang="en-US" smtClean="0"/>
              <a:t>das </a:t>
            </a:r>
            <a:r>
              <a:rPr lang="de-DE" altLang="en-US" smtClean="0">
                <a:solidFill>
                  <a:srgbClr val="0000FF"/>
                </a:solidFill>
              </a:rPr>
              <a:t>Inhaltsverzeichnis</a:t>
            </a:r>
            <a:r>
              <a:rPr lang="de-DE" altLang="en-US" smtClean="0"/>
              <a:t> (die Struktur) der Dokumente zu Beginn festgelegt ist,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Werkzeugunterstützung</a:t>
            </a:r>
            <a:r>
              <a:rPr lang="de-DE" altLang="en-US" smtClean="0"/>
              <a:t> verfügbar ist,</a:t>
            </a:r>
          </a:p>
          <a:p>
            <a:pPr lvl="1"/>
            <a:r>
              <a:rPr lang="de-DE" altLang="en-US" smtClean="0"/>
              <a:t>jedes Dokument nach Fertigstellung und nach Änderungen </a:t>
            </a:r>
            <a:r>
              <a:rPr lang="de-DE" altLang="en-US" smtClean="0">
                <a:solidFill>
                  <a:srgbClr val="0000FF"/>
                </a:solidFill>
              </a:rPr>
              <a:t>geprüft</a:t>
            </a:r>
            <a:r>
              <a:rPr lang="de-DE" altLang="en-US" smtClean="0"/>
              <a:t> wird und</a:t>
            </a:r>
          </a:p>
          <a:p>
            <a:pPr lvl="1"/>
            <a:r>
              <a:rPr lang="de-DE" altLang="en-US" smtClean="0"/>
              <a:t>alle Dokumente einer effektiven </a:t>
            </a:r>
            <a:r>
              <a:rPr lang="de-DE" altLang="en-US" smtClean="0">
                <a:solidFill>
                  <a:srgbClr val="0000FF"/>
                </a:solidFill>
              </a:rPr>
              <a:t>Konfigurationsverwaltung</a:t>
            </a:r>
            <a:r>
              <a:rPr lang="de-DE" altLang="en-US" smtClean="0"/>
              <a:t> unterstellt werden.</a:t>
            </a:r>
            <a:endParaRPr lang="en-US" altLang="en-US" smtClean="0"/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7740651-7626-4B76-804D-406F8515FF56}" type="slidenum">
              <a:rPr lang="de-DE" altLang="en-US" sz="1100"/>
              <a:pPr eaLnBrk="1" hangingPunct="1"/>
              <a:t>6</a:t>
            </a:fld>
            <a:endParaRPr lang="de-DE" altLang="en-US"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12.2	</a:t>
            </a:r>
            <a:r>
              <a:rPr lang="de-DE" dirty="0" smtClean="0"/>
              <a:t>Ziele und Wirtschaftlichkeit der Dokumentation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Ziele einer guten Dokumentation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lvl="1"/>
            <a:r>
              <a:rPr lang="de-DE" altLang="en-US" smtClean="0"/>
              <a:t>Dokumente sind ein Mittel zum </a:t>
            </a:r>
            <a:r>
              <a:rPr lang="de-DE" altLang="en-US" smtClean="0">
                <a:solidFill>
                  <a:srgbClr val="0000FF"/>
                </a:solidFill>
              </a:rPr>
              <a:t>Know-how-Transfer</a:t>
            </a:r>
            <a:r>
              <a:rPr lang="de-DE" altLang="en-US" smtClean="0"/>
              <a:t> und auch zur </a:t>
            </a:r>
            <a:r>
              <a:rPr lang="de-DE" altLang="en-US" smtClean="0">
                <a:solidFill>
                  <a:srgbClr val="0000FF"/>
                </a:solidFill>
              </a:rPr>
              <a:t>Kommunikation</a:t>
            </a:r>
            <a:r>
              <a:rPr lang="de-DE" altLang="en-US" smtClean="0"/>
              <a:t> zwischen Auftraggeber und Auftragnehmer. </a:t>
            </a:r>
          </a:p>
          <a:p>
            <a:pPr lvl="1"/>
            <a:r>
              <a:rPr lang="de-DE" altLang="en-US" smtClean="0"/>
              <a:t>In Dokumenten retten und </a:t>
            </a:r>
            <a:r>
              <a:rPr lang="de-DE" altLang="en-US" smtClean="0">
                <a:solidFill>
                  <a:srgbClr val="0000FF"/>
                </a:solidFill>
              </a:rPr>
              <a:t>bewahren</a:t>
            </a:r>
            <a:r>
              <a:rPr lang="de-DE" altLang="en-US" smtClean="0"/>
              <a:t> wir das </a:t>
            </a:r>
            <a:r>
              <a:rPr lang="de-DE" altLang="en-US" smtClean="0">
                <a:solidFill>
                  <a:srgbClr val="0000FF"/>
                </a:solidFill>
              </a:rPr>
              <a:t>Wissen</a:t>
            </a:r>
            <a:r>
              <a:rPr lang="de-DE" altLang="en-US" smtClean="0"/>
              <a:t> über Programme, für die Entwicklung und für die Wartung.</a:t>
            </a:r>
          </a:p>
          <a:p>
            <a:pPr lvl="1"/>
            <a:r>
              <a:rPr lang="de-DE" altLang="en-US" smtClean="0"/>
              <a:t>Dokumente erlauben </a:t>
            </a:r>
            <a:r>
              <a:rPr lang="de-DE" altLang="en-US" smtClean="0">
                <a:solidFill>
                  <a:srgbClr val="0000FF"/>
                </a:solidFill>
              </a:rPr>
              <a:t>systematische Prüfungen </a:t>
            </a:r>
            <a:r>
              <a:rPr lang="de-DE" altLang="en-US" smtClean="0"/>
              <a:t>(z. B. Reviews).</a:t>
            </a:r>
          </a:p>
          <a:p>
            <a:pPr lvl="1"/>
            <a:r>
              <a:rPr lang="de-DE" altLang="en-US" smtClean="0"/>
              <a:t>Anhand der Dokumente kann man den </a:t>
            </a:r>
            <a:r>
              <a:rPr lang="de-DE" altLang="en-US" smtClean="0">
                <a:solidFill>
                  <a:srgbClr val="0000FF"/>
                </a:solidFill>
              </a:rPr>
              <a:t>Projektfortschritt</a:t>
            </a:r>
            <a:r>
              <a:rPr lang="de-DE" altLang="en-US" smtClean="0"/>
              <a:t> fest-stellen. Ob ein Testbericht vorliegt, lässt sich einfach überprüfen.</a:t>
            </a:r>
          </a:p>
          <a:p>
            <a:pPr lvl="1"/>
            <a:r>
              <a:rPr lang="de-DE" altLang="en-US" smtClean="0"/>
              <a:t>Dokumente können die systematische, sorgfältige Entwicklung </a:t>
            </a:r>
            <a:r>
              <a:rPr lang="de-DE" altLang="en-US" smtClean="0">
                <a:solidFill>
                  <a:srgbClr val="0000FF"/>
                </a:solidFill>
              </a:rPr>
              <a:t>belegen</a:t>
            </a:r>
            <a:r>
              <a:rPr lang="de-DE" altLang="en-US" smtClean="0"/>
              <a:t>, sie machen die Software </a:t>
            </a:r>
            <a:r>
              <a:rPr lang="de-DE" altLang="en-US" smtClean="0">
                <a:solidFill>
                  <a:srgbClr val="0000FF"/>
                </a:solidFill>
              </a:rPr>
              <a:t>revisionsfest</a:t>
            </a:r>
            <a:r>
              <a:rPr lang="de-DE" altLang="en-US" smtClean="0"/>
              <a:t>.</a:t>
            </a:r>
          </a:p>
          <a:p>
            <a:r>
              <a:rPr lang="de-DE" altLang="en-US" smtClean="0"/>
              <a:t>Leider ist der </a:t>
            </a:r>
            <a:r>
              <a:rPr lang="de-DE" altLang="en-US" smtClean="0">
                <a:solidFill>
                  <a:srgbClr val="0000FF"/>
                </a:solidFill>
              </a:rPr>
              <a:t>Nutzen</a:t>
            </a:r>
            <a:r>
              <a:rPr lang="de-DE" altLang="en-US" smtClean="0"/>
              <a:t> der Dokumentation verteilt und zeitlich fern, die </a:t>
            </a:r>
            <a:r>
              <a:rPr lang="de-DE" altLang="en-US" smtClean="0">
                <a:solidFill>
                  <a:srgbClr val="0000FF"/>
                </a:solidFill>
              </a:rPr>
              <a:t>Kosten</a:t>
            </a:r>
            <a:r>
              <a:rPr lang="de-DE" altLang="en-US" smtClean="0"/>
              <a:t> treten sofort auf und sind gut sichtbar. </a:t>
            </a:r>
          </a:p>
          <a:p>
            <a:pPr lvl="1"/>
            <a:r>
              <a:rPr lang="de-DE" altLang="en-US" smtClean="0"/>
              <a:t>Darum wird an der Dokumentation </a:t>
            </a:r>
            <a:r>
              <a:rPr lang="de-DE" altLang="en-US" smtClean="0">
                <a:solidFill>
                  <a:srgbClr val="0000FF"/>
                </a:solidFill>
              </a:rPr>
              <a:t>gespart</a:t>
            </a:r>
            <a:r>
              <a:rPr lang="de-DE" altLang="en-US" smtClean="0"/>
              <a:t>, gegen die Vernunft. </a:t>
            </a:r>
          </a:p>
          <a:p>
            <a:pPr lvl="1"/>
            <a:r>
              <a:rPr lang="de-DE" altLang="en-US" smtClean="0"/>
              <a:t>Wir brauchen mehr und </a:t>
            </a:r>
            <a:r>
              <a:rPr lang="de-DE" altLang="en-US" smtClean="0">
                <a:solidFill>
                  <a:srgbClr val="0000FF"/>
                </a:solidFill>
              </a:rPr>
              <a:t>bessere Metriken</a:t>
            </a:r>
            <a:r>
              <a:rPr lang="de-DE" altLang="en-US" smtClean="0"/>
              <a:t>!</a:t>
            </a:r>
          </a:p>
          <a:p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2F2A847-69DB-4B6D-AD87-CE97926C5602}" type="slidenum">
              <a:rPr lang="de-DE" altLang="en-US" sz="1100"/>
              <a:pPr eaLnBrk="1" hangingPunct="1"/>
              <a:t>8</a:t>
            </a:fld>
            <a:endParaRPr lang="de-DE" altLang="en-US" sz="1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Faustformeln für die Kosten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durchschnittliche Produktivität  beträgt vier Seiten pro Tag.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Ein Personentag kostet 1000 €.</a:t>
            </a:r>
          </a:p>
          <a:p>
            <a:r>
              <a:rPr lang="de-DE" altLang="en-US" smtClean="0"/>
              <a:t>Ein 40 Seiten starkes Dokument kostet demnach etwa 10 000 €.</a:t>
            </a:r>
          </a:p>
          <a:p>
            <a:r>
              <a:rPr lang="de-DE" altLang="en-US" smtClean="0"/>
              <a:t>Dabei ist die Produktivität eher hoch geschätzt!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Aber</a:t>
            </a:r>
            <a:r>
              <a:rPr lang="de-DE" altLang="en-US" smtClean="0"/>
              <a:t>:</a:t>
            </a:r>
          </a:p>
          <a:p>
            <a:pPr marL="457200" lvl="1" indent="-457200"/>
            <a:r>
              <a:rPr lang="de-DE" altLang="en-US" smtClean="0"/>
              <a:t>Dokumentation hilft, </a:t>
            </a:r>
            <a:r>
              <a:rPr lang="de-DE" altLang="en-US" smtClean="0">
                <a:solidFill>
                  <a:srgbClr val="0000FF"/>
                </a:solidFill>
              </a:rPr>
              <a:t>Fehler zu vermeiden </a:t>
            </a:r>
            <a:r>
              <a:rPr lang="de-DE" altLang="en-US" smtClean="0"/>
              <a:t>oder sie wenigstens rasch zu finden.</a:t>
            </a:r>
          </a:p>
          <a:p>
            <a:pPr marL="457200" lvl="1" indent="-457200"/>
            <a:r>
              <a:rPr lang="de-DE" altLang="en-US" smtClean="0"/>
              <a:t>Gut dokumentierte Software lässt sich </a:t>
            </a:r>
            <a:r>
              <a:rPr lang="de-DE" altLang="en-US" smtClean="0">
                <a:solidFill>
                  <a:srgbClr val="0000FF"/>
                </a:solidFill>
              </a:rPr>
              <a:t>einfacher erweitern </a:t>
            </a:r>
            <a:r>
              <a:rPr lang="de-DE" altLang="en-US" smtClean="0"/>
              <a:t>und </a:t>
            </a:r>
            <a:r>
              <a:rPr lang="de-DE" altLang="en-US" smtClean="0">
                <a:solidFill>
                  <a:srgbClr val="0000FF"/>
                </a:solidFill>
              </a:rPr>
              <a:t>wiederverwenden</a:t>
            </a:r>
            <a:r>
              <a:rPr lang="de-DE" altLang="en-US" smtClean="0"/>
              <a:t>.</a:t>
            </a:r>
          </a:p>
          <a:p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74D036D-7F68-4325-93CF-820E142C6EF4}" type="slidenum">
              <a:rPr lang="de-DE" altLang="en-US" sz="1100"/>
              <a:pPr eaLnBrk="1" hangingPunct="1"/>
              <a:t>9</a:t>
            </a:fld>
            <a:endParaRPr lang="de-DE" altLang="en-US"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E Boo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01_Grundlagen.ppt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381000" marR="0" indent="-381000" algn="ctr" defTabSz="762000" rtl="0" eaLnBrk="0" fontAlgn="base" latinLnBrk="0" hangingPunct="0">
          <a:lnSpc>
            <a:spcPct val="90000"/>
          </a:lnSpc>
          <a:spcBef>
            <a:spcPct val="60000"/>
          </a:spcBef>
          <a:spcAft>
            <a:spcPct val="5000"/>
          </a:spcAft>
          <a:buClr>
            <a:srgbClr val="0000FF"/>
          </a:buClr>
          <a:buSzPct val="10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381000" marR="0" indent="-381000" algn="ctr" defTabSz="762000" rtl="0" eaLnBrk="0" fontAlgn="base" latinLnBrk="0" hangingPunct="0">
          <a:lnSpc>
            <a:spcPct val="90000"/>
          </a:lnSpc>
          <a:spcBef>
            <a:spcPct val="60000"/>
          </a:spcBef>
          <a:spcAft>
            <a:spcPct val="5000"/>
          </a:spcAft>
          <a:buClr>
            <a:srgbClr val="0000FF"/>
          </a:buClr>
          <a:buSzPct val="10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01_Grundlagen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_Grundlagen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1125</Words>
  <Application>Microsoft Office PowerPoint</Application>
  <PresentationFormat>A4 Paper (210x297 mm)</PresentationFormat>
  <Paragraphs>185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Tahoma</vt:lpstr>
      <vt:lpstr>Arial</vt:lpstr>
      <vt:lpstr>Arial Rounded MT Bold</vt:lpstr>
      <vt:lpstr>Verdana</vt:lpstr>
      <vt:lpstr>Wingdings</vt:lpstr>
      <vt:lpstr>Times New Roman</vt:lpstr>
      <vt:lpstr>Helvetica</vt:lpstr>
      <vt:lpstr>PMingLiU</vt:lpstr>
      <vt:lpstr>SE Book</vt:lpstr>
      <vt:lpstr>12 Dokumentation in der Software-Entwicklung</vt:lpstr>
      <vt:lpstr>Dokumentieren</vt:lpstr>
      <vt:lpstr>12.1 Begriff und Einordnung</vt:lpstr>
      <vt:lpstr>Begriffe</vt:lpstr>
      <vt:lpstr>Integrierte Dokumentation</vt:lpstr>
      <vt:lpstr>Separate Dokumentation</vt:lpstr>
      <vt:lpstr>12.2 Ziele und Wirtschaftlichkeit der Dokumentation</vt:lpstr>
      <vt:lpstr>Ziele einer guten Dokumentation</vt:lpstr>
      <vt:lpstr>Faustformeln für die Kosten</vt:lpstr>
      <vt:lpstr>12.3 Taxonomie der Dokumente</vt:lpstr>
      <vt:lpstr>Taxonomie</vt:lpstr>
      <vt:lpstr>Nutzen der Taxonomie</vt:lpstr>
      <vt:lpstr>Kategorien im Überblick</vt:lpstr>
      <vt:lpstr>12.4 Die Benutzungsdokumentation</vt:lpstr>
      <vt:lpstr>Definition und Anforderungen</vt:lpstr>
      <vt:lpstr>Adressaten der Dokumente</vt:lpstr>
      <vt:lpstr>12.5 Die Qualität der Dokumente</vt:lpstr>
      <vt:lpstr>Eigenschaften guter Dokumente</vt:lpstr>
      <vt:lpstr>12.6 Die Form der Dokumente, Normen</vt:lpstr>
      <vt:lpstr>Normen</vt:lpstr>
      <vt:lpstr>12.7 Dokumentation in der Praxis</vt:lpstr>
      <vt:lpstr>Folgen schlechter Dokumentation</vt:lpstr>
      <vt:lpstr>12.8 Die gefälschte Entstehungsgeschichte</vt:lpstr>
      <vt:lpstr>Motivation und Ziel</vt:lpstr>
    </vt:vector>
  </TitlesOfParts>
  <Company>LuFGI3 RWTH Aachen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lichter</dc:creator>
  <cp:lastModifiedBy>Horst Lichter</cp:lastModifiedBy>
  <cp:revision>459</cp:revision>
  <cp:lastPrinted>1999-12-02T11:37:08Z</cp:lastPrinted>
  <dcterms:created xsi:type="dcterms:W3CDTF">1999-10-20T06:37:44Z</dcterms:created>
  <dcterms:modified xsi:type="dcterms:W3CDTF">2022-11-16T09:44:09Z</dcterms:modified>
</cp:coreProperties>
</file>