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25"/>
  </p:notesMasterIdLst>
  <p:handoutMasterIdLst>
    <p:handoutMasterId r:id="rId2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906000" cy="6858000" type="A4"/>
  <p:notesSz cx="7099300" cy="10234613"/>
  <p:defaultTextStyle>
    <a:defPPr>
      <a:defRPr lang="en-US"/>
    </a:defPPr>
    <a:lvl1pPr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1pPr>
    <a:lvl2pPr marL="4572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2pPr>
    <a:lvl3pPr marL="9144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3pPr>
    <a:lvl4pPr marL="13716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4pPr>
    <a:lvl5pPr marL="18288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CCFF"/>
    <a:srgbClr val="9999FF"/>
    <a:srgbClr val="F5F5F7"/>
    <a:srgbClr val="E42835"/>
    <a:srgbClr val="E73B49"/>
    <a:srgbClr val="8CB990"/>
    <a:srgbClr val="85A5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11" autoAdjust="0"/>
    <p:restoredTop sz="94660" autoAdjust="0"/>
  </p:normalViewPr>
  <p:slideViewPr>
    <p:cSldViewPr>
      <p:cViewPr varScale="1">
        <p:scale>
          <a:sx n="121" d="100"/>
          <a:sy n="121" d="100"/>
        </p:scale>
        <p:origin x="1200" y="10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3270" y="-84"/>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30" name="Rectangle 6"/>
          <p:cNvSpPr>
            <a:spLocks noChangeArrowheads="1"/>
          </p:cNvSpPr>
          <p:nvPr/>
        </p:nvSpPr>
        <p:spPr bwMode="auto">
          <a:xfrm>
            <a:off x="315913" y="428625"/>
            <a:ext cx="6462712" cy="250825"/>
          </a:xfrm>
          <a:prstGeom prst="rect">
            <a:avLst/>
          </a:prstGeom>
          <a:noFill/>
          <a:ln w="12700">
            <a:noFill/>
            <a:miter lim="800000"/>
            <a:headEnd/>
            <a:tailEnd/>
          </a:ln>
          <a:effectLst/>
        </p:spPr>
        <p:txBody>
          <a:bodyPr wrap="none" lIns="95504" tIns="46914" rIns="95504" bIns="46914">
            <a:spAutoFit/>
          </a:bodyPr>
          <a:lstStyle/>
          <a:p>
            <a:pPr defTabSz="804863" eaLnBrk="0" hangingPunct="0">
              <a:lnSpc>
                <a:spcPct val="90000"/>
              </a:lnSpc>
              <a:defRPr/>
            </a:pPr>
            <a:r>
              <a:rPr lang="de-DE" sz="1000">
                <a:latin typeface="Arial" charset="0"/>
                <a:cs typeface="+mn-cs"/>
              </a:rPr>
              <a:t>SW-Projekt-Management 		         WS 99/00		 H. Lichter, RWTH Aachen</a:t>
            </a:r>
          </a:p>
        </p:txBody>
      </p:sp>
      <p:sp>
        <p:nvSpPr>
          <p:cNvPr id="26631" name="Rectangle 7"/>
          <p:cNvSpPr>
            <a:spLocks noChangeArrowheads="1"/>
          </p:cNvSpPr>
          <p:nvPr/>
        </p:nvSpPr>
        <p:spPr bwMode="auto">
          <a:xfrm>
            <a:off x="3463925" y="9637713"/>
            <a:ext cx="384175" cy="252412"/>
          </a:xfrm>
          <a:prstGeom prst="rect">
            <a:avLst/>
          </a:prstGeom>
          <a:noFill/>
          <a:ln w="12700">
            <a:noFill/>
            <a:miter lim="800000"/>
            <a:headEnd/>
            <a:tailEnd/>
          </a:ln>
          <a:effectLst/>
        </p:spPr>
        <p:txBody>
          <a:bodyPr wrap="none" lIns="95504" tIns="46914" rIns="95504" bIns="46914">
            <a:spAutoFit/>
          </a:bodyPr>
          <a:lstStyle>
            <a:lvl1pPr defTabSz="804863" eaLnBrk="0" hangingPunct="0">
              <a:defRPr sz="1600">
                <a:solidFill>
                  <a:schemeClr val="tx1"/>
                </a:solidFill>
                <a:latin typeface="Tahoma" panose="020B0604030504040204" pitchFamily="34" charset="0"/>
                <a:cs typeface="Arial" panose="020B0604020202020204" pitchFamily="34" charset="0"/>
              </a:defRPr>
            </a:lvl1pPr>
            <a:lvl2pPr marL="742950" indent="-285750" defTabSz="804863" eaLnBrk="0" hangingPunct="0">
              <a:defRPr sz="1600">
                <a:solidFill>
                  <a:schemeClr val="tx1"/>
                </a:solidFill>
                <a:latin typeface="Tahoma" panose="020B0604030504040204" pitchFamily="34" charset="0"/>
                <a:cs typeface="Arial" panose="020B0604020202020204" pitchFamily="34" charset="0"/>
              </a:defRPr>
            </a:lvl2pPr>
            <a:lvl3pPr marL="1143000" indent="-228600" defTabSz="804863" eaLnBrk="0" hangingPunct="0">
              <a:defRPr sz="1600">
                <a:solidFill>
                  <a:schemeClr val="tx1"/>
                </a:solidFill>
                <a:latin typeface="Tahoma" panose="020B0604030504040204" pitchFamily="34" charset="0"/>
                <a:cs typeface="Arial" panose="020B0604020202020204" pitchFamily="34" charset="0"/>
              </a:defRPr>
            </a:lvl3pPr>
            <a:lvl4pPr marL="1600200" indent="-228600" defTabSz="804863" eaLnBrk="0" hangingPunct="0">
              <a:defRPr sz="1600">
                <a:solidFill>
                  <a:schemeClr val="tx1"/>
                </a:solidFill>
                <a:latin typeface="Tahoma" panose="020B0604030504040204" pitchFamily="34" charset="0"/>
                <a:cs typeface="Arial" panose="020B0604020202020204" pitchFamily="34" charset="0"/>
              </a:defRPr>
            </a:lvl4pPr>
            <a:lvl5pPr marL="2057400" indent="-228600" defTabSz="804863" eaLnBrk="0" hangingPunct="0">
              <a:defRPr sz="1600">
                <a:solidFill>
                  <a:schemeClr val="tx1"/>
                </a:solidFill>
                <a:latin typeface="Tahoma" panose="020B0604030504040204" pitchFamily="34" charset="0"/>
                <a:cs typeface="Arial" panose="020B0604020202020204" pitchFamily="34" charset="0"/>
              </a:defRPr>
            </a:lvl5pPr>
            <a:lvl6pPr marL="25146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ctr">
              <a:lnSpc>
                <a:spcPct val="90000"/>
              </a:lnSpc>
            </a:pPr>
            <a:r>
              <a:rPr lang="en-US" altLang="en-US" sz="1000">
                <a:latin typeface="Arial" panose="020B0604020202020204" pitchFamily="34" charset="0"/>
              </a:rPr>
              <a:t> </a:t>
            </a:r>
            <a:fld id="{C05BA4F0-160C-4025-96C6-D6D6942BDF54}" type="slidenum">
              <a:rPr lang="en-US" altLang="en-US" sz="1000">
                <a:latin typeface="Arial" panose="020B0604020202020204" pitchFamily="34" charset="0"/>
              </a:rPr>
              <a:pPr algn="ctr">
                <a:lnSpc>
                  <a:spcPct val="90000"/>
                </a:lnSpc>
              </a:pPr>
              <a:t>‹#›</a:t>
            </a:fld>
            <a:endParaRPr lang="en-US" altLang="en-US" sz="1000">
              <a:latin typeface="Arial" panose="020B060402020202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defTabSz="965200" eaLnBrk="0" hangingPunct="0">
              <a:defRPr sz="1200">
                <a:latin typeface="Times New Roman" pitchFamily="18" charset="0"/>
                <a:cs typeface="Arial" charset="0"/>
              </a:defRPr>
            </a:lvl1pPr>
          </a:lstStyle>
          <a:p>
            <a:pPr>
              <a:defRPr/>
            </a:pPr>
            <a:endParaRPr lang="de-DE"/>
          </a:p>
        </p:txBody>
      </p:sp>
      <p:sp>
        <p:nvSpPr>
          <p:cNvPr id="25603" name="Rectangle 3"/>
          <p:cNvSpPr>
            <a:spLocks noGrp="1" noChangeArrowheads="1"/>
          </p:cNvSpPr>
          <p:nvPr>
            <p:ph type="dt" idx="1"/>
          </p:nvPr>
        </p:nvSpPr>
        <p:spPr bwMode="auto">
          <a:xfrm>
            <a:off x="4022725"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algn="r" defTabSz="965200" eaLnBrk="0" hangingPunct="0">
              <a:defRPr sz="1200">
                <a:latin typeface="Times New Roman" pitchFamily="18" charset="0"/>
                <a:cs typeface="Arial" charset="0"/>
              </a:defRPr>
            </a:lvl1pPr>
          </a:lstStyle>
          <a:p>
            <a:pPr>
              <a:defRPr/>
            </a:pPr>
            <a:endParaRPr lang="de-DE"/>
          </a:p>
        </p:txBody>
      </p:sp>
      <p:sp>
        <p:nvSpPr>
          <p:cNvPr id="27652" name="Rectangle 4"/>
          <p:cNvSpPr>
            <a:spLocks noGrp="1" noRot="1" noChangeAspect="1" noChangeArrowheads="1" noTextEdit="1"/>
          </p:cNvSpPr>
          <p:nvPr>
            <p:ph type="sldImg" idx="2"/>
          </p:nvPr>
        </p:nvSpPr>
        <p:spPr bwMode="auto">
          <a:xfrm>
            <a:off x="776288" y="766763"/>
            <a:ext cx="5546725" cy="3840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5" name="Rectangle 5"/>
          <p:cNvSpPr>
            <a:spLocks noGrp="1" noChangeArrowheads="1"/>
          </p:cNvSpPr>
          <p:nvPr>
            <p:ph type="body" sz="quarter" idx="3"/>
          </p:nvPr>
        </p:nvSpPr>
        <p:spPr bwMode="auto">
          <a:xfrm>
            <a:off x="946150" y="4862513"/>
            <a:ext cx="5207000" cy="4605337"/>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p>
            <a:pPr lvl="0"/>
            <a:r>
              <a:rPr lang="de-DE" noProof="0" smtClean="0"/>
              <a:t>Click to edit Master text styles</a:t>
            </a:r>
          </a:p>
          <a:p>
            <a:pPr lvl="1"/>
            <a:r>
              <a:rPr lang="de-DE" noProof="0" smtClean="0"/>
              <a:t>Second level</a:t>
            </a:r>
          </a:p>
          <a:p>
            <a:pPr lvl="2"/>
            <a:r>
              <a:rPr lang="de-DE" noProof="0" smtClean="0"/>
              <a:t>Third level</a:t>
            </a:r>
          </a:p>
          <a:p>
            <a:pPr lvl="3"/>
            <a:r>
              <a:rPr lang="de-DE" noProof="0" smtClean="0"/>
              <a:t>Fourth level</a:t>
            </a:r>
          </a:p>
          <a:p>
            <a:pPr lvl="4"/>
            <a:r>
              <a:rPr lang="de-DE" noProof="0" smtClean="0"/>
              <a:t>Fifth level</a:t>
            </a:r>
          </a:p>
        </p:txBody>
      </p:sp>
      <p:sp>
        <p:nvSpPr>
          <p:cNvPr id="25606" name="Rectangle 6"/>
          <p:cNvSpPr>
            <a:spLocks noGrp="1" noChangeArrowheads="1"/>
          </p:cNvSpPr>
          <p:nvPr>
            <p:ph type="ftr" sz="quarter" idx="4"/>
          </p:nvPr>
        </p:nvSpPr>
        <p:spPr bwMode="auto">
          <a:xfrm>
            <a:off x="0"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defTabSz="965200" eaLnBrk="0" hangingPunct="0">
              <a:defRPr sz="1200">
                <a:latin typeface="Times New Roman" pitchFamily="18" charset="0"/>
                <a:cs typeface="Arial" charset="0"/>
              </a:defRPr>
            </a:lvl1pPr>
          </a:lstStyle>
          <a:p>
            <a:pPr>
              <a:defRPr/>
            </a:pPr>
            <a:endParaRPr lang="de-DE"/>
          </a:p>
        </p:txBody>
      </p:sp>
      <p:sp>
        <p:nvSpPr>
          <p:cNvPr id="25607" name="Rectangle 7"/>
          <p:cNvSpPr>
            <a:spLocks noGrp="1" noChangeArrowheads="1"/>
          </p:cNvSpPr>
          <p:nvPr>
            <p:ph type="sldNum" sz="quarter" idx="5"/>
          </p:nvPr>
        </p:nvSpPr>
        <p:spPr bwMode="auto">
          <a:xfrm>
            <a:off x="4022725"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algn="r" defTabSz="965200" eaLnBrk="0" hangingPunct="0">
              <a:defRPr sz="1200">
                <a:latin typeface="Times New Roman" panose="02020603050405020304" pitchFamily="18" charset="0"/>
              </a:defRPr>
            </a:lvl1pPr>
          </a:lstStyle>
          <a:p>
            <a:fld id="{6261DFA2-FC36-465B-B5D7-CB1C55F813A2}" type="slidenum">
              <a:rPr lang="de-DE" altLang="en-US"/>
              <a:pPr/>
              <a:t>‹#›</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Content Placeholder 2"/>
          <p:cNvSpPr>
            <a:spLocks noGrp="1"/>
          </p:cNvSpPr>
          <p:nvPr>
            <p:ph idx="1"/>
          </p:nvPr>
        </p:nvSpPr>
        <p:spPr>
          <a:xfrm>
            <a:off x="166690" y="981075"/>
            <a:ext cx="9501187" cy="5326063"/>
          </a:xfrm>
        </p:spPr>
        <p:txBody>
          <a:bodyPr/>
          <a:lstStyle>
            <a:lvl1pPr>
              <a:buClr>
                <a:srgbClr val="3333FF"/>
              </a:buClr>
              <a:defRPr/>
            </a:lvl1pPr>
            <a:lvl2pPr>
              <a:buClr>
                <a:srgbClr val="3333FF"/>
              </a:buClr>
              <a:defRPr/>
            </a:lvl2pPr>
            <a:lvl3pPr>
              <a:buClr>
                <a:srgbClr val="3333FF"/>
              </a:buClr>
              <a:defRPr/>
            </a:lvl3pPr>
            <a:lvl4pPr>
              <a:buClr>
                <a:srgbClr val="3333FF"/>
              </a:buClr>
              <a:defRPr/>
            </a:lvl4pPr>
            <a:lvl5pPr>
              <a:buClr>
                <a:srgbClr val="3333FF"/>
              </a:buClr>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Slide Number Placeholder 9"/>
          <p:cNvSpPr>
            <a:spLocks noGrp="1"/>
          </p:cNvSpPr>
          <p:nvPr>
            <p:ph type="sldNum" sz="quarter" idx="10"/>
          </p:nvPr>
        </p:nvSpPr>
        <p:spPr/>
        <p:txBody>
          <a:bodyPr/>
          <a:lstStyle>
            <a:lvl1pPr>
              <a:defRPr/>
            </a:lvl1pPr>
          </a:lstStyle>
          <a:p>
            <a:fld id="{3C1911AD-28D9-4824-8D76-FAB3EA7E612E}" type="slidenum">
              <a:rPr lang="de-DE" altLang="en-US"/>
              <a:pPr/>
              <a:t>‹#›</a:t>
            </a:fld>
            <a:endParaRPr lang="de-DE" altLang="en-US"/>
          </a:p>
        </p:txBody>
      </p:sp>
    </p:spTree>
    <p:extLst>
      <p:ext uri="{BB962C8B-B14F-4D97-AF65-F5344CB8AC3E}">
        <p14:creationId xmlns:p14="http://schemas.microsoft.com/office/powerpoint/2010/main" val="82636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Text Placeholder 3"/>
          <p:cNvSpPr>
            <a:spLocks noGrp="1"/>
          </p:cNvSpPr>
          <p:nvPr>
            <p:ph type="body" sz="half" idx="2"/>
          </p:nvPr>
        </p:nvSpPr>
        <p:spPr>
          <a:xfrm>
            <a:off x="344488" y="5648474"/>
            <a:ext cx="9073008" cy="804862"/>
          </a:xfrm>
        </p:spPr>
        <p:txBody>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Content Placeholder 7"/>
          <p:cNvSpPr>
            <a:spLocks noGrp="1"/>
          </p:cNvSpPr>
          <p:nvPr>
            <p:ph sz="quarter" idx="12"/>
          </p:nvPr>
        </p:nvSpPr>
        <p:spPr>
          <a:xfrm>
            <a:off x="416496" y="836612"/>
            <a:ext cx="9001000" cy="46086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3"/>
          </p:nvPr>
        </p:nvSpPr>
        <p:spPr/>
        <p:txBody>
          <a:bodyPr/>
          <a:lstStyle>
            <a:lvl1pPr>
              <a:defRPr/>
            </a:lvl1pPr>
          </a:lstStyle>
          <a:p>
            <a:fld id="{609AC89C-2E0A-4012-AB78-62B910826219}" type="slidenum">
              <a:rPr lang="de-DE" altLang="en-US"/>
              <a:pPr/>
              <a:t>‹#›</a:t>
            </a:fld>
            <a:endParaRPr lang="de-DE" altLang="en-US"/>
          </a:p>
        </p:txBody>
      </p:sp>
    </p:spTree>
    <p:extLst>
      <p:ext uri="{BB962C8B-B14F-4D97-AF65-F5344CB8AC3E}">
        <p14:creationId xmlns:p14="http://schemas.microsoft.com/office/powerpoint/2010/main" val="4067364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4608512" cy="540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5097016" y="980728"/>
            <a:ext cx="4608512" cy="54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5"/>
          </p:nvPr>
        </p:nvSpPr>
        <p:spPr/>
        <p:txBody>
          <a:bodyPr/>
          <a:lstStyle>
            <a:lvl1pPr>
              <a:defRPr/>
            </a:lvl1pPr>
          </a:lstStyle>
          <a:p>
            <a:fld id="{37B68396-A89B-4A77-BC3E-FA22350E8094}" type="slidenum">
              <a:rPr lang="de-DE" altLang="en-US"/>
              <a:pPr/>
              <a:t>‹#›</a:t>
            </a:fld>
            <a:endParaRPr lang="de-DE" altLang="en-US"/>
          </a:p>
        </p:txBody>
      </p:sp>
    </p:spTree>
    <p:extLst>
      <p:ext uri="{BB962C8B-B14F-4D97-AF65-F5344CB8AC3E}">
        <p14:creationId xmlns:p14="http://schemas.microsoft.com/office/powerpoint/2010/main" val="1772115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9505056" cy="25202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200472" y="4005064"/>
            <a:ext cx="9505056" cy="237626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5" name="Slide Number Placeholder 9"/>
          <p:cNvSpPr>
            <a:spLocks noGrp="1"/>
          </p:cNvSpPr>
          <p:nvPr>
            <p:ph type="sldNum" sz="quarter" idx="15"/>
          </p:nvPr>
        </p:nvSpPr>
        <p:spPr/>
        <p:txBody>
          <a:bodyPr/>
          <a:lstStyle>
            <a:lvl1pPr>
              <a:defRPr/>
            </a:lvl1pPr>
          </a:lstStyle>
          <a:p>
            <a:fld id="{67889278-3C27-4FF5-9E18-404B9757FC3B}" type="slidenum">
              <a:rPr lang="de-DE" altLang="en-US"/>
              <a:pPr/>
              <a:t>‹#›</a:t>
            </a:fld>
            <a:endParaRPr lang="de-DE" altLang="en-US"/>
          </a:p>
        </p:txBody>
      </p:sp>
    </p:spTree>
    <p:extLst>
      <p:ext uri="{BB962C8B-B14F-4D97-AF65-F5344CB8AC3E}">
        <p14:creationId xmlns:p14="http://schemas.microsoft.com/office/powerpoint/2010/main" val="753288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de-DE" dirty="0"/>
          </a:p>
        </p:txBody>
      </p:sp>
      <p:sp>
        <p:nvSpPr>
          <p:cNvPr id="3" name="Slide Number Placeholder 9"/>
          <p:cNvSpPr>
            <a:spLocks noGrp="1"/>
          </p:cNvSpPr>
          <p:nvPr>
            <p:ph type="sldNum" sz="quarter" idx="10"/>
          </p:nvPr>
        </p:nvSpPr>
        <p:spPr/>
        <p:txBody>
          <a:bodyPr/>
          <a:lstStyle>
            <a:lvl1pPr>
              <a:defRPr/>
            </a:lvl1pPr>
          </a:lstStyle>
          <a:p>
            <a:fld id="{4558D1E1-F9B0-48B4-9F54-D2B5883CE5C3}" type="slidenum">
              <a:rPr lang="de-DE" altLang="en-US"/>
              <a:pPr/>
              <a:t>‹#›</a:t>
            </a:fld>
            <a:endParaRPr lang="de-DE" altLang="en-US"/>
          </a:p>
        </p:txBody>
      </p:sp>
    </p:spTree>
    <p:extLst>
      <p:ext uri="{BB962C8B-B14F-4D97-AF65-F5344CB8AC3E}">
        <p14:creationId xmlns:p14="http://schemas.microsoft.com/office/powerpoint/2010/main" val="3807960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TextBox 3"/>
          <p:cNvSpPr txBox="1"/>
          <p:nvPr userDrawn="1"/>
        </p:nvSpPr>
        <p:spPr>
          <a:xfrm>
            <a:off x="920750" y="344488"/>
            <a:ext cx="7848600" cy="708025"/>
          </a:xfrm>
          <a:prstGeom prst="rect">
            <a:avLst/>
          </a:prstGeom>
          <a:noFill/>
        </p:spPr>
        <p:txBody>
          <a:bodyPr>
            <a:spAutoFit/>
          </a:bodyPr>
          <a:lstStyle/>
          <a:p>
            <a:pPr>
              <a:defRPr/>
            </a:pPr>
            <a:r>
              <a:rPr lang="de-DE" sz="4000" dirty="0">
                <a:latin typeface="+mn-lt"/>
              </a:rPr>
              <a:t>Software Engineering</a:t>
            </a:r>
          </a:p>
        </p:txBody>
      </p:sp>
      <p:sp>
        <p:nvSpPr>
          <p:cNvPr id="5" name="Rectangle 4"/>
          <p:cNvSpPr/>
          <p:nvPr userDrawn="1"/>
        </p:nvSpPr>
        <p:spPr bwMode="auto">
          <a:xfrm>
            <a:off x="992188" y="188913"/>
            <a:ext cx="7921625" cy="144462"/>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6" name="Rectangle 5"/>
          <p:cNvSpPr/>
          <p:nvPr userDrawn="1"/>
        </p:nvSpPr>
        <p:spPr bwMode="auto">
          <a:xfrm>
            <a:off x="992188" y="6165850"/>
            <a:ext cx="7921625" cy="142875"/>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7" name="TextBox 6"/>
          <p:cNvSpPr txBox="1"/>
          <p:nvPr userDrawn="1"/>
        </p:nvSpPr>
        <p:spPr>
          <a:xfrm>
            <a:off x="920750" y="6308725"/>
            <a:ext cx="8135938" cy="261938"/>
          </a:xfrm>
          <a:prstGeom prst="rect">
            <a:avLst/>
          </a:prstGeom>
          <a:noFill/>
        </p:spPr>
        <p:txBody>
          <a:bodyPr>
            <a:spAutoFit/>
          </a:bodyPr>
          <a:lstStyle/>
          <a:p>
            <a:pPr>
              <a:defRPr/>
            </a:pPr>
            <a:r>
              <a:rPr lang="de-DE" sz="1100" dirty="0">
                <a:latin typeface="+mn-lt"/>
              </a:rPr>
              <a:t>© Ludewig, J., H. Lichter: Software Engineering  –   Grundlagen, Menschen, Prozesse, Techniken. 2. Aufl., </a:t>
            </a:r>
            <a:r>
              <a:rPr lang="de-DE" sz="1100" dirty="0" err="1">
                <a:latin typeface="+mn-lt"/>
              </a:rPr>
              <a:t>dpunkt.verlag</a:t>
            </a:r>
            <a:r>
              <a:rPr lang="de-DE" sz="1100" dirty="0">
                <a:latin typeface="+mn-lt"/>
              </a:rPr>
              <a:t>, 2010.</a:t>
            </a:r>
          </a:p>
        </p:txBody>
      </p:sp>
      <p:sp>
        <p:nvSpPr>
          <p:cNvPr id="2" name="Title 1"/>
          <p:cNvSpPr>
            <a:spLocks noGrp="1"/>
          </p:cNvSpPr>
          <p:nvPr>
            <p:ph type="title"/>
          </p:nvPr>
        </p:nvSpPr>
        <p:spPr>
          <a:xfrm>
            <a:off x="992560" y="1196603"/>
            <a:ext cx="7920880" cy="1224136"/>
          </a:xfrm>
        </p:spPr>
        <p:txBody>
          <a:bodyPr>
            <a:normAutofit/>
          </a:bodyPr>
          <a:lstStyle>
            <a:lvl1pPr marL="712788" indent="-712788">
              <a:defRPr/>
            </a:lvl1pPr>
          </a:lstStyle>
          <a:p>
            <a:r>
              <a:rPr lang="en-US" dirty="0" smtClean="0"/>
              <a:t>Click to edit Master title style</a:t>
            </a:r>
            <a:endParaRPr lang="de-DE" dirty="0"/>
          </a:p>
        </p:txBody>
      </p:sp>
      <p:sp>
        <p:nvSpPr>
          <p:cNvPr id="13" name="Content Placeholder 12"/>
          <p:cNvSpPr>
            <a:spLocks noGrp="1"/>
          </p:cNvSpPr>
          <p:nvPr>
            <p:ph sz="quarter" idx="13"/>
          </p:nvPr>
        </p:nvSpPr>
        <p:spPr>
          <a:xfrm>
            <a:off x="1496616" y="2564755"/>
            <a:ext cx="7416824" cy="3528392"/>
          </a:xfrm>
        </p:spPr>
        <p:txBody>
          <a:bodyPr/>
          <a:lstStyle>
            <a:lvl1pPr marL="631825" indent="-631825">
              <a:spcBef>
                <a:spcPts val="800"/>
              </a:spcBef>
              <a:defRPr sz="2000">
                <a:solidFill>
                  <a:schemeClr val="bg1">
                    <a:lumMod val="50000"/>
                  </a:schemeClr>
                </a:solidFill>
              </a:defRPr>
            </a:lvl1pPr>
            <a:lvl2pPr>
              <a:defRPr sz="2000">
                <a:solidFill>
                  <a:schemeClr val="bg1">
                    <a:lumMod val="50000"/>
                  </a:schemeClr>
                </a:solidFill>
              </a:defRPr>
            </a:lvl2pPr>
            <a:lvl3pPr>
              <a:defRPr sz="2000">
                <a:solidFill>
                  <a:schemeClr val="bg1">
                    <a:lumMod val="50000"/>
                  </a:schemeClr>
                </a:solidFill>
              </a:defRPr>
            </a:lvl3pPr>
            <a:lvl4pPr>
              <a:defRPr sz="2000">
                <a:solidFill>
                  <a:schemeClr val="bg1">
                    <a:lumMod val="50000"/>
                  </a:schemeClr>
                </a:solidFill>
              </a:defRPr>
            </a:lvl4pPr>
            <a:lvl5pPr>
              <a:defRPr sz="200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764617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Rectangle 2"/>
          <p:cNvSpPr/>
          <p:nvPr userDrawn="1"/>
        </p:nvSpPr>
        <p:spPr bwMode="auto">
          <a:xfrm>
            <a:off x="992188" y="1196975"/>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4" name="Rectangle 3"/>
          <p:cNvSpPr/>
          <p:nvPr userDrawn="1"/>
        </p:nvSpPr>
        <p:spPr bwMode="auto">
          <a:xfrm>
            <a:off x="992188" y="3429000"/>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2" name="Title 1"/>
          <p:cNvSpPr>
            <a:spLocks noGrp="1"/>
          </p:cNvSpPr>
          <p:nvPr>
            <p:ph type="title"/>
          </p:nvPr>
        </p:nvSpPr>
        <p:spPr>
          <a:xfrm>
            <a:off x="992560" y="1700808"/>
            <a:ext cx="7920880" cy="1224135"/>
          </a:xfrm>
        </p:spPr>
        <p:txBody>
          <a:bodyPr tIns="252000" bIns="252000">
            <a:normAutofit/>
          </a:bodyPr>
          <a:lstStyle>
            <a:lvl1pPr marL="1071563" indent="-1071563">
              <a:defRPr/>
            </a:lvl1pPr>
          </a:lstStyle>
          <a:p>
            <a:r>
              <a:rPr lang="en-US" dirty="0" smtClean="0"/>
              <a:t>Click to edit Master title style</a:t>
            </a:r>
            <a:endParaRPr lang="de-DE" dirty="0"/>
          </a:p>
        </p:txBody>
      </p:sp>
    </p:spTree>
    <p:extLst>
      <p:ext uri="{BB962C8B-B14F-4D97-AF65-F5344CB8AC3E}">
        <p14:creationId xmlns:p14="http://schemas.microsoft.com/office/powerpoint/2010/main" val="3349717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0" y="0"/>
            <a:ext cx="9906000" cy="588963"/>
          </a:xfrm>
          <a:prstGeom prst="rect">
            <a:avLst/>
          </a:prstGeom>
          <a:solidFill>
            <a:schemeClr val="accent1">
              <a:lumMod val="40000"/>
              <a:lumOff val="60000"/>
            </a:schemeClr>
          </a:solidFill>
          <a:ln w="12700">
            <a:noFill/>
            <a:miter lim="800000"/>
            <a:headEnd/>
            <a:tailEnd/>
          </a:ln>
          <a:effectLst/>
        </p:spPr>
        <p:txBody>
          <a:bodyPr vert="horz" wrap="square" lIns="288000" tIns="44450" rIns="90488" bIns="44450" numCol="1" anchor="ctr" anchorCtr="0" compatLnSpc="1">
            <a:prstTxWarp prst="textNoShape">
              <a:avLst/>
            </a:prstTxWarp>
            <a:spAutoFit/>
          </a:bodyPr>
          <a:lstStyle/>
          <a:p>
            <a:pPr lvl="0"/>
            <a:r>
              <a:rPr lang="en-US" noProof="0" dirty="0" smtClean="0"/>
              <a:t>Click to edit Master title style</a:t>
            </a:r>
          </a:p>
        </p:txBody>
      </p:sp>
      <p:sp>
        <p:nvSpPr>
          <p:cNvPr id="3079" name="Rectangle 7"/>
          <p:cNvSpPr>
            <a:spLocks noChangeAspect="1" noChangeArrowheads="1"/>
          </p:cNvSpPr>
          <p:nvPr/>
        </p:nvSpPr>
        <p:spPr bwMode="auto">
          <a:xfrm>
            <a:off x="0" y="6572250"/>
            <a:ext cx="9906000" cy="285750"/>
          </a:xfrm>
          <a:prstGeom prst="rect">
            <a:avLst/>
          </a:prstGeom>
          <a:solidFill>
            <a:schemeClr val="accent1">
              <a:lumMod val="40000"/>
              <a:lumOff val="60000"/>
            </a:schemeClr>
          </a:solidFill>
          <a:ln w="12700">
            <a:noFill/>
            <a:miter lim="800000"/>
            <a:headEnd/>
            <a:tailEnd/>
          </a:ln>
          <a:effectLst/>
        </p:spPr>
        <p:txBody>
          <a:bodyPr lIns="180000" tIns="36000" rIns="0" bIns="72000"/>
          <a:lstStyle/>
          <a:p>
            <a:pPr defTabSz="762000" eaLnBrk="0" hangingPunct="0">
              <a:lnSpc>
                <a:spcPct val="90000"/>
              </a:lnSpc>
              <a:tabLst>
                <a:tab pos="3856038" algn="ctr"/>
                <a:tab pos="7620000" algn="r"/>
              </a:tabLst>
              <a:defRPr/>
            </a:pPr>
            <a:endParaRPr lang="en-US" sz="1100" dirty="0">
              <a:solidFill>
                <a:schemeClr val="accent5">
                  <a:lumMod val="25000"/>
                </a:schemeClr>
              </a:solidFill>
              <a:cs typeface="+mn-cs"/>
            </a:endParaRPr>
          </a:p>
        </p:txBody>
      </p:sp>
      <p:sp>
        <p:nvSpPr>
          <p:cNvPr id="1028" name="Rectangle 6"/>
          <p:cNvSpPr>
            <a:spLocks noGrp="1" noChangeArrowheads="1"/>
          </p:cNvSpPr>
          <p:nvPr>
            <p:ph type="body" idx="1"/>
          </p:nvPr>
        </p:nvSpPr>
        <p:spPr bwMode="auto">
          <a:xfrm>
            <a:off x="166688" y="981075"/>
            <a:ext cx="9501187" cy="532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Hauptteiltext</a:t>
            </a:r>
          </a:p>
          <a:p>
            <a:pPr lvl="1"/>
            <a:r>
              <a:rPr lang="en-US" altLang="en-US" smtClean="0"/>
              <a:t>Zweite Ebene</a:t>
            </a:r>
          </a:p>
          <a:p>
            <a:pPr lvl="2"/>
            <a:r>
              <a:rPr lang="en-US" altLang="en-US" smtClean="0"/>
              <a:t>Dritte Ebene</a:t>
            </a:r>
          </a:p>
          <a:p>
            <a:pPr lvl="3"/>
            <a:r>
              <a:rPr lang="en-US" altLang="en-US" smtClean="0"/>
              <a:t>Vierte Ebene</a:t>
            </a:r>
          </a:p>
          <a:p>
            <a:pPr lvl="4"/>
            <a:r>
              <a:rPr lang="en-US" altLang="en-US" smtClean="0"/>
              <a:t>Fünfte Ebene</a:t>
            </a:r>
          </a:p>
        </p:txBody>
      </p:sp>
      <p:sp>
        <p:nvSpPr>
          <p:cNvPr id="10" name="Slide Number Placeholder 9"/>
          <p:cNvSpPr>
            <a:spLocks noGrp="1"/>
          </p:cNvSpPr>
          <p:nvPr>
            <p:ph type="sldNum" sz="quarter" idx="4"/>
          </p:nvPr>
        </p:nvSpPr>
        <p:spPr>
          <a:xfrm>
            <a:off x="7400925" y="6597650"/>
            <a:ext cx="2311400" cy="260350"/>
          </a:xfrm>
          <a:prstGeom prst="rect">
            <a:avLst/>
          </a:prstGeom>
        </p:spPr>
        <p:txBody>
          <a:bodyPr vert="horz" wrap="square" lIns="91440" tIns="45720" rIns="91440" bIns="45720" numCol="1" anchor="ctr" anchorCtr="0" compatLnSpc="1">
            <a:prstTxWarp prst="textNoShape">
              <a:avLst/>
            </a:prstTxWarp>
          </a:bodyPr>
          <a:lstStyle>
            <a:lvl1pPr algn="r">
              <a:defRPr sz="1100"/>
            </a:lvl1pPr>
          </a:lstStyle>
          <a:p>
            <a:fld id="{D275A70F-30DC-49BC-867D-19A54966A3C9}" type="slidenum">
              <a:rPr lang="de-DE" altLang="en-US"/>
              <a:pPr/>
              <a:t>‹#›</a:t>
            </a:fld>
            <a:endParaRPr lang="de-DE" altLang="en-US"/>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Lst>
  <p:hf hdr="0"/>
  <p:txStyles>
    <p:titleStyle>
      <a:lvl1pPr algn="l" defTabSz="762000" rtl="0" eaLnBrk="0" fontAlgn="base" hangingPunct="0">
        <a:lnSpc>
          <a:spcPct val="90000"/>
        </a:lnSpc>
        <a:spcBef>
          <a:spcPct val="0"/>
        </a:spcBef>
        <a:spcAft>
          <a:spcPct val="0"/>
        </a:spcAft>
        <a:defRPr sz="3600">
          <a:solidFill>
            <a:schemeClr val="tx1"/>
          </a:solidFill>
          <a:latin typeface="+mj-lt"/>
          <a:ea typeface="+mj-ea"/>
          <a:cs typeface="+mj-cs"/>
        </a:defRPr>
      </a:lvl1pPr>
      <a:lvl2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2pPr>
      <a:lvl3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3pPr>
      <a:lvl4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4pPr>
      <a:lvl5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5pPr>
      <a:lvl6pPr marL="4572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6pPr>
      <a:lvl7pPr marL="9144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7pPr>
      <a:lvl8pPr marL="13716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8pPr>
      <a:lvl9pPr marL="18288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9pPr>
    </p:titleStyle>
    <p:bodyStyle>
      <a:lvl1pPr algn="l" defTabSz="762000" rtl="0" eaLnBrk="0" fontAlgn="base" hangingPunct="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mn-lt"/>
          <a:ea typeface="Verdana" pitchFamily="34" charset="0"/>
          <a:cs typeface="Verdana" pitchFamily="34" charset="0"/>
        </a:defRPr>
      </a:lvl1pPr>
      <a:lvl2pPr marL="381000" indent="-38100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2pPr>
      <a:lvl3pPr marL="715963" indent="-38417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3pPr>
      <a:lvl4pPr marL="1077913" indent="-35242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4pPr>
      <a:lvl5pPr marL="1430338" indent="-32385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5pPr>
      <a:lvl6pPr marL="27241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6pPr>
      <a:lvl7pPr marL="31813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7pPr>
      <a:lvl8pPr marL="36385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8pPr>
      <a:lvl9pPr marL="40957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992188" y="1196975"/>
            <a:ext cx="7921625" cy="1223963"/>
          </a:xfrm>
        </p:spPr>
        <p:txBody>
          <a:bodyPr>
            <a:spAutoFit/>
          </a:bodyPr>
          <a:lstStyle/>
          <a:p>
            <a:r>
              <a:rPr lang="en-US" altLang="en-US" smtClean="0"/>
              <a:t>20	Integration</a:t>
            </a:r>
          </a:p>
        </p:txBody>
      </p:sp>
      <p:sp>
        <p:nvSpPr>
          <p:cNvPr id="3" name="Content Placeholder 2"/>
          <p:cNvSpPr>
            <a:spLocks noGrp="1"/>
          </p:cNvSpPr>
          <p:nvPr>
            <p:ph sz="quarter" idx="13"/>
          </p:nvPr>
        </p:nvSpPr>
        <p:spPr>
          <a:xfrm>
            <a:off x="1497013" y="2565400"/>
            <a:ext cx="7416800" cy="3527425"/>
          </a:xfrm>
        </p:spPr>
        <p:txBody>
          <a:bodyPr/>
          <a:lstStyle/>
          <a:p>
            <a:r>
              <a:rPr lang="de-DE" altLang="en-US" smtClean="0">
                <a:solidFill>
                  <a:srgbClr val="7F7F7F"/>
                </a:solidFill>
              </a:rPr>
              <a:t>20.1	Einbettung der Integration in die Software-Entwicklung</a:t>
            </a:r>
          </a:p>
          <a:p>
            <a:r>
              <a:rPr lang="de-DE" altLang="en-US" smtClean="0">
                <a:solidFill>
                  <a:srgbClr val="7F7F7F"/>
                </a:solidFill>
              </a:rPr>
              <a:t>20.2	Integrationsstrategien</a:t>
            </a:r>
          </a:p>
          <a:p>
            <a:r>
              <a:rPr lang="de-DE" altLang="en-US" smtClean="0">
                <a:solidFill>
                  <a:srgbClr val="7F7F7F"/>
                </a:solidFill>
              </a:rPr>
              <a:t>20.3	Probleme der Integration</a:t>
            </a:r>
          </a:p>
          <a:p>
            <a:r>
              <a:rPr lang="de-DE" altLang="en-US" smtClean="0">
                <a:solidFill>
                  <a:srgbClr val="7F7F7F"/>
                </a:solidFill>
              </a:rPr>
              <a:t>20.4	Planung und Dokumentation der Integration</a:t>
            </a:r>
          </a:p>
          <a:p>
            <a:r>
              <a:rPr lang="de-DE" altLang="en-US" smtClean="0">
                <a:solidFill>
                  <a:srgbClr val="7F7F7F"/>
                </a:solidFill>
              </a:rPr>
              <a:t>20.5	Grundsätze für die Integration</a:t>
            </a:r>
            <a:endParaRPr lang="en-US" altLang="en-US" smtClean="0">
              <a:solidFill>
                <a:srgbClr val="7F7F7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mtClean="0"/>
              <a:t>Integration in einem Schritt</a:t>
            </a:r>
          </a:p>
        </p:txBody>
      </p:sp>
      <p:sp>
        <p:nvSpPr>
          <p:cNvPr id="13315" name="Content Placeholder 2"/>
          <p:cNvSpPr>
            <a:spLocks noGrp="1"/>
          </p:cNvSpPr>
          <p:nvPr>
            <p:ph idx="1"/>
          </p:nvPr>
        </p:nvSpPr>
        <p:spPr>
          <a:xfrm>
            <a:off x="166688" y="981075"/>
            <a:ext cx="9501187" cy="5326063"/>
          </a:xfrm>
        </p:spPr>
        <p:txBody>
          <a:bodyPr/>
          <a:lstStyle/>
          <a:p>
            <a:r>
              <a:rPr lang="de-DE" altLang="en-US" smtClean="0">
                <a:solidFill>
                  <a:srgbClr val="FF0000"/>
                </a:solidFill>
              </a:rPr>
              <a:t>Big-Bang-Integration</a:t>
            </a:r>
          </a:p>
          <a:p>
            <a:pPr lvl="1"/>
            <a:r>
              <a:rPr lang="de-DE" altLang="en-US" smtClean="0"/>
              <a:t>Im Prinzip sehr attraktiv, denn Testtreiber und Platzhalter sind </a:t>
            </a:r>
            <a:r>
              <a:rPr lang="de-DE" altLang="en-US" smtClean="0">
                <a:solidFill>
                  <a:srgbClr val="0000FF"/>
                </a:solidFill>
              </a:rPr>
              <a:t>nicht notwendig</a:t>
            </a:r>
            <a:r>
              <a:rPr lang="de-DE" altLang="en-US" smtClean="0"/>
              <a:t>.</a:t>
            </a:r>
          </a:p>
          <a:p>
            <a:pPr lvl="1"/>
            <a:r>
              <a:rPr lang="de-DE" altLang="en-US" smtClean="0"/>
              <a:t>Nach der Integration ist das </a:t>
            </a:r>
            <a:r>
              <a:rPr lang="de-DE" altLang="en-US" smtClean="0">
                <a:solidFill>
                  <a:srgbClr val="0000FF"/>
                </a:solidFill>
              </a:rPr>
              <a:t>System vollständig </a:t>
            </a:r>
            <a:r>
              <a:rPr lang="de-DE" altLang="en-US" smtClean="0"/>
              <a:t>und kann ohne Hilfsmittel getestet werden.</a:t>
            </a:r>
          </a:p>
          <a:p>
            <a:r>
              <a:rPr lang="de-DE" altLang="en-US" smtClean="0"/>
              <a:t>In der Praxis</a:t>
            </a:r>
          </a:p>
          <a:p>
            <a:pPr lvl="1"/>
            <a:r>
              <a:rPr lang="de-DE" altLang="en-US" smtClean="0"/>
              <a:t>Kaum möglich, weil die Komponenten </a:t>
            </a:r>
            <a:r>
              <a:rPr lang="de-DE" altLang="en-US" smtClean="0">
                <a:solidFill>
                  <a:srgbClr val="0000FF"/>
                </a:solidFill>
              </a:rPr>
              <a:t>zu viele Fehler </a:t>
            </a:r>
            <a:r>
              <a:rPr lang="de-DE" altLang="en-US" smtClean="0"/>
              <a:t>und </a:t>
            </a:r>
            <a:r>
              <a:rPr lang="de-DE" altLang="en-US" smtClean="0">
                <a:solidFill>
                  <a:srgbClr val="0000FF"/>
                </a:solidFill>
              </a:rPr>
              <a:t>Inkonsistenzen</a:t>
            </a:r>
            <a:r>
              <a:rPr lang="de-DE" altLang="en-US" smtClean="0"/>
              <a:t> enthalten; das System ist kaum ausführbar, die Probleme lassen sich in einem großen, den Beteiligten kaum bekannten System nicht zuordnen.</a:t>
            </a:r>
          </a:p>
          <a:p>
            <a:r>
              <a:rPr lang="de-DE" altLang="en-US" smtClean="0"/>
              <a:t>Nur möglich, wenn schon vor der Integration eine </a:t>
            </a:r>
            <a:r>
              <a:rPr lang="de-DE" altLang="en-US" smtClean="0">
                <a:solidFill>
                  <a:srgbClr val="0000FF"/>
                </a:solidFill>
              </a:rPr>
              <a:t>hohe Qualität </a:t>
            </a:r>
            <a:r>
              <a:rPr lang="de-DE" altLang="en-US" smtClean="0"/>
              <a:t>der Komponenten und </a:t>
            </a:r>
            <a:r>
              <a:rPr lang="de-DE" altLang="en-US" smtClean="0">
                <a:solidFill>
                  <a:srgbClr val="0000FF"/>
                </a:solidFill>
              </a:rPr>
              <a:t>gute Konsistenz </a:t>
            </a:r>
            <a:r>
              <a:rPr lang="de-DE" altLang="en-US" smtClean="0"/>
              <a:t>der Schnittstellen gewährleistet sind (z.B. Cleanroom-Entwicklung).</a:t>
            </a:r>
          </a:p>
          <a:p>
            <a:endParaRPr lang="en-US" altLang="en-US" smtClean="0"/>
          </a:p>
        </p:txBody>
      </p:sp>
      <p:sp>
        <p:nvSpPr>
          <p:cNvPr id="1331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5DA8A7C-2192-4B3C-9167-7A12C004723D}" type="slidenum">
              <a:rPr lang="de-DE" altLang="en-US" sz="1100"/>
              <a:pPr eaLnBrk="1" hangingPunct="1"/>
              <a:t>10</a:t>
            </a:fld>
            <a:endParaRPr lang="de-DE" altLang="en-US" sz="11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Inkrementelle Integration</a:t>
            </a:r>
          </a:p>
        </p:txBody>
      </p:sp>
      <p:sp>
        <p:nvSpPr>
          <p:cNvPr id="14339" name="Content Placeholder 2"/>
          <p:cNvSpPr>
            <a:spLocks noGrp="1"/>
          </p:cNvSpPr>
          <p:nvPr>
            <p:ph idx="1"/>
          </p:nvPr>
        </p:nvSpPr>
        <p:spPr>
          <a:xfrm>
            <a:off x="166688" y="981075"/>
            <a:ext cx="9501187" cy="2303463"/>
          </a:xfrm>
        </p:spPr>
        <p:txBody>
          <a:bodyPr/>
          <a:lstStyle/>
          <a:p>
            <a:r>
              <a:rPr lang="de-DE" altLang="en-US" smtClean="0"/>
              <a:t>Die Komponenten einer Integrationsebene werden </a:t>
            </a:r>
            <a:r>
              <a:rPr lang="de-DE" altLang="en-US" smtClean="0">
                <a:solidFill>
                  <a:srgbClr val="0000FF"/>
                </a:solidFill>
              </a:rPr>
              <a:t>einzeln</a:t>
            </a:r>
            <a:r>
              <a:rPr lang="de-DE" altLang="en-US" smtClean="0"/>
              <a:t> oder in </a:t>
            </a:r>
            <a:r>
              <a:rPr lang="de-DE" altLang="en-US" smtClean="0">
                <a:solidFill>
                  <a:srgbClr val="0000FF"/>
                </a:solidFill>
              </a:rPr>
              <a:t>kleinen Gruppen </a:t>
            </a:r>
            <a:r>
              <a:rPr lang="de-DE" altLang="en-US" smtClean="0"/>
              <a:t>integriert.  </a:t>
            </a:r>
          </a:p>
          <a:p>
            <a:pPr lvl="1"/>
            <a:r>
              <a:rPr lang="de-DE" altLang="en-US" smtClean="0"/>
              <a:t>Wenn alle Komponenten rechtzeitig verfügbar sind, bestimmen die </a:t>
            </a:r>
            <a:r>
              <a:rPr lang="de-DE" altLang="en-US" smtClean="0">
                <a:solidFill>
                  <a:srgbClr val="0000FF"/>
                </a:solidFill>
              </a:rPr>
              <a:t>Benutzt-Beziehungen </a:t>
            </a:r>
            <a:r>
              <a:rPr lang="de-DE" altLang="en-US" smtClean="0"/>
              <a:t>die Reihenfolge der Integration. </a:t>
            </a:r>
          </a:p>
          <a:p>
            <a:pPr lvl="1"/>
            <a:r>
              <a:rPr lang="de-DE" altLang="en-US" smtClean="0"/>
              <a:t>Andernfalls versucht man, alle fertigen Komponenten so rasch wie möglich zu integrieren.</a:t>
            </a:r>
          </a:p>
          <a:p>
            <a:endParaRPr lang="en-US" altLang="en-US" smtClean="0"/>
          </a:p>
        </p:txBody>
      </p:sp>
      <p:sp>
        <p:nvSpPr>
          <p:cNvPr id="1434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D05DE9D-E4C3-49C5-84CB-8FC0516A678D}" type="slidenum">
              <a:rPr lang="de-DE" altLang="en-US" sz="1100"/>
              <a:pPr eaLnBrk="1" hangingPunct="1"/>
              <a:t>11</a:t>
            </a:fld>
            <a:endParaRPr lang="de-DE" altLang="en-US" sz="1100"/>
          </a:p>
        </p:txBody>
      </p:sp>
      <p:pic>
        <p:nvPicPr>
          <p:cNvPr id="14341" name="Picture 4" descr="20_2_Integrationsprozess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00225" y="3141663"/>
            <a:ext cx="6867525"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t>Top-down- und Botton-up-Integration</a:t>
            </a:r>
          </a:p>
        </p:txBody>
      </p:sp>
      <p:sp>
        <p:nvSpPr>
          <p:cNvPr id="15363" name="Content Placeholder 2"/>
          <p:cNvSpPr>
            <a:spLocks noGrp="1"/>
          </p:cNvSpPr>
          <p:nvPr>
            <p:ph idx="1"/>
          </p:nvPr>
        </p:nvSpPr>
        <p:spPr>
          <a:xfrm>
            <a:off x="166688" y="981075"/>
            <a:ext cx="9501187" cy="5326063"/>
          </a:xfrm>
        </p:spPr>
        <p:txBody>
          <a:bodyPr/>
          <a:lstStyle/>
          <a:p>
            <a:r>
              <a:rPr lang="de-DE" altLang="en-US" smtClean="0">
                <a:solidFill>
                  <a:srgbClr val="FF0000"/>
                </a:solidFill>
              </a:rPr>
              <a:t>Top-down-Integration</a:t>
            </a:r>
          </a:p>
          <a:p>
            <a:pPr lvl="1"/>
            <a:r>
              <a:rPr lang="de-DE" altLang="en-US" smtClean="0"/>
              <a:t>Folgt der hierarchischen Struktur der Architektur von </a:t>
            </a:r>
            <a:r>
              <a:rPr lang="de-DE" altLang="en-US" smtClean="0">
                <a:solidFill>
                  <a:srgbClr val="0000FF"/>
                </a:solidFill>
              </a:rPr>
              <a:t>oben nach unten</a:t>
            </a:r>
            <a:r>
              <a:rPr lang="de-DE" altLang="en-US" smtClean="0"/>
              <a:t>. </a:t>
            </a:r>
          </a:p>
          <a:p>
            <a:pPr lvl="1"/>
            <a:r>
              <a:rPr lang="de-DE" altLang="en-US" smtClean="0"/>
              <a:t>Vorteil: Ein ausführbares System entsteht sehr früh. </a:t>
            </a:r>
          </a:p>
          <a:p>
            <a:pPr lvl="1"/>
            <a:r>
              <a:rPr lang="de-DE" altLang="en-US" smtClean="0"/>
              <a:t>Nachteil: U.U. müssen viele Platzhalter (mit einer gewissen Funktionalität) erstellt werden. </a:t>
            </a:r>
          </a:p>
          <a:p>
            <a:r>
              <a:rPr lang="de-DE" altLang="en-US" smtClean="0">
                <a:solidFill>
                  <a:srgbClr val="FF0000"/>
                </a:solidFill>
              </a:rPr>
              <a:t>Bottom-up-Integration</a:t>
            </a:r>
          </a:p>
          <a:p>
            <a:pPr lvl="1"/>
            <a:r>
              <a:rPr lang="de-DE" altLang="en-US" smtClean="0"/>
              <a:t>Eine Komponente wird integriert, wenn </a:t>
            </a:r>
            <a:r>
              <a:rPr lang="de-DE" altLang="en-US" smtClean="0">
                <a:solidFill>
                  <a:srgbClr val="0000FF"/>
                </a:solidFill>
              </a:rPr>
              <a:t>alle benötigten Komponenten</a:t>
            </a:r>
            <a:r>
              <a:rPr lang="de-DE" altLang="en-US" smtClean="0"/>
              <a:t> bereits integriert sind. Nur bei </a:t>
            </a:r>
            <a:r>
              <a:rPr lang="de-DE" altLang="en-US" smtClean="0">
                <a:solidFill>
                  <a:srgbClr val="0000FF"/>
                </a:solidFill>
              </a:rPr>
              <a:t>zyklischen Abhängigkeiten </a:t>
            </a:r>
            <a:r>
              <a:rPr lang="de-DE" altLang="en-US" smtClean="0"/>
              <a:t>braucht man Platzhalter (oder alle zyklisch abhängigen Komponenten werden auf einen Schlag integriert). </a:t>
            </a:r>
          </a:p>
          <a:p>
            <a:pPr lvl="1"/>
            <a:r>
              <a:rPr lang="de-DE" altLang="en-US" smtClean="0"/>
              <a:t>Vorteil: Keine oder nur wenige Platzhalter werden benötigt. </a:t>
            </a:r>
          </a:p>
          <a:p>
            <a:pPr lvl="1"/>
            <a:r>
              <a:rPr lang="de-DE" altLang="en-US" smtClean="0"/>
              <a:t>Nachteil: Die Prüfung des Gesamtsystems ist erst nach dem letzten Integrationsschritt möglich.</a:t>
            </a:r>
          </a:p>
        </p:txBody>
      </p:sp>
      <p:sp>
        <p:nvSpPr>
          <p:cNvPr id="1536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57AFCE6A-3F2A-4188-BE6F-97BBD2F3434A}" type="slidenum">
              <a:rPr lang="de-DE" altLang="en-US" sz="1100"/>
              <a:pPr eaLnBrk="1" hangingPunct="1"/>
              <a:t>12</a:t>
            </a:fld>
            <a:endParaRPr lang="de-DE" altLang="en-US" sz="11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Kontinuierliche Integration</a:t>
            </a:r>
          </a:p>
        </p:txBody>
      </p:sp>
      <p:sp>
        <p:nvSpPr>
          <p:cNvPr id="16387" name="Content Placeholder 2"/>
          <p:cNvSpPr>
            <a:spLocks noGrp="1"/>
          </p:cNvSpPr>
          <p:nvPr>
            <p:ph idx="1"/>
          </p:nvPr>
        </p:nvSpPr>
        <p:spPr>
          <a:xfrm>
            <a:off x="166688" y="981075"/>
            <a:ext cx="9501187" cy="5326063"/>
          </a:xfrm>
        </p:spPr>
        <p:txBody>
          <a:bodyPr/>
          <a:lstStyle/>
          <a:p>
            <a:r>
              <a:rPr lang="de-DE" altLang="en-US" smtClean="0"/>
              <a:t>Im </a:t>
            </a:r>
            <a:r>
              <a:rPr lang="de-DE" altLang="en-US" smtClean="0">
                <a:solidFill>
                  <a:srgbClr val="0000FF"/>
                </a:solidFill>
              </a:rPr>
              <a:t>Extreme Programming</a:t>
            </a:r>
            <a:r>
              <a:rPr lang="de-DE" altLang="en-US" smtClean="0"/>
              <a:t>: </a:t>
            </a:r>
          </a:p>
          <a:p>
            <a:pPr lvl="1"/>
            <a:r>
              <a:rPr lang="de-DE" altLang="en-US" smtClean="0"/>
              <a:t>laufende (typisch tägliche) Integration auf dem (von den Entwicklungsumgebungen getrennten) </a:t>
            </a:r>
            <a:r>
              <a:rPr lang="de-DE" altLang="en-US" smtClean="0">
                <a:solidFill>
                  <a:srgbClr val="0000FF"/>
                </a:solidFill>
              </a:rPr>
              <a:t>Integrationsrechner</a:t>
            </a:r>
            <a:r>
              <a:rPr lang="de-DE" altLang="en-US" smtClean="0"/>
              <a:t>. </a:t>
            </a:r>
          </a:p>
          <a:p>
            <a:r>
              <a:rPr lang="de-DE" altLang="en-US" smtClean="0"/>
              <a:t>Die Integration wird zu einem </a:t>
            </a:r>
            <a:r>
              <a:rPr lang="de-DE" altLang="en-US" smtClean="0">
                <a:solidFill>
                  <a:srgbClr val="0000FF"/>
                </a:solidFill>
              </a:rPr>
              <a:t>fortlaufenden Prozess</a:t>
            </a:r>
            <a:r>
              <a:rPr lang="de-DE" altLang="en-US" smtClean="0"/>
              <a:t>.</a:t>
            </a:r>
          </a:p>
          <a:p>
            <a:pPr lvl="1"/>
            <a:r>
              <a:rPr lang="de-DE" altLang="en-US" smtClean="0"/>
              <a:t>Sobald eine neue Komponente fertig oder eine bereits vorhandene modifiziert ist, wird sie integriert und getestet. </a:t>
            </a:r>
          </a:p>
          <a:p>
            <a:pPr lvl="1"/>
            <a:r>
              <a:rPr lang="de-DE" altLang="en-US" smtClean="0"/>
              <a:t>Nur wenn der Test keine Fehler zeigt, bleibt der neue Code auf dem Integrationsrechner.</a:t>
            </a:r>
          </a:p>
          <a:p>
            <a:r>
              <a:rPr lang="de-DE" altLang="en-US" smtClean="0"/>
              <a:t>Voraussetzungen</a:t>
            </a:r>
          </a:p>
          <a:p>
            <a:pPr lvl="1"/>
            <a:r>
              <a:rPr lang="de-DE" altLang="en-US" smtClean="0"/>
              <a:t>enge Zusammenarbeit </a:t>
            </a:r>
          </a:p>
          <a:p>
            <a:pPr lvl="1"/>
            <a:r>
              <a:rPr lang="de-DE" altLang="en-US" smtClean="0"/>
              <a:t>kleine Inkremente</a:t>
            </a:r>
          </a:p>
          <a:p>
            <a:pPr lvl="1"/>
            <a:r>
              <a:rPr lang="de-DE" altLang="en-US" smtClean="0"/>
              <a:t>diszipliniertes Vorgehen</a:t>
            </a:r>
          </a:p>
        </p:txBody>
      </p:sp>
      <p:sp>
        <p:nvSpPr>
          <p:cNvPr id="1638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EC06519-AB28-4BF4-BF50-F0382EEAA0B1}" type="slidenum">
              <a:rPr lang="de-DE" altLang="en-US" sz="1100"/>
              <a:pPr eaLnBrk="1" hangingPunct="1"/>
              <a:t>13</a:t>
            </a:fld>
            <a:endParaRPr lang="de-DE" altLang="en-US" sz="11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Beispiel zur Integration</a:t>
            </a:r>
          </a:p>
        </p:txBody>
      </p:sp>
      <p:sp>
        <p:nvSpPr>
          <p:cNvPr id="17411"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8C291EB-FFCF-4DF3-998D-4E58DC43F3C8}" type="slidenum">
              <a:rPr lang="de-DE" altLang="en-US" sz="1100"/>
              <a:pPr eaLnBrk="1" hangingPunct="1"/>
              <a:t>14</a:t>
            </a:fld>
            <a:endParaRPr lang="de-DE" altLang="en-US" sz="1100"/>
          </a:p>
        </p:txBody>
      </p:sp>
      <p:pic>
        <p:nvPicPr>
          <p:cNvPr id="17412" name="Picture 3" descr="20_3_Richtungen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93900" y="1438275"/>
            <a:ext cx="5918200" cy="398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Top-down-Integration</a:t>
            </a:r>
          </a:p>
        </p:txBody>
      </p:sp>
      <p:sp>
        <p:nvSpPr>
          <p:cNvPr id="18435" name="Content Placeholder 9"/>
          <p:cNvSpPr>
            <a:spLocks noGrp="1"/>
          </p:cNvSpPr>
          <p:nvPr>
            <p:ph idx="1"/>
          </p:nvPr>
        </p:nvSpPr>
        <p:spPr>
          <a:xfrm>
            <a:off x="200025" y="5949950"/>
            <a:ext cx="9501188" cy="357188"/>
          </a:xfrm>
        </p:spPr>
        <p:txBody>
          <a:bodyPr/>
          <a:lstStyle/>
          <a:p>
            <a:r>
              <a:rPr lang="en-US" altLang="en-US" smtClean="0"/>
              <a:t>keine Treiber, viele </a:t>
            </a:r>
            <a:r>
              <a:rPr lang="en-US" altLang="en-US" smtClean="0">
                <a:solidFill>
                  <a:srgbClr val="0000FF"/>
                </a:solidFill>
              </a:rPr>
              <a:t>Platzhalter</a:t>
            </a:r>
          </a:p>
        </p:txBody>
      </p:sp>
      <p:sp>
        <p:nvSpPr>
          <p:cNvPr id="18436"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5DA91C48-65B3-4A63-85EE-F288E7BFE770}" type="slidenum">
              <a:rPr lang="de-DE" altLang="en-US" sz="1100"/>
              <a:pPr eaLnBrk="1" hangingPunct="1"/>
              <a:t>15</a:t>
            </a:fld>
            <a:endParaRPr lang="de-DE" altLang="en-US" sz="1100"/>
          </a:p>
        </p:txBody>
      </p:sp>
      <p:sp>
        <p:nvSpPr>
          <p:cNvPr id="18437" name="Rectangle 1"/>
          <p:cNvSpPr>
            <a:spLocks noChangeArrowheads="1"/>
          </p:cNvSpPr>
          <p:nvPr/>
        </p:nvSpPr>
        <p:spPr bwMode="auto">
          <a:xfrm>
            <a:off x="0" y="0"/>
            <a:ext cx="990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endParaRPr lang="de-DE" altLang="en-US"/>
          </a:p>
        </p:txBody>
      </p:sp>
      <p:pic>
        <p:nvPicPr>
          <p:cNvPr id="18438" name="Picture 8" descr="20_3_Richtungen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14950" y="1438275"/>
            <a:ext cx="4459288" cy="299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8" y="908050"/>
            <a:ext cx="5000625"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smtClean="0"/>
              <a:t>Bottom-up-Integration</a:t>
            </a:r>
          </a:p>
        </p:txBody>
      </p:sp>
      <p:sp>
        <p:nvSpPr>
          <p:cNvPr id="19459" name="Content Placeholder 5"/>
          <p:cNvSpPr>
            <a:spLocks noGrp="1"/>
          </p:cNvSpPr>
          <p:nvPr>
            <p:ph idx="1"/>
          </p:nvPr>
        </p:nvSpPr>
        <p:spPr>
          <a:xfrm>
            <a:off x="166688" y="5805488"/>
            <a:ext cx="9501187" cy="647700"/>
          </a:xfrm>
        </p:spPr>
        <p:txBody>
          <a:bodyPr/>
          <a:lstStyle/>
          <a:p>
            <a:r>
              <a:rPr lang="de-DE" altLang="en-US" smtClean="0"/>
              <a:t>Nur ein Platzhalter (wegen der zyklischen Abhängigkeit), aber viele </a:t>
            </a:r>
            <a:r>
              <a:rPr lang="de-DE" altLang="en-US" smtClean="0">
                <a:solidFill>
                  <a:srgbClr val="0000FF"/>
                </a:solidFill>
              </a:rPr>
              <a:t>Treiber.</a:t>
            </a:r>
            <a:endParaRPr lang="en-US" altLang="en-US" smtClean="0">
              <a:solidFill>
                <a:srgbClr val="0000FF"/>
              </a:solidFill>
            </a:endParaRPr>
          </a:p>
        </p:txBody>
      </p:sp>
      <p:sp>
        <p:nvSpPr>
          <p:cNvPr id="19460"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2F0CE54-42AC-40AC-9068-383EC209F6CB}" type="slidenum">
              <a:rPr lang="de-DE" altLang="en-US" sz="1100"/>
              <a:pPr eaLnBrk="1" hangingPunct="1"/>
              <a:t>16</a:t>
            </a:fld>
            <a:endParaRPr lang="de-DE" altLang="en-US" sz="1100"/>
          </a:p>
        </p:txBody>
      </p:sp>
      <p:pic>
        <p:nvPicPr>
          <p:cNvPr id="1946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050" y="836613"/>
            <a:ext cx="4933950" cy="467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4" descr="20_3_Richtungen_CO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14950" y="1438275"/>
            <a:ext cx="4459288" cy="299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5"/>
          <p:cNvSpPr>
            <a:spLocks noGrp="1"/>
          </p:cNvSpPr>
          <p:nvPr>
            <p:ph type="title"/>
          </p:nvPr>
        </p:nvSpPr>
        <p:spPr>
          <a:xfrm>
            <a:off x="992188" y="1700213"/>
            <a:ext cx="7921625" cy="1223962"/>
          </a:xfrm>
        </p:spPr>
        <p:txBody>
          <a:bodyPr>
            <a:spAutoFit/>
          </a:bodyPr>
          <a:lstStyle/>
          <a:p>
            <a:r>
              <a:rPr lang="en-US" altLang="en-US" smtClean="0"/>
              <a:t>20.3	Probleme der Integration</a:t>
            </a:r>
          </a:p>
        </p:txBody>
      </p:sp>
      <p:sp>
        <p:nvSpPr>
          <p:cNvPr id="20483" name="Slide Number Placeholder 4"/>
          <p:cNvSpPr>
            <a:spLocks noGrp="1"/>
          </p:cNvSpPr>
          <p:nvPr>
            <p:ph type="sldNum" sz="quarter" idx="4294967295"/>
          </p:nvPr>
        </p:nvSpPr>
        <p:spPr bwMode="auto">
          <a:xfrm>
            <a:off x="7594600" y="6597650"/>
            <a:ext cx="2311400" cy="260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E9CEF7B-9F98-4296-9515-C8C2A0AFF7E7}" type="slidenum">
              <a:rPr lang="de-DE" altLang="en-US" sz="1100"/>
              <a:pPr eaLnBrk="1" hangingPunct="1"/>
              <a:t>17</a:t>
            </a:fld>
            <a:endParaRPr lang="de-DE" altLang="en-US" sz="11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Ideale Wert versus Praxis</a:t>
            </a:r>
          </a:p>
        </p:txBody>
      </p:sp>
      <p:sp>
        <p:nvSpPr>
          <p:cNvPr id="21507" name="Content Placeholder 2"/>
          <p:cNvSpPr>
            <a:spLocks noGrp="1"/>
          </p:cNvSpPr>
          <p:nvPr>
            <p:ph idx="1"/>
          </p:nvPr>
        </p:nvSpPr>
        <p:spPr>
          <a:xfrm>
            <a:off x="166688" y="981075"/>
            <a:ext cx="9501187" cy="5326063"/>
          </a:xfrm>
        </p:spPr>
        <p:txBody>
          <a:bodyPr/>
          <a:lstStyle/>
          <a:p>
            <a:r>
              <a:rPr lang="de-DE" altLang="en-US" smtClean="0"/>
              <a:t>In einer </a:t>
            </a:r>
            <a:r>
              <a:rPr lang="de-DE" altLang="en-US" smtClean="0">
                <a:solidFill>
                  <a:srgbClr val="0000FF"/>
                </a:solidFill>
              </a:rPr>
              <a:t>idealen Wel</a:t>
            </a:r>
            <a:r>
              <a:rPr lang="de-DE" altLang="en-US" smtClean="0"/>
              <a:t>t ist die Integration </a:t>
            </a:r>
            <a:r>
              <a:rPr lang="de-DE" altLang="en-US" smtClean="0">
                <a:solidFill>
                  <a:srgbClr val="0000FF"/>
                </a:solidFill>
              </a:rPr>
              <a:t>einfach</a:t>
            </a:r>
            <a:r>
              <a:rPr lang="de-DE" altLang="en-US" smtClean="0"/>
              <a:t>, kein Problem:</a:t>
            </a:r>
          </a:p>
          <a:p>
            <a:pPr lvl="1"/>
            <a:r>
              <a:rPr lang="de-DE" altLang="en-US" smtClean="0"/>
              <a:t>Die Entwickler realisieren </a:t>
            </a:r>
            <a:r>
              <a:rPr lang="de-DE" altLang="en-US" smtClean="0">
                <a:solidFill>
                  <a:srgbClr val="0000FF"/>
                </a:solidFill>
              </a:rPr>
              <a:t>strikt nach Spezifikation </a:t>
            </a:r>
            <a:r>
              <a:rPr lang="de-DE" altLang="en-US" smtClean="0"/>
              <a:t>die Komponenten. Dank sauberer Spezifikation und strenger Typprüfung passen die Teile am Ende </a:t>
            </a:r>
            <a:r>
              <a:rPr lang="de-DE" altLang="en-US" smtClean="0">
                <a:solidFill>
                  <a:srgbClr val="0000FF"/>
                </a:solidFill>
              </a:rPr>
              <a:t>wie geplant </a:t>
            </a:r>
            <a:r>
              <a:rPr lang="de-DE" altLang="en-US" smtClean="0"/>
              <a:t>zusammen. </a:t>
            </a:r>
          </a:p>
          <a:p>
            <a:pPr lvl="1"/>
            <a:r>
              <a:rPr lang="de-DE" altLang="en-US" smtClean="0"/>
              <a:t>Der </a:t>
            </a:r>
            <a:r>
              <a:rPr lang="de-DE" altLang="en-US" smtClean="0">
                <a:solidFill>
                  <a:srgbClr val="0000FF"/>
                </a:solidFill>
              </a:rPr>
              <a:t>Integrationsaufwand ist gering </a:t>
            </a:r>
            <a:r>
              <a:rPr lang="de-DE" altLang="en-US" smtClean="0"/>
              <a:t>und fällt nicht ins Gewicht.</a:t>
            </a:r>
          </a:p>
          <a:p>
            <a:r>
              <a:rPr lang="de-DE" altLang="en-US" smtClean="0"/>
              <a:t>In der Praxis sieht das ganz anders aus. Vor allem zwei Gründe stehen der mühelosen Integration entgegen:</a:t>
            </a:r>
          </a:p>
          <a:p>
            <a:pPr lvl="1"/>
            <a:r>
              <a:rPr lang="de-DE" altLang="en-US" smtClean="0">
                <a:solidFill>
                  <a:srgbClr val="0000FF"/>
                </a:solidFill>
              </a:rPr>
              <a:t>Die Spezifikation ist schwammig und unvollständig</a:t>
            </a:r>
            <a:r>
              <a:rPr lang="de-DE" altLang="en-US" smtClean="0"/>
              <a:t>.</a:t>
            </a:r>
            <a:br>
              <a:rPr lang="de-DE" altLang="en-US" smtClean="0"/>
            </a:br>
            <a:r>
              <a:rPr lang="de-DE" altLang="en-US" smtClean="0"/>
              <a:t>Folge: Komponenten, die nicht zusammenpassen. </a:t>
            </a:r>
          </a:p>
          <a:p>
            <a:pPr lvl="1"/>
            <a:r>
              <a:rPr lang="de-DE" altLang="en-US" smtClean="0">
                <a:solidFill>
                  <a:srgbClr val="0000FF"/>
                </a:solidFill>
              </a:rPr>
              <a:t>Im System sollen Fremdkomponenten verwendet werden</a:t>
            </a:r>
            <a:r>
              <a:rPr lang="de-DE" altLang="en-US" smtClean="0"/>
              <a:t>. </a:t>
            </a:r>
            <a:br>
              <a:rPr lang="de-DE" altLang="en-US" smtClean="0"/>
            </a:br>
            <a:r>
              <a:rPr lang="de-DE" altLang="en-US" smtClean="0"/>
              <a:t>Meist ist die Information über die Fremdkomponenten völlig unzureichend und steht nicht rechtzeitig zur Verfügung. </a:t>
            </a:r>
          </a:p>
          <a:p>
            <a:endParaRPr lang="en-US" altLang="en-US" smtClean="0"/>
          </a:p>
        </p:txBody>
      </p:sp>
      <p:sp>
        <p:nvSpPr>
          <p:cNvPr id="2150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C1A0D30-E729-4C79-9D15-CBC6A89B7736}" type="slidenum">
              <a:rPr lang="de-DE" altLang="en-US" sz="1100"/>
              <a:pPr eaLnBrk="1" hangingPunct="1"/>
              <a:t>18</a:t>
            </a:fld>
            <a:endParaRPr lang="de-DE" altLang="en-US" sz="11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en-US" dirty="0" smtClean="0"/>
              <a:t>20.4	</a:t>
            </a:r>
            <a:r>
              <a:rPr lang="de-DE" dirty="0" smtClean="0"/>
              <a:t>Planung und Dokumentation der Integration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en-US" smtClean="0"/>
              <a:t>Einordnung</a:t>
            </a:r>
          </a:p>
        </p:txBody>
      </p:sp>
      <p:sp>
        <p:nvSpPr>
          <p:cNvPr id="5123" name="Content Placeholder 2"/>
          <p:cNvSpPr>
            <a:spLocks noGrp="1"/>
          </p:cNvSpPr>
          <p:nvPr>
            <p:ph idx="1"/>
          </p:nvPr>
        </p:nvSpPr>
        <p:spPr>
          <a:xfrm>
            <a:off x="166688" y="981075"/>
            <a:ext cx="9501187" cy="5326063"/>
          </a:xfrm>
        </p:spPr>
        <p:txBody>
          <a:bodyPr/>
          <a:lstStyle/>
          <a:p>
            <a:r>
              <a:rPr lang="de-DE" altLang="en-US" smtClean="0"/>
              <a:t>Dieses Kapitel betrachtet die </a:t>
            </a:r>
            <a:r>
              <a:rPr lang="de-DE" altLang="en-US" smtClean="0">
                <a:solidFill>
                  <a:srgbClr val="0000FF"/>
                </a:solidFill>
              </a:rPr>
              <a:t>Montage des Systems</a:t>
            </a:r>
            <a:r>
              <a:rPr lang="de-DE" altLang="en-US" smtClean="0"/>
              <a:t>, die Integration.</a:t>
            </a:r>
          </a:p>
          <a:p>
            <a:r>
              <a:rPr lang="de-DE" altLang="en-US" smtClean="0"/>
              <a:t>Die Integration ist ein </a:t>
            </a:r>
            <a:r>
              <a:rPr lang="de-DE" altLang="en-US" smtClean="0">
                <a:solidFill>
                  <a:srgbClr val="0000FF"/>
                </a:solidFill>
              </a:rPr>
              <a:t>wichtiger</a:t>
            </a:r>
            <a:r>
              <a:rPr lang="de-DE" altLang="en-US" smtClean="0"/>
              <a:t> und </a:t>
            </a:r>
            <a:r>
              <a:rPr lang="de-DE" altLang="en-US" smtClean="0">
                <a:solidFill>
                  <a:srgbClr val="0000FF"/>
                </a:solidFill>
              </a:rPr>
              <a:t>schwieriger Schritt </a:t>
            </a:r>
            <a:r>
              <a:rPr lang="de-DE" altLang="en-US" smtClean="0"/>
              <a:t>der Software-Entwicklung</a:t>
            </a:r>
          </a:p>
          <a:p>
            <a:r>
              <a:rPr lang="de-DE" altLang="en-US" smtClean="0">
                <a:solidFill>
                  <a:srgbClr val="FF0000"/>
                </a:solidFill>
              </a:rPr>
              <a:t>Er wird oft unterschätzt!</a:t>
            </a:r>
          </a:p>
          <a:p>
            <a:r>
              <a:rPr lang="de-DE" altLang="en-US" smtClean="0"/>
              <a:t>Es geht um den Zusammenhang, der zwischen </a:t>
            </a:r>
            <a:r>
              <a:rPr lang="de-DE" altLang="en-US" smtClean="0">
                <a:solidFill>
                  <a:srgbClr val="0000FF"/>
                </a:solidFill>
              </a:rPr>
              <a:t>Entwurf, Test und Integration</a:t>
            </a:r>
            <a:r>
              <a:rPr lang="de-DE" altLang="en-US" smtClean="0"/>
              <a:t> besteht. </a:t>
            </a:r>
          </a:p>
          <a:p>
            <a:endParaRPr lang="en-US" altLang="en-US" smtClean="0"/>
          </a:p>
        </p:txBody>
      </p:sp>
      <p:sp>
        <p:nvSpPr>
          <p:cNvPr id="512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55B16CB-42E7-4DFF-8A55-2F0E597EF392}" type="slidenum">
              <a:rPr lang="de-DE" altLang="en-US" sz="1100"/>
              <a:pPr eaLnBrk="1" hangingPunct="1"/>
              <a:t>2</a:t>
            </a:fld>
            <a:endParaRPr lang="de-DE" altLang="en-US" sz="11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mtClean="0"/>
              <a:t>Informationsbedarf </a:t>
            </a:r>
          </a:p>
        </p:txBody>
      </p:sp>
      <p:sp>
        <p:nvSpPr>
          <p:cNvPr id="23555" name="Content Placeholder 2"/>
          <p:cNvSpPr>
            <a:spLocks noGrp="1"/>
          </p:cNvSpPr>
          <p:nvPr>
            <p:ph idx="1"/>
          </p:nvPr>
        </p:nvSpPr>
        <p:spPr>
          <a:xfrm>
            <a:off x="166688" y="981075"/>
            <a:ext cx="9501187" cy="5326063"/>
          </a:xfrm>
        </p:spPr>
        <p:txBody>
          <a:bodyPr/>
          <a:lstStyle/>
          <a:p>
            <a:r>
              <a:rPr lang="de-DE" altLang="en-US" smtClean="0"/>
              <a:t>Die Integration eines großen, komplexen Systems ist aufwändig und mühsam und wird oft auch dadurch erschwert und verzögert, dass immer wieder Fragen aufkommen, die nur mit großer Mühe geklärt werden können. </a:t>
            </a:r>
          </a:p>
          <a:p>
            <a:pPr lvl="1"/>
            <a:r>
              <a:rPr lang="de-DE" altLang="en-US" smtClean="0">
                <a:solidFill>
                  <a:srgbClr val="0000FF"/>
                </a:solidFill>
              </a:rPr>
              <a:t>Was bedeutet diese Warnung, können wir weitermachen oder nicht? </a:t>
            </a:r>
          </a:p>
          <a:p>
            <a:pPr lvl="1"/>
            <a:r>
              <a:rPr lang="de-DE" altLang="en-US" smtClean="0">
                <a:solidFill>
                  <a:srgbClr val="0000FF"/>
                </a:solidFill>
              </a:rPr>
              <a:t>Ist es in Ordnung, dass im Test immer mehr Speicher belegt wird, oder handelt es sich um ein Speicherleck? </a:t>
            </a:r>
          </a:p>
          <a:p>
            <a:pPr lvl="1"/>
            <a:r>
              <a:rPr lang="de-DE" altLang="en-US" smtClean="0">
                <a:solidFill>
                  <a:srgbClr val="0000FF"/>
                </a:solidFill>
              </a:rPr>
              <a:t>Warum wird laut Architekturplan diese Komponente integriert, obwohl ihre Funktionalität nie in Anspruch genommen wird? </a:t>
            </a:r>
          </a:p>
          <a:p>
            <a:pPr lvl="1"/>
            <a:r>
              <a:rPr lang="de-DE" altLang="en-US" smtClean="0">
                <a:solidFill>
                  <a:srgbClr val="0000FF"/>
                </a:solidFill>
              </a:rPr>
              <a:t>Welche Komponente hätte die Datenstruktur initialisieren müssen? Oder ist das gar nicht erforderlich?</a:t>
            </a:r>
          </a:p>
          <a:p>
            <a:r>
              <a:rPr lang="de-DE" altLang="en-US" smtClean="0"/>
              <a:t>Da es sich vor allem um Schnittstellenprobleme handelt, ist nicht a priori klar, welche Entwickler zuständig sind. </a:t>
            </a:r>
          </a:p>
          <a:p>
            <a:endParaRPr lang="en-US" altLang="en-US" smtClean="0"/>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CA744D1-7C4F-455A-A7C3-B3738848884A}" type="slidenum">
              <a:rPr lang="de-DE" altLang="en-US" sz="1100"/>
              <a:pPr eaLnBrk="1" hangingPunct="1"/>
              <a:t>20</a:t>
            </a:fld>
            <a:endParaRPr lang="de-DE" altLang="en-US" sz="11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Integrationsplan</a:t>
            </a:r>
          </a:p>
        </p:txBody>
      </p:sp>
      <p:sp>
        <p:nvSpPr>
          <p:cNvPr id="24579" name="Content Placeholder 2"/>
          <p:cNvSpPr>
            <a:spLocks noGrp="1"/>
          </p:cNvSpPr>
          <p:nvPr>
            <p:ph idx="1"/>
          </p:nvPr>
        </p:nvSpPr>
        <p:spPr>
          <a:xfrm>
            <a:off x="166688" y="981075"/>
            <a:ext cx="9501187" cy="5326063"/>
          </a:xfrm>
        </p:spPr>
        <p:txBody>
          <a:bodyPr/>
          <a:lstStyle/>
          <a:p>
            <a:r>
              <a:rPr lang="de-DE" altLang="en-US" smtClean="0"/>
              <a:t>Ein </a:t>
            </a:r>
            <a:r>
              <a:rPr lang="de-DE" altLang="en-US" smtClean="0">
                <a:solidFill>
                  <a:srgbClr val="FF0000"/>
                </a:solidFill>
              </a:rPr>
              <a:t>Integrationsplan</a:t>
            </a:r>
            <a:r>
              <a:rPr lang="de-DE" altLang="en-US" smtClean="0"/>
              <a:t> ist wichtig!</a:t>
            </a:r>
          </a:p>
          <a:p>
            <a:r>
              <a:rPr lang="de-DE" altLang="en-US" smtClean="0"/>
              <a:t>Er muss folgende Informationen enthalten:</a:t>
            </a:r>
          </a:p>
          <a:p>
            <a:pPr lvl="1"/>
            <a:r>
              <a:rPr lang="de-DE" altLang="en-US" smtClean="0">
                <a:solidFill>
                  <a:srgbClr val="0000FF"/>
                </a:solidFill>
              </a:rPr>
              <a:t>Identifikation</a:t>
            </a:r>
            <a:r>
              <a:rPr lang="de-DE" altLang="en-US" smtClean="0"/>
              <a:t> der zu integrierenden Komponenten</a:t>
            </a:r>
          </a:p>
          <a:p>
            <a:pPr lvl="1"/>
            <a:r>
              <a:rPr lang="de-DE" altLang="en-US" smtClean="0">
                <a:solidFill>
                  <a:srgbClr val="0000FF"/>
                </a:solidFill>
              </a:rPr>
              <a:t>Technische Voraussetzungen </a:t>
            </a:r>
            <a:r>
              <a:rPr lang="de-DE" altLang="en-US" smtClean="0"/>
              <a:t>der Integration, Ressourcen, Bedingungen und Einschränkungen</a:t>
            </a:r>
          </a:p>
          <a:p>
            <a:pPr lvl="1"/>
            <a:r>
              <a:rPr lang="de-DE" altLang="en-US" smtClean="0">
                <a:solidFill>
                  <a:srgbClr val="0000FF"/>
                </a:solidFill>
              </a:rPr>
              <a:t>Organisation und Reihenfolge </a:t>
            </a:r>
            <a:r>
              <a:rPr lang="de-DE" altLang="en-US" smtClean="0"/>
              <a:t>der Integration</a:t>
            </a:r>
          </a:p>
          <a:p>
            <a:pPr lvl="1"/>
            <a:r>
              <a:rPr lang="de-DE" altLang="en-US" smtClean="0">
                <a:solidFill>
                  <a:srgbClr val="0000FF"/>
                </a:solidFill>
              </a:rPr>
              <a:t>Spezifische Angaben </a:t>
            </a:r>
            <a:r>
              <a:rPr lang="de-DE" altLang="en-US" smtClean="0"/>
              <a:t>zu den einzelnen Integrationsschritten</a:t>
            </a:r>
          </a:p>
          <a:p>
            <a:r>
              <a:rPr lang="de-DE" altLang="en-US" smtClean="0"/>
              <a:t>Da die Integration typisch auf unterschiedlichen Ebenen stattfindet (Subsystem-, Komponenten-, Modulebene), muss der Integrationsplan </a:t>
            </a:r>
            <a:r>
              <a:rPr lang="de-DE" altLang="en-US" smtClean="0">
                <a:solidFill>
                  <a:srgbClr val="0000FF"/>
                </a:solidFill>
              </a:rPr>
              <a:t>alle diese Ebenen </a:t>
            </a:r>
            <a:r>
              <a:rPr lang="de-DE" altLang="en-US" smtClean="0"/>
              <a:t>behandeln. </a:t>
            </a:r>
          </a:p>
          <a:p>
            <a:endParaRPr lang="en-US" altLang="en-US" smtClean="0"/>
          </a:p>
        </p:txBody>
      </p:sp>
      <p:sp>
        <p:nvSpPr>
          <p:cNvPr id="2458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9B79AFE-DB36-475F-9EFB-494B7A0754AC}" type="slidenum">
              <a:rPr lang="de-DE" altLang="en-US" sz="1100"/>
              <a:pPr eaLnBrk="1" hangingPunct="1"/>
              <a:t>21</a:t>
            </a:fld>
            <a:endParaRPr lang="de-DE" altLang="en-US" sz="11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en-US" dirty="0" smtClean="0"/>
              <a:t>20.5	</a:t>
            </a:r>
            <a:r>
              <a:rPr lang="en-US" dirty="0" err="1" smtClean="0"/>
              <a:t>Grundsätze</a:t>
            </a:r>
            <a:r>
              <a:rPr lang="en-US" dirty="0" smtClean="0"/>
              <a:t> </a:t>
            </a:r>
            <a:r>
              <a:rPr lang="en-US" dirty="0" err="1" smtClean="0"/>
              <a:t>für</a:t>
            </a:r>
            <a:r>
              <a:rPr lang="en-US" dirty="0" smtClean="0"/>
              <a:t> die Integration</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t>Grundsätze</a:t>
            </a:r>
          </a:p>
        </p:txBody>
      </p:sp>
      <p:sp>
        <p:nvSpPr>
          <p:cNvPr id="26627" name="Content Placeholder 2"/>
          <p:cNvSpPr>
            <a:spLocks noGrp="1"/>
          </p:cNvSpPr>
          <p:nvPr>
            <p:ph idx="1"/>
          </p:nvPr>
        </p:nvSpPr>
        <p:spPr>
          <a:xfrm>
            <a:off x="166688" y="836613"/>
            <a:ext cx="9501187" cy="5326062"/>
          </a:xfrm>
        </p:spPr>
        <p:txBody>
          <a:bodyPr/>
          <a:lstStyle/>
          <a:p>
            <a:pPr lvl="1"/>
            <a:r>
              <a:rPr lang="de-DE" altLang="en-US" smtClean="0"/>
              <a:t>Die Integration </a:t>
            </a:r>
            <a:r>
              <a:rPr lang="de-DE" altLang="en-US" smtClean="0">
                <a:solidFill>
                  <a:srgbClr val="0000FF"/>
                </a:solidFill>
              </a:rPr>
              <a:t>planen</a:t>
            </a:r>
            <a:r>
              <a:rPr lang="de-DE" altLang="en-US" smtClean="0"/>
              <a:t>!</a:t>
            </a:r>
          </a:p>
          <a:p>
            <a:pPr lvl="1"/>
            <a:r>
              <a:rPr lang="de-DE" altLang="en-US" smtClean="0">
                <a:solidFill>
                  <a:srgbClr val="0000FF"/>
                </a:solidFill>
              </a:rPr>
              <a:t>Frühzeitig</a:t>
            </a:r>
            <a:r>
              <a:rPr lang="de-DE" altLang="en-US" smtClean="0"/>
              <a:t> mit der Integration beginnen!</a:t>
            </a:r>
            <a:br>
              <a:rPr lang="de-DE" altLang="en-US" smtClean="0"/>
            </a:br>
            <a:r>
              <a:rPr lang="de-DE" altLang="en-US" smtClean="0"/>
              <a:t>Ein gutes Verfahren zur Integration besteht darin, damit zu beginnen, bevor codiert wird. </a:t>
            </a:r>
          </a:p>
          <a:p>
            <a:pPr lvl="1"/>
            <a:r>
              <a:rPr lang="de-DE" altLang="en-US" smtClean="0"/>
              <a:t>Den Aufwand für die Integration und den Integrationstest </a:t>
            </a:r>
            <a:r>
              <a:rPr lang="de-DE" altLang="en-US" smtClean="0">
                <a:solidFill>
                  <a:srgbClr val="0000FF"/>
                </a:solidFill>
              </a:rPr>
              <a:t>nicht unterschätzen</a:t>
            </a:r>
            <a:r>
              <a:rPr lang="de-DE" altLang="en-US" smtClean="0"/>
              <a:t>!</a:t>
            </a:r>
          </a:p>
          <a:p>
            <a:pPr lvl="1"/>
            <a:r>
              <a:rPr lang="de-DE" altLang="en-US" smtClean="0"/>
              <a:t>Die </a:t>
            </a:r>
            <a:r>
              <a:rPr lang="de-DE" altLang="en-US" smtClean="0">
                <a:solidFill>
                  <a:srgbClr val="0000FF"/>
                </a:solidFill>
              </a:rPr>
              <a:t>Integrationsstrategie</a:t>
            </a:r>
            <a:r>
              <a:rPr lang="de-DE" altLang="en-US" smtClean="0"/>
              <a:t> auf die Projektorganisation und auf den Entwicklungsprozess </a:t>
            </a:r>
            <a:r>
              <a:rPr lang="de-DE" altLang="en-US" smtClean="0">
                <a:solidFill>
                  <a:srgbClr val="0000FF"/>
                </a:solidFill>
              </a:rPr>
              <a:t>abstimmen</a:t>
            </a:r>
            <a:r>
              <a:rPr lang="de-DE" altLang="en-US" smtClean="0"/>
              <a:t>!</a:t>
            </a:r>
          </a:p>
          <a:p>
            <a:pPr lvl="1"/>
            <a:r>
              <a:rPr lang="de-DE" altLang="en-US" smtClean="0"/>
              <a:t>Den gesamten </a:t>
            </a:r>
            <a:r>
              <a:rPr lang="de-DE" altLang="en-US" smtClean="0">
                <a:solidFill>
                  <a:srgbClr val="0000FF"/>
                </a:solidFill>
              </a:rPr>
              <a:t>Aufwand</a:t>
            </a:r>
            <a:r>
              <a:rPr lang="de-DE" altLang="en-US" smtClean="0"/>
              <a:t> für die Integration </a:t>
            </a:r>
            <a:r>
              <a:rPr lang="de-DE" altLang="en-US" smtClean="0">
                <a:solidFill>
                  <a:srgbClr val="0000FF"/>
                </a:solidFill>
              </a:rPr>
              <a:t>präzise erfassen</a:t>
            </a:r>
            <a:r>
              <a:rPr lang="de-DE" altLang="en-US" smtClean="0"/>
              <a:t>! </a:t>
            </a:r>
          </a:p>
          <a:p>
            <a:pPr lvl="1"/>
            <a:r>
              <a:rPr lang="de-DE" altLang="en-US" smtClean="0">
                <a:solidFill>
                  <a:srgbClr val="0000FF"/>
                </a:solidFill>
              </a:rPr>
              <a:t>Integrationsrisiken</a:t>
            </a:r>
            <a:r>
              <a:rPr lang="de-DE" altLang="en-US" smtClean="0"/>
              <a:t> erkennen und reduzieren!</a:t>
            </a:r>
          </a:p>
        </p:txBody>
      </p:sp>
      <p:sp>
        <p:nvSpPr>
          <p:cNvPr id="2662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A3C4A39-29A4-4076-8B8A-EBE29031EAFF}" type="slidenum">
              <a:rPr lang="de-DE" altLang="en-US" sz="1100"/>
              <a:pPr eaLnBrk="1" hangingPunct="1"/>
              <a:t>23</a:t>
            </a:fld>
            <a:endParaRPr lang="de-DE" altLang="en-US" sz="1100"/>
          </a:p>
        </p:txBody>
      </p:sp>
      <p:sp>
        <p:nvSpPr>
          <p:cNvPr id="26629" name="TextBox 6"/>
          <p:cNvSpPr txBox="1">
            <a:spLocks noChangeArrowheads="1"/>
          </p:cNvSpPr>
          <p:nvPr/>
        </p:nvSpPr>
        <p:spPr bwMode="auto">
          <a:xfrm>
            <a:off x="128588" y="5084763"/>
            <a:ext cx="9632950" cy="120015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r" eaLnBrk="1" hangingPunct="1"/>
            <a:r>
              <a:rPr lang="en-US" altLang="en-US" sz="2400" i="1">
                <a:solidFill>
                  <a:srgbClr val="3333FF"/>
                </a:solidFill>
                <a:latin typeface="Calibri" panose="020F0502020204030204" pitchFamily="34" charset="0"/>
                <a:cs typeface="Calibri" panose="020F0502020204030204" pitchFamily="34" charset="0"/>
              </a:rPr>
              <a:t>Organizations which design systems are constrained to produce designs which are copies of the communication structures of these organizations.</a:t>
            </a:r>
          </a:p>
          <a:p>
            <a:pPr algn="r" eaLnBrk="1" hangingPunct="1"/>
            <a:r>
              <a:rPr lang="en-US" altLang="en-US" sz="2400">
                <a:latin typeface="Calibri" panose="020F0502020204030204" pitchFamily="34" charset="0"/>
                <a:cs typeface="Calibri" panose="020F0502020204030204" pitchFamily="34" charset="0"/>
              </a:rPr>
              <a:t>Melvin Conway (1968, S. 31)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20.1	Einbettung der Integration in die Software-Entwicklung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Definition und Ziel</a:t>
            </a:r>
          </a:p>
        </p:txBody>
      </p:sp>
      <p:sp>
        <p:nvSpPr>
          <p:cNvPr id="7171" name="Content Placeholder 2"/>
          <p:cNvSpPr>
            <a:spLocks noGrp="1"/>
          </p:cNvSpPr>
          <p:nvPr>
            <p:ph idx="1"/>
          </p:nvPr>
        </p:nvSpPr>
        <p:spPr>
          <a:xfrm>
            <a:off x="166688" y="2205038"/>
            <a:ext cx="9501187" cy="4032250"/>
          </a:xfrm>
        </p:spPr>
        <p:txBody>
          <a:bodyPr/>
          <a:lstStyle/>
          <a:p>
            <a:r>
              <a:rPr lang="de-DE" altLang="en-US" smtClean="0"/>
              <a:t>Wenn (auf der Basis einer soliden Spezifikation) die Bestandteile des Systems realisiert, angepasst oder beschafft sind, können sie zusammengefügt werden. </a:t>
            </a:r>
          </a:p>
          <a:p>
            <a:r>
              <a:rPr lang="de-DE" altLang="en-US" smtClean="0"/>
              <a:t>Im Zuge der Integration soll aus den Bestandteilen ein </a:t>
            </a:r>
            <a:r>
              <a:rPr lang="de-DE" altLang="en-US" smtClean="0">
                <a:solidFill>
                  <a:srgbClr val="0000FF"/>
                </a:solidFill>
              </a:rPr>
              <a:t>vollständiges</a:t>
            </a:r>
            <a:r>
              <a:rPr lang="de-DE" altLang="en-US" smtClean="0"/>
              <a:t> und </a:t>
            </a:r>
            <a:r>
              <a:rPr lang="de-DE" altLang="en-US" smtClean="0">
                <a:solidFill>
                  <a:srgbClr val="0000FF"/>
                </a:solidFill>
              </a:rPr>
              <a:t>funktionsfähiges System </a:t>
            </a:r>
            <a:r>
              <a:rPr lang="de-DE" altLang="en-US" smtClean="0"/>
              <a:t>entstehen. </a:t>
            </a:r>
          </a:p>
          <a:p>
            <a:r>
              <a:rPr lang="de-DE" altLang="en-US" smtClean="0">
                <a:solidFill>
                  <a:srgbClr val="FF0000"/>
                </a:solidFill>
              </a:rPr>
              <a:t>Die Software-Architektur liefert den Bau- und Montageplan.</a:t>
            </a:r>
          </a:p>
          <a:p>
            <a:pPr lvl="1"/>
            <a:r>
              <a:rPr lang="de-DE" altLang="en-US" smtClean="0"/>
              <a:t>Das der Architektur zu Grunde gelegte </a:t>
            </a:r>
            <a:r>
              <a:rPr lang="de-DE" altLang="en-US" smtClean="0">
                <a:solidFill>
                  <a:srgbClr val="0000FF"/>
                </a:solidFill>
              </a:rPr>
              <a:t>Metamodell</a:t>
            </a:r>
            <a:r>
              <a:rPr lang="de-DE" altLang="en-US" smtClean="0"/>
              <a:t> gibt die Ebenen der Integration vor, die oft hierarchisch angeordnet sind. </a:t>
            </a:r>
          </a:p>
          <a:p>
            <a:pPr lvl="1"/>
            <a:r>
              <a:rPr lang="de-DE" altLang="en-US" smtClean="0"/>
              <a:t>Basiert z.B. eine Architektur auf Subsystemen aus Komponenten aus Modulen, dann sind dies auch die Ebenen der Integration. </a:t>
            </a:r>
          </a:p>
          <a:p>
            <a:endParaRPr lang="en-US" altLang="en-US" smtClean="0"/>
          </a:p>
        </p:txBody>
      </p:sp>
      <p:sp>
        <p:nvSpPr>
          <p:cNvPr id="71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59259D4-8252-42AE-B556-001AD51065BC}" type="slidenum">
              <a:rPr lang="de-DE" altLang="en-US" sz="1100"/>
              <a:pPr eaLnBrk="1" hangingPunct="1"/>
              <a:t>4</a:t>
            </a:fld>
            <a:endParaRPr lang="de-DE" altLang="en-US" sz="1100"/>
          </a:p>
        </p:txBody>
      </p:sp>
      <p:sp>
        <p:nvSpPr>
          <p:cNvPr id="9" name="TextBox 6"/>
          <p:cNvSpPr txBox="1">
            <a:spLocks noChangeArrowheads="1"/>
          </p:cNvSpPr>
          <p:nvPr/>
        </p:nvSpPr>
        <p:spPr bwMode="auto">
          <a:xfrm>
            <a:off x="344488" y="908050"/>
            <a:ext cx="9001125" cy="1200150"/>
          </a:xfrm>
          <a:prstGeom prst="rect">
            <a:avLst/>
          </a:prstGeom>
          <a:noFill/>
          <a:ln w="9525">
            <a:solidFill>
              <a:schemeClr val="tx2"/>
            </a:solidFill>
            <a:miter lim="800000"/>
            <a:headEnd/>
            <a:tailEnd/>
          </a:ln>
        </p:spPr>
        <p:txBody>
          <a:bodyPr>
            <a:spAutoFit/>
          </a:bodyPr>
          <a:lstStyle/>
          <a:p>
            <a:pPr marL="361950" indent="-361950">
              <a:defRPr/>
            </a:pPr>
            <a:r>
              <a:rPr lang="en-US" sz="2400" b="1" dirty="0">
                <a:solidFill>
                  <a:srgbClr val="0000FF"/>
                </a:solidFill>
                <a:latin typeface="Calibri" pitchFamily="34" charset="0"/>
                <a:cs typeface="Calibri" pitchFamily="34" charset="0"/>
              </a:rPr>
              <a:t>integration </a:t>
            </a:r>
            <a:r>
              <a:rPr lang="en-US" sz="2400" i="1" dirty="0">
                <a:solidFill>
                  <a:srgbClr val="0000FF"/>
                </a:solidFill>
                <a:latin typeface="Calibri" pitchFamily="34" charset="0"/>
                <a:cs typeface="Calibri" pitchFamily="34" charset="0"/>
              </a:rPr>
              <a:t>— The process of combining software components, hardware components, or both into an overall system</a:t>
            </a:r>
            <a:r>
              <a:rPr lang="en-US" sz="2400" i="1" dirty="0">
                <a:solidFill>
                  <a:srgbClr val="0000FF"/>
                </a:solidFill>
                <a:latin typeface="Calibri" pitchFamily="34" charset="0"/>
                <a:cs typeface="Calibri" pitchFamily="34" charset="0"/>
              </a:rPr>
              <a:t>.</a:t>
            </a:r>
            <a:endParaRPr lang="en-US" sz="2400" i="1" dirty="0">
              <a:solidFill>
                <a:srgbClr val="0000FF"/>
              </a:solidFill>
              <a:latin typeface="Calibri" pitchFamily="34" charset="0"/>
              <a:cs typeface="Calibri" pitchFamily="34" charset="0"/>
            </a:endParaRPr>
          </a:p>
          <a:p>
            <a:pPr algn="r">
              <a:defRPr/>
            </a:pPr>
            <a:r>
              <a:rPr lang="de-DE" sz="2400" dirty="0">
                <a:latin typeface="Calibri" pitchFamily="34" charset="0"/>
                <a:cs typeface="Calibri" pitchFamily="34" charset="0"/>
              </a:rPr>
              <a:t>IEEE Std 610.12-1990</a:t>
            </a:r>
            <a:endParaRPr lang="de-DE" sz="2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Teilintegriertes System</a:t>
            </a:r>
          </a:p>
        </p:txBody>
      </p:sp>
      <p:sp>
        <p:nvSpPr>
          <p:cNvPr id="8195" name="Content Placeholder 2"/>
          <p:cNvSpPr>
            <a:spLocks noGrp="1"/>
          </p:cNvSpPr>
          <p:nvPr>
            <p:ph idx="1"/>
          </p:nvPr>
        </p:nvSpPr>
        <p:spPr>
          <a:xfrm>
            <a:off x="166688" y="981075"/>
            <a:ext cx="9501187" cy="5326063"/>
          </a:xfrm>
        </p:spPr>
        <p:txBody>
          <a:bodyPr/>
          <a:lstStyle/>
          <a:p>
            <a:r>
              <a:rPr lang="de-DE" altLang="en-US" smtClean="0"/>
              <a:t>Solange das System noch nicht vollständig integriert ist, wird das Ergebnis jedes Integrationsschritts als </a:t>
            </a:r>
            <a:r>
              <a:rPr lang="de-DE" altLang="en-US" smtClean="0">
                <a:solidFill>
                  <a:srgbClr val="FF0000"/>
                </a:solidFill>
              </a:rPr>
              <a:t>teilintegriertes System </a:t>
            </a:r>
            <a:r>
              <a:rPr lang="de-DE" altLang="en-US" smtClean="0"/>
              <a:t>bezeichnet.</a:t>
            </a:r>
          </a:p>
          <a:p>
            <a:r>
              <a:rPr lang="de-DE" altLang="en-US" smtClean="0"/>
              <a:t>Typisches Problem der Integration: </a:t>
            </a:r>
          </a:p>
          <a:p>
            <a:pPr lvl="1"/>
            <a:r>
              <a:rPr lang="de-DE" altLang="en-US" smtClean="0">
                <a:solidFill>
                  <a:srgbClr val="0000FF"/>
                </a:solidFill>
              </a:rPr>
              <a:t>Inkompatible Schnittstellen </a:t>
            </a:r>
            <a:r>
              <a:rPr lang="de-DE" altLang="en-US" smtClean="0"/>
              <a:t>(syntaktische und semantische Konflikte durch unterschiedliches Verständnis der Spezifikation und durch Schlamperei oder – weit schlimmer – durch das Fehlen einer Spezifikation)</a:t>
            </a:r>
          </a:p>
          <a:p>
            <a:r>
              <a:rPr lang="de-DE" altLang="en-US" smtClean="0"/>
              <a:t>Darum wird das teilintegrierte System vor jeder Verwendung und weiteren Integrationen </a:t>
            </a:r>
            <a:r>
              <a:rPr lang="de-DE" altLang="en-US" smtClean="0">
                <a:solidFill>
                  <a:srgbClr val="0000FF"/>
                </a:solidFill>
              </a:rPr>
              <a:t>getestet und korrigiert </a:t>
            </a:r>
            <a:r>
              <a:rPr lang="de-DE" altLang="en-US" smtClean="0"/>
              <a:t>(</a:t>
            </a:r>
            <a:r>
              <a:rPr lang="de-DE" altLang="en-US" smtClean="0">
                <a:solidFill>
                  <a:srgbClr val="FF0000"/>
                </a:solidFill>
              </a:rPr>
              <a:t>Integrationstest</a:t>
            </a:r>
            <a:r>
              <a:rPr lang="de-DE" altLang="en-US" smtClean="0"/>
              <a:t>).</a:t>
            </a:r>
          </a:p>
          <a:p>
            <a:endParaRPr lang="en-US" altLang="en-US" smtClean="0"/>
          </a:p>
        </p:txBody>
      </p:sp>
      <p:sp>
        <p:nvSpPr>
          <p:cNvPr id="819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B0B394CE-B9A7-47F6-94BB-82EA4E576FFB}" type="slidenum">
              <a:rPr lang="de-DE" altLang="en-US" sz="1100"/>
              <a:pPr eaLnBrk="1" hangingPunct="1"/>
              <a:t>5</a:t>
            </a:fld>
            <a:endParaRPr lang="de-DE" altLang="en-US" sz="11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smtClean="0"/>
              <a:t>Integrationstest</a:t>
            </a:r>
          </a:p>
        </p:txBody>
      </p:sp>
      <p:sp>
        <p:nvSpPr>
          <p:cNvPr id="9219" name="Content Placeholder 2"/>
          <p:cNvSpPr>
            <a:spLocks noGrp="1"/>
          </p:cNvSpPr>
          <p:nvPr>
            <p:ph idx="1"/>
          </p:nvPr>
        </p:nvSpPr>
        <p:spPr>
          <a:xfrm>
            <a:off x="166688" y="2997200"/>
            <a:ext cx="9501187" cy="3240088"/>
          </a:xfrm>
        </p:spPr>
        <p:txBody>
          <a:bodyPr/>
          <a:lstStyle/>
          <a:p>
            <a:r>
              <a:rPr lang="de-DE" altLang="en-US" smtClean="0"/>
              <a:t>Hier geht es nicht um die Fehler der einzelnen Komponenten (Modultest), sondern um </a:t>
            </a:r>
            <a:r>
              <a:rPr lang="de-DE" altLang="en-US" smtClean="0">
                <a:solidFill>
                  <a:srgbClr val="0000FF"/>
                </a:solidFill>
              </a:rPr>
              <a:t>Konsistenzprobleme</a:t>
            </a:r>
            <a:r>
              <a:rPr lang="de-DE" altLang="en-US" smtClean="0"/>
              <a:t> zwischen den Komponenten. </a:t>
            </a:r>
          </a:p>
          <a:p>
            <a:r>
              <a:rPr lang="de-DE" altLang="en-US" smtClean="0"/>
              <a:t>Integration und Integrationstest dürfen </a:t>
            </a:r>
            <a:r>
              <a:rPr lang="de-DE" altLang="en-US" smtClean="0">
                <a:solidFill>
                  <a:srgbClr val="0000FF"/>
                </a:solidFill>
              </a:rPr>
              <a:t>nicht</a:t>
            </a:r>
            <a:r>
              <a:rPr lang="de-DE" altLang="en-US" smtClean="0"/>
              <a:t> in der Entwicklungsumgebung stattfinden! </a:t>
            </a:r>
          </a:p>
          <a:p>
            <a:r>
              <a:rPr lang="de-DE" altLang="en-US" smtClean="0"/>
              <a:t>Dazu sollte eine eigene </a:t>
            </a:r>
            <a:r>
              <a:rPr lang="de-DE" altLang="en-US" smtClean="0">
                <a:solidFill>
                  <a:srgbClr val="FF0000"/>
                </a:solidFill>
              </a:rPr>
              <a:t>Integrationsumgebung</a:t>
            </a:r>
            <a:r>
              <a:rPr lang="de-DE" altLang="en-US" smtClean="0"/>
              <a:t> eingerichtet werden. </a:t>
            </a:r>
          </a:p>
          <a:p>
            <a:r>
              <a:rPr lang="de-DE" altLang="en-US" smtClean="0"/>
              <a:t>Wenn alles integriert ist, folgt der </a:t>
            </a:r>
            <a:r>
              <a:rPr lang="de-DE" altLang="en-US" smtClean="0">
                <a:solidFill>
                  <a:srgbClr val="0000FF"/>
                </a:solidFill>
              </a:rPr>
              <a:t>Systemtest</a:t>
            </a:r>
            <a:r>
              <a:rPr lang="de-DE" altLang="en-US" smtClean="0"/>
              <a:t>.</a:t>
            </a:r>
          </a:p>
          <a:p>
            <a:endParaRPr lang="en-US" altLang="en-US" smtClean="0"/>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74C656F-E735-4648-B25B-8159464BD1F6}" type="slidenum">
              <a:rPr lang="de-DE" altLang="en-US" sz="1100"/>
              <a:pPr eaLnBrk="1" hangingPunct="1"/>
              <a:t>6</a:t>
            </a:fld>
            <a:endParaRPr lang="de-DE" altLang="en-US" sz="1100"/>
          </a:p>
        </p:txBody>
      </p:sp>
      <p:sp>
        <p:nvSpPr>
          <p:cNvPr id="9" name="TextBox 6"/>
          <p:cNvSpPr txBox="1">
            <a:spLocks noChangeArrowheads="1"/>
          </p:cNvSpPr>
          <p:nvPr/>
        </p:nvSpPr>
        <p:spPr bwMode="auto">
          <a:xfrm>
            <a:off x="344488" y="908050"/>
            <a:ext cx="9001125" cy="1570038"/>
          </a:xfrm>
          <a:prstGeom prst="rect">
            <a:avLst/>
          </a:prstGeom>
          <a:noFill/>
          <a:ln w="9525">
            <a:solidFill>
              <a:schemeClr val="tx2"/>
            </a:solidFill>
            <a:miter lim="800000"/>
            <a:headEnd/>
            <a:tailEnd/>
          </a:ln>
        </p:spPr>
        <p:txBody>
          <a:bodyPr>
            <a:spAutoFit/>
          </a:bodyPr>
          <a:lstStyle/>
          <a:p>
            <a:pPr marL="361950" indent="-361950">
              <a:defRPr/>
            </a:pPr>
            <a:r>
              <a:rPr lang="en-US" sz="2400" b="1" dirty="0">
                <a:solidFill>
                  <a:srgbClr val="0000FF"/>
                </a:solidFill>
                <a:latin typeface="Calibri" pitchFamily="34" charset="0"/>
                <a:cs typeface="Calibri" pitchFamily="34" charset="0"/>
              </a:rPr>
              <a:t>integration testing </a:t>
            </a:r>
            <a:r>
              <a:rPr lang="en-US" sz="2400" i="1" dirty="0">
                <a:solidFill>
                  <a:srgbClr val="0000FF"/>
                </a:solidFill>
                <a:latin typeface="Calibri" pitchFamily="34" charset="0"/>
                <a:cs typeface="Calibri" pitchFamily="34" charset="0"/>
              </a:rPr>
              <a:t>— Testing in which software components, hardware components, or both are combined and tested to evaluate the interaction between </a:t>
            </a:r>
            <a:r>
              <a:rPr lang="en-US" sz="2400" i="1" dirty="0">
                <a:solidFill>
                  <a:srgbClr val="0000FF"/>
                </a:solidFill>
                <a:latin typeface="Calibri" pitchFamily="34" charset="0"/>
                <a:cs typeface="Calibri" pitchFamily="34" charset="0"/>
              </a:rPr>
              <a:t>them.</a:t>
            </a:r>
            <a:endParaRPr lang="en-US" sz="2400" i="1" dirty="0">
              <a:solidFill>
                <a:srgbClr val="0000FF"/>
              </a:solidFill>
              <a:latin typeface="Calibri" pitchFamily="34" charset="0"/>
              <a:cs typeface="Calibri" pitchFamily="34" charset="0"/>
            </a:endParaRPr>
          </a:p>
          <a:p>
            <a:pPr algn="r">
              <a:defRPr/>
            </a:pPr>
            <a:r>
              <a:rPr lang="de-DE" sz="2400" dirty="0">
                <a:latin typeface="Calibri" pitchFamily="34" charset="0"/>
                <a:cs typeface="Calibri" pitchFamily="34" charset="0"/>
              </a:rPr>
              <a:t>IEEE Std 610.12-1990</a:t>
            </a:r>
            <a:endParaRPr lang="de-DE" sz="2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92188" y="1700213"/>
            <a:ext cx="7921625" cy="1223962"/>
          </a:xfrm>
        </p:spPr>
        <p:txBody>
          <a:bodyPr>
            <a:spAutoFit/>
          </a:bodyPr>
          <a:lstStyle/>
          <a:p>
            <a:r>
              <a:rPr lang="en-US" altLang="en-US" smtClean="0"/>
              <a:t>20.2	Integrationsstrategien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Testtreiber und Platzhalter</a:t>
            </a:r>
          </a:p>
        </p:txBody>
      </p:sp>
      <p:sp>
        <p:nvSpPr>
          <p:cNvPr id="11267" name="Content Placeholder 2"/>
          <p:cNvSpPr>
            <a:spLocks noGrp="1"/>
          </p:cNvSpPr>
          <p:nvPr>
            <p:ph idx="1"/>
          </p:nvPr>
        </p:nvSpPr>
        <p:spPr>
          <a:xfrm>
            <a:off x="166688" y="981075"/>
            <a:ext cx="9501187" cy="5326063"/>
          </a:xfrm>
        </p:spPr>
        <p:txBody>
          <a:bodyPr/>
          <a:lstStyle/>
          <a:p>
            <a:r>
              <a:rPr lang="de-DE" altLang="en-US" smtClean="0"/>
              <a:t>Ein teilintegriertes System ist i.A. nicht ausführbar!</a:t>
            </a:r>
          </a:p>
          <a:p>
            <a:pPr lvl="1"/>
            <a:r>
              <a:rPr lang="de-DE" altLang="en-US" smtClean="0"/>
              <a:t>Für den Integrationstest werden darum </a:t>
            </a:r>
            <a:r>
              <a:rPr lang="de-DE" altLang="en-US" smtClean="0">
                <a:solidFill>
                  <a:srgbClr val="0000FF"/>
                </a:solidFill>
              </a:rPr>
              <a:t>Testtreiber</a:t>
            </a:r>
            <a:r>
              <a:rPr lang="de-DE" altLang="en-US" smtClean="0"/>
              <a:t> und </a:t>
            </a:r>
            <a:r>
              <a:rPr lang="de-DE" altLang="en-US" smtClean="0">
                <a:solidFill>
                  <a:srgbClr val="0000FF"/>
                </a:solidFill>
              </a:rPr>
              <a:t>Platzhalter</a:t>
            </a:r>
            <a:r>
              <a:rPr lang="de-DE" altLang="en-US" smtClean="0"/>
              <a:t> (Stubs) benötigt. </a:t>
            </a:r>
          </a:p>
          <a:p>
            <a:r>
              <a:rPr lang="de-DE" altLang="en-US" smtClean="0"/>
              <a:t>Ein </a:t>
            </a:r>
            <a:r>
              <a:rPr lang="de-DE" altLang="en-US" smtClean="0">
                <a:solidFill>
                  <a:srgbClr val="FF0000"/>
                </a:solidFill>
              </a:rPr>
              <a:t>Testtreiber</a:t>
            </a:r>
            <a:r>
              <a:rPr lang="de-DE" altLang="en-US" smtClean="0"/>
              <a:t> versorgt das teilintegrierte System mit </a:t>
            </a:r>
            <a:r>
              <a:rPr lang="de-DE" altLang="en-US" smtClean="0">
                <a:solidFill>
                  <a:srgbClr val="0000FF"/>
                </a:solidFill>
              </a:rPr>
              <a:t>Eingaben</a:t>
            </a:r>
            <a:r>
              <a:rPr lang="de-DE" altLang="en-US" smtClean="0"/>
              <a:t>.</a:t>
            </a:r>
          </a:p>
          <a:p>
            <a:r>
              <a:rPr lang="de-DE" altLang="en-US" smtClean="0"/>
              <a:t>Ein </a:t>
            </a:r>
            <a:r>
              <a:rPr lang="de-DE" altLang="en-US" smtClean="0">
                <a:solidFill>
                  <a:srgbClr val="FF0000"/>
                </a:solidFill>
              </a:rPr>
              <a:t>Platzhalter</a:t>
            </a:r>
            <a:r>
              <a:rPr lang="de-DE" altLang="en-US" smtClean="0"/>
              <a:t> </a:t>
            </a:r>
            <a:r>
              <a:rPr lang="de-DE" altLang="en-US" smtClean="0">
                <a:solidFill>
                  <a:srgbClr val="0000FF"/>
                </a:solidFill>
              </a:rPr>
              <a:t>vertritt</a:t>
            </a:r>
            <a:r>
              <a:rPr lang="de-DE" altLang="en-US" smtClean="0"/>
              <a:t> eine benötigte, aber noch nicht verfügbare Komponente. </a:t>
            </a:r>
          </a:p>
          <a:p>
            <a:pPr lvl="1"/>
            <a:r>
              <a:rPr lang="de-DE" altLang="en-US" smtClean="0"/>
              <a:t>Er liefert entweder konstante Werte oder simuliert das Verhalten der ersetzten Komponente mehr oder minder realistisch. </a:t>
            </a:r>
          </a:p>
          <a:p>
            <a:r>
              <a:rPr lang="de-DE" altLang="en-US" smtClean="0"/>
              <a:t>Je nach </a:t>
            </a:r>
            <a:r>
              <a:rPr lang="de-DE" altLang="en-US" smtClean="0">
                <a:solidFill>
                  <a:srgbClr val="0000FF"/>
                </a:solidFill>
              </a:rPr>
              <a:t>Integrationsstrategie</a:t>
            </a:r>
            <a:r>
              <a:rPr lang="de-DE" altLang="en-US" smtClean="0"/>
              <a:t> werden mehr oder weniger Testtreiber und Platzhalter benötigt. </a:t>
            </a:r>
          </a:p>
          <a:p>
            <a:r>
              <a:rPr lang="de-DE" altLang="en-US" smtClean="0">
                <a:solidFill>
                  <a:srgbClr val="FF0000"/>
                </a:solidFill>
              </a:rPr>
              <a:t>„intelligente“ Platzhalter sind aufwändiger als Testtreiber. </a:t>
            </a:r>
          </a:p>
          <a:p>
            <a:pPr lvl="1"/>
            <a:r>
              <a:rPr lang="de-DE" altLang="en-US" smtClean="0"/>
              <a:t>Darum ist es vorteilhaft, so zu integrieren, dass nur </a:t>
            </a:r>
            <a:r>
              <a:rPr lang="de-DE" altLang="en-US" smtClean="0">
                <a:solidFill>
                  <a:srgbClr val="0000FF"/>
                </a:solidFill>
              </a:rPr>
              <a:t>wenige Platzhalter</a:t>
            </a:r>
            <a:r>
              <a:rPr lang="de-DE" altLang="en-US" smtClean="0"/>
              <a:t> benötigt werden.</a:t>
            </a:r>
          </a:p>
          <a:p>
            <a:endParaRPr lang="en-US" altLang="en-US" smtClean="0"/>
          </a:p>
        </p:txBody>
      </p:sp>
      <p:sp>
        <p:nvSpPr>
          <p:cNvPr id="1126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C89B5D4-701A-41F6-A61A-0514E1AC6A27}" type="slidenum">
              <a:rPr lang="de-DE" altLang="en-US" sz="1100"/>
              <a:pPr eaLnBrk="1" hangingPunct="1"/>
              <a:t>8</a:t>
            </a:fld>
            <a:endParaRPr lang="de-DE" altLang="en-US" sz="11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Beispiel</a:t>
            </a:r>
          </a:p>
        </p:txBody>
      </p:sp>
      <p:pic>
        <p:nvPicPr>
          <p:cNvPr id="12291" name="Content Placeholder 5" descr="20_1_Integr_Schritt_COL.png"/>
          <p:cNvPicPr>
            <a:picLocks noGrp="1" noChangeAspect="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a:xfrm>
            <a:off x="2254250" y="981075"/>
            <a:ext cx="5362575" cy="2889250"/>
          </a:xfrm>
        </p:spPr>
      </p:pic>
      <p:sp>
        <p:nvSpPr>
          <p:cNvPr id="12292" name="Content Placeholder 3"/>
          <p:cNvSpPr>
            <a:spLocks noGrp="1"/>
          </p:cNvSpPr>
          <p:nvPr>
            <p:ph sz="quarter" idx="14"/>
          </p:nvPr>
        </p:nvSpPr>
        <p:spPr>
          <a:xfrm>
            <a:off x="200025" y="4221163"/>
            <a:ext cx="9505950" cy="2160587"/>
          </a:xfrm>
        </p:spPr>
        <p:txBody>
          <a:bodyPr/>
          <a:lstStyle/>
          <a:p>
            <a:r>
              <a:rPr lang="de-DE" altLang="en-US" smtClean="0"/>
              <a:t>In diesem  Integrationsszenario werden sowohl ein Testtreiber als auch Platzhalter benötigt:  </a:t>
            </a:r>
          </a:p>
          <a:p>
            <a:pPr lvl="1"/>
            <a:r>
              <a:rPr lang="de-DE" altLang="en-US" smtClean="0">
                <a:solidFill>
                  <a:srgbClr val="0000FF"/>
                </a:solidFill>
              </a:rPr>
              <a:t>Report-Generator</a:t>
            </a:r>
            <a:r>
              <a:rPr lang="de-DE" altLang="en-US" smtClean="0"/>
              <a:t> wird mit dem </a:t>
            </a:r>
            <a:r>
              <a:rPr lang="de-DE" altLang="en-US" smtClean="0">
                <a:solidFill>
                  <a:srgbClr val="0000FF"/>
                </a:solidFill>
              </a:rPr>
              <a:t>teilintegrierten System 1 </a:t>
            </a:r>
            <a:r>
              <a:rPr lang="de-DE" altLang="en-US" smtClean="0"/>
              <a:t>integriert. Das </a:t>
            </a:r>
            <a:r>
              <a:rPr lang="de-DE" altLang="en-US" smtClean="0">
                <a:solidFill>
                  <a:srgbClr val="0000FF"/>
                </a:solidFill>
              </a:rPr>
              <a:t>teilintegrierte System 2 </a:t>
            </a:r>
            <a:r>
              <a:rPr lang="de-DE" altLang="en-US" smtClean="0"/>
              <a:t>wird vom Testreiber </a:t>
            </a:r>
            <a:r>
              <a:rPr lang="de-DE" altLang="en-US" smtClean="0">
                <a:solidFill>
                  <a:srgbClr val="0000FF"/>
                </a:solidFill>
              </a:rPr>
              <a:t>RG-Tester</a:t>
            </a:r>
            <a:r>
              <a:rPr lang="de-DE" altLang="en-US" smtClean="0"/>
              <a:t> angesteuert und enthält die Stubs </a:t>
            </a:r>
            <a:r>
              <a:rPr lang="de-DE" altLang="en-US" smtClean="0">
                <a:solidFill>
                  <a:srgbClr val="0000FF"/>
                </a:solidFill>
              </a:rPr>
              <a:t>XML-Formatierer</a:t>
            </a:r>
            <a:r>
              <a:rPr lang="de-DE" altLang="en-US" smtClean="0"/>
              <a:t> und </a:t>
            </a:r>
            <a:r>
              <a:rPr lang="de-DE" altLang="en-US" smtClean="0">
                <a:solidFill>
                  <a:srgbClr val="0000FF"/>
                </a:solidFill>
              </a:rPr>
              <a:t>Excel-Formatierer</a:t>
            </a:r>
            <a:r>
              <a:rPr lang="de-DE" altLang="en-US" smtClean="0"/>
              <a:t>.</a:t>
            </a:r>
          </a:p>
          <a:p>
            <a:endParaRPr lang="en-US" altLang="en-US" smtClean="0"/>
          </a:p>
        </p:txBody>
      </p:sp>
      <p:sp>
        <p:nvSpPr>
          <p:cNvPr id="12293"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6ABAAC2-B269-46EF-BA3C-0E5AD77627B5}" type="slidenum">
              <a:rPr lang="de-DE" altLang="en-US" sz="1100"/>
              <a:pPr eaLnBrk="1" hangingPunct="1"/>
              <a:t>9</a:t>
            </a:fld>
            <a:endParaRPr lang="de-DE" altLang="en-US" sz="11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E Book">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01_Grundlagen.pp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01_Grundlagen.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1_Grundlagen.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1_Grundlagen.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1_Grundlagen.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1_Grundlagen.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1_Grundlagen.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1_Grundlagen.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0</TotalTime>
  <Words>1092</Words>
  <Application>Microsoft Office PowerPoint</Application>
  <PresentationFormat>A4 Paper (210x297 mm)</PresentationFormat>
  <Paragraphs>132</Paragraphs>
  <Slides>23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Tahoma</vt:lpstr>
      <vt:lpstr>Arial</vt:lpstr>
      <vt:lpstr>Arial Rounded MT Bold</vt:lpstr>
      <vt:lpstr>Verdana</vt:lpstr>
      <vt:lpstr>Wingdings</vt:lpstr>
      <vt:lpstr>Times New Roman</vt:lpstr>
      <vt:lpstr>Calibri</vt:lpstr>
      <vt:lpstr>SE Book</vt:lpstr>
      <vt:lpstr>20 Integration</vt:lpstr>
      <vt:lpstr>Einordnung</vt:lpstr>
      <vt:lpstr>20.1 Einbettung der Integration in die Software-Entwicklung</vt:lpstr>
      <vt:lpstr>Definition und Ziel</vt:lpstr>
      <vt:lpstr>Teilintegriertes System</vt:lpstr>
      <vt:lpstr>Integrationstest</vt:lpstr>
      <vt:lpstr>20.2 Integrationsstrategien</vt:lpstr>
      <vt:lpstr>Testtreiber und Platzhalter</vt:lpstr>
      <vt:lpstr>Beispiel</vt:lpstr>
      <vt:lpstr>Integration in einem Schritt</vt:lpstr>
      <vt:lpstr>Inkrementelle Integration</vt:lpstr>
      <vt:lpstr>Top-down- und Botton-up-Integration</vt:lpstr>
      <vt:lpstr>Kontinuierliche Integration</vt:lpstr>
      <vt:lpstr>Beispiel zur Integration</vt:lpstr>
      <vt:lpstr>Top-down-Integration</vt:lpstr>
      <vt:lpstr>Bottom-up-Integration</vt:lpstr>
      <vt:lpstr>20.3 Probleme der Integration</vt:lpstr>
      <vt:lpstr>Ideale Wert versus Praxis</vt:lpstr>
      <vt:lpstr>20.4 Planung und Dokumentation der Integration</vt:lpstr>
      <vt:lpstr>Informationsbedarf </vt:lpstr>
      <vt:lpstr>Integrationsplan</vt:lpstr>
      <vt:lpstr>20.5 Grundsätze für die Integration</vt:lpstr>
      <vt:lpstr>Grundsätze</vt:lpstr>
    </vt:vector>
  </TitlesOfParts>
  <Company>LuFGI3 RWTH Aachen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lichter</dc:creator>
  <cp:lastModifiedBy>Horst Lichter</cp:lastModifiedBy>
  <cp:revision>462</cp:revision>
  <cp:lastPrinted>1999-12-02T11:37:08Z</cp:lastPrinted>
  <dcterms:created xsi:type="dcterms:W3CDTF">1999-10-20T06:37:44Z</dcterms:created>
  <dcterms:modified xsi:type="dcterms:W3CDTF">2022-11-16T09:42:44Z</dcterms:modified>
</cp:coreProperties>
</file>