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27"/>
  </p:notesMasterIdLst>
  <p:handoutMasterIdLst>
    <p:handoutMasterId r:id="rId28"/>
  </p:handoutMasterIdLst>
  <p:sldIdLst>
    <p:sldId id="256" r:id="rId2"/>
    <p:sldId id="258" r:id="rId3"/>
    <p:sldId id="265" r:id="rId4"/>
    <p:sldId id="266" r:id="rId5"/>
    <p:sldId id="261" r:id="rId6"/>
    <p:sldId id="267" r:id="rId7"/>
    <p:sldId id="262" r:id="rId8"/>
    <p:sldId id="263" r:id="rId9"/>
    <p:sldId id="268" r:id="rId10"/>
    <p:sldId id="269" r:id="rId11"/>
    <p:sldId id="270" r:id="rId12"/>
    <p:sldId id="271" r:id="rId13"/>
    <p:sldId id="272" r:id="rId14"/>
    <p:sldId id="273" r:id="rId15"/>
    <p:sldId id="275" r:id="rId16"/>
    <p:sldId id="276" r:id="rId17"/>
    <p:sldId id="277" r:id="rId18"/>
    <p:sldId id="278" r:id="rId19"/>
    <p:sldId id="279" r:id="rId20"/>
    <p:sldId id="280" r:id="rId21"/>
    <p:sldId id="281" r:id="rId22"/>
    <p:sldId id="282" r:id="rId23"/>
    <p:sldId id="283" r:id="rId24"/>
    <p:sldId id="284" r:id="rId25"/>
    <p:sldId id="285" r:id="rId26"/>
  </p:sldIdLst>
  <p:sldSz cx="9906000" cy="6858000" type="A4"/>
  <p:notesSz cx="7099300" cy="10234613"/>
  <p:defaultTextStyle>
    <a:defPPr>
      <a:defRPr lang="en-US"/>
    </a:defPPr>
    <a:lvl1pPr algn="l" rtl="0" eaLnBrk="0" fontAlgn="base" hangingPunct="0">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1pPr>
    <a:lvl2pPr marL="457200" algn="l" rtl="0" eaLnBrk="0" fontAlgn="base" hangingPunct="0">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2pPr>
    <a:lvl3pPr marL="914400" algn="l" rtl="0" eaLnBrk="0" fontAlgn="base" hangingPunct="0">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3pPr>
    <a:lvl4pPr marL="1371600" algn="l" rtl="0" eaLnBrk="0" fontAlgn="base" hangingPunct="0">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4pPr>
    <a:lvl5pPr marL="1828800" algn="l" rtl="0" eaLnBrk="0" fontAlgn="base" hangingPunct="0">
      <a:spcBef>
        <a:spcPct val="0"/>
      </a:spcBef>
      <a:spcAft>
        <a:spcPct val="0"/>
      </a:spcAft>
      <a:defRPr sz="1600" kern="1200">
        <a:solidFill>
          <a:schemeClr val="tx1"/>
        </a:solidFill>
        <a:latin typeface="Tahoma" panose="020B0604030504040204" pitchFamily="34" charset="0"/>
        <a:ea typeface="+mn-ea"/>
        <a:cs typeface="Arial" panose="020B0604020202020204" pitchFamily="34" charset="0"/>
      </a:defRPr>
    </a:lvl5pPr>
    <a:lvl6pPr marL="22860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6pPr>
    <a:lvl7pPr marL="27432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7pPr>
    <a:lvl8pPr marL="32004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8pPr>
    <a:lvl9pPr marL="3657600" algn="l" defTabSz="914400" rtl="0" eaLnBrk="1" latinLnBrk="0" hangingPunct="1">
      <a:defRPr sz="1600" kern="1200">
        <a:solidFill>
          <a:schemeClr val="tx1"/>
        </a:solidFill>
        <a:latin typeface="Tahoma" panose="020B060403050404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E73B49"/>
    <a:srgbClr val="CCCCFF"/>
    <a:srgbClr val="9999FF"/>
    <a:srgbClr val="F5F5F7"/>
    <a:srgbClr val="E42835"/>
    <a:srgbClr val="8CB990"/>
    <a:srgbClr val="85A5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11" autoAdjust="0"/>
    <p:restoredTop sz="94660" autoAdjust="0"/>
  </p:normalViewPr>
  <p:slideViewPr>
    <p:cSldViewPr>
      <p:cViewPr varScale="1">
        <p:scale>
          <a:sx n="121" d="100"/>
          <a:sy n="121" d="100"/>
        </p:scale>
        <p:origin x="1200" y="10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7" d="100"/>
          <a:sy n="77" d="100"/>
        </p:scale>
        <p:origin x="-3270" y="-84"/>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6"/>
          <p:cNvSpPr>
            <a:spLocks noChangeArrowheads="1"/>
          </p:cNvSpPr>
          <p:nvPr/>
        </p:nvSpPr>
        <p:spPr bwMode="auto">
          <a:xfrm>
            <a:off x="315913" y="428625"/>
            <a:ext cx="6462712"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5504" tIns="46914" rIns="95504" bIns="46914">
            <a:spAutoFit/>
          </a:bodyPr>
          <a:lstStyle>
            <a:lvl1pPr defTabSz="804863">
              <a:defRPr sz="1600">
                <a:solidFill>
                  <a:schemeClr val="tx1"/>
                </a:solidFill>
                <a:latin typeface="Tahoma" panose="020B0604030504040204" pitchFamily="34" charset="0"/>
                <a:cs typeface="Arial" panose="020B0604020202020204" pitchFamily="34" charset="0"/>
              </a:defRPr>
            </a:lvl1pPr>
            <a:lvl2pPr marL="742950" indent="-285750" defTabSz="804863">
              <a:defRPr sz="1600">
                <a:solidFill>
                  <a:schemeClr val="tx1"/>
                </a:solidFill>
                <a:latin typeface="Tahoma" panose="020B0604030504040204" pitchFamily="34" charset="0"/>
                <a:cs typeface="Arial" panose="020B0604020202020204" pitchFamily="34" charset="0"/>
              </a:defRPr>
            </a:lvl2pPr>
            <a:lvl3pPr marL="1143000" indent="-228600" defTabSz="804863">
              <a:defRPr sz="1600">
                <a:solidFill>
                  <a:schemeClr val="tx1"/>
                </a:solidFill>
                <a:latin typeface="Tahoma" panose="020B0604030504040204" pitchFamily="34" charset="0"/>
                <a:cs typeface="Arial" panose="020B0604020202020204" pitchFamily="34" charset="0"/>
              </a:defRPr>
            </a:lvl3pPr>
            <a:lvl4pPr marL="1600200" indent="-228600" defTabSz="804863">
              <a:defRPr sz="1600">
                <a:solidFill>
                  <a:schemeClr val="tx1"/>
                </a:solidFill>
                <a:latin typeface="Tahoma" panose="020B0604030504040204" pitchFamily="34" charset="0"/>
                <a:cs typeface="Arial" panose="020B0604020202020204" pitchFamily="34" charset="0"/>
              </a:defRPr>
            </a:lvl4pPr>
            <a:lvl5pPr marL="2057400" indent="-228600" defTabSz="804863">
              <a:defRPr sz="1600">
                <a:solidFill>
                  <a:schemeClr val="tx1"/>
                </a:solidFill>
                <a:latin typeface="Tahoma" panose="020B0604030504040204" pitchFamily="34" charset="0"/>
                <a:cs typeface="Arial" panose="020B0604020202020204" pitchFamily="34" charset="0"/>
              </a:defRPr>
            </a:lvl5pPr>
            <a:lvl6pPr marL="25146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a:lnSpc>
                <a:spcPct val="90000"/>
              </a:lnSpc>
            </a:pPr>
            <a:r>
              <a:rPr lang="de-DE" altLang="en-US" sz="1000">
                <a:latin typeface="Arial" panose="020B0604020202020204" pitchFamily="34" charset="0"/>
              </a:rPr>
              <a:t>SW-Projekt-Management 		         WS 99/00		 H. Lichter, RWTH Aachen</a:t>
            </a:r>
          </a:p>
        </p:txBody>
      </p:sp>
      <p:sp>
        <p:nvSpPr>
          <p:cNvPr id="26631" name="Rectangle 7"/>
          <p:cNvSpPr>
            <a:spLocks noChangeArrowheads="1"/>
          </p:cNvSpPr>
          <p:nvPr/>
        </p:nvSpPr>
        <p:spPr bwMode="auto">
          <a:xfrm>
            <a:off x="3463925" y="9637713"/>
            <a:ext cx="384175" cy="252412"/>
          </a:xfrm>
          <a:prstGeom prst="rect">
            <a:avLst/>
          </a:prstGeom>
          <a:noFill/>
          <a:ln w="12700">
            <a:noFill/>
            <a:miter lim="800000"/>
            <a:headEnd/>
            <a:tailEnd/>
          </a:ln>
          <a:effectLst/>
        </p:spPr>
        <p:txBody>
          <a:bodyPr wrap="none" lIns="95504" tIns="46914" rIns="95504" bIns="46914">
            <a:spAutoFit/>
          </a:bodyPr>
          <a:lstStyle>
            <a:lvl1pPr defTabSz="804863" eaLnBrk="0" hangingPunct="0">
              <a:defRPr sz="1600">
                <a:solidFill>
                  <a:schemeClr val="tx1"/>
                </a:solidFill>
                <a:latin typeface="Tahoma" panose="020B0604030504040204" pitchFamily="34" charset="0"/>
                <a:cs typeface="Arial" panose="020B0604020202020204" pitchFamily="34" charset="0"/>
              </a:defRPr>
            </a:lvl1pPr>
            <a:lvl2pPr marL="742950" indent="-285750" defTabSz="804863" eaLnBrk="0" hangingPunct="0">
              <a:defRPr sz="1600">
                <a:solidFill>
                  <a:schemeClr val="tx1"/>
                </a:solidFill>
                <a:latin typeface="Tahoma" panose="020B0604030504040204" pitchFamily="34" charset="0"/>
                <a:cs typeface="Arial" panose="020B0604020202020204" pitchFamily="34" charset="0"/>
              </a:defRPr>
            </a:lvl2pPr>
            <a:lvl3pPr marL="1143000" indent="-228600" defTabSz="804863" eaLnBrk="0" hangingPunct="0">
              <a:defRPr sz="1600">
                <a:solidFill>
                  <a:schemeClr val="tx1"/>
                </a:solidFill>
                <a:latin typeface="Tahoma" panose="020B0604030504040204" pitchFamily="34" charset="0"/>
                <a:cs typeface="Arial" panose="020B0604020202020204" pitchFamily="34" charset="0"/>
              </a:defRPr>
            </a:lvl3pPr>
            <a:lvl4pPr marL="1600200" indent="-228600" defTabSz="804863" eaLnBrk="0" hangingPunct="0">
              <a:defRPr sz="1600">
                <a:solidFill>
                  <a:schemeClr val="tx1"/>
                </a:solidFill>
                <a:latin typeface="Tahoma" panose="020B0604030504040204" pitchFamily="34" charset="0"/>
                <a:cs typeface="Arial" panose="020B0604020202020204" pitchFamily="34" charset="0"/>
              </a:defRPr>
            </a:lvl4pPr>
            <a:lvl5pPr marL="2057400" indent="-228600" defTabSz="804863" eaLnBrk="0" hangingPunct="0">
              <a:defRPr sz="1600">
                <a:solidFill>
                  <a:schemeClr val="tx1"/>
                </a:solidFill>
                <a:latin typeface="Tahoma" panose="020B0604030504040204" pitchFamily="34" charset="0"/>
                <a:cs typeface="Arial" panose="020B0604020202020204" pitchFamily="34" charset="0"/>
              </a:defRPr>
            </a:lvl5pPr>
            <a:lvl6pPr marL="25146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defTabSz="804863"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algn="ctr">
              <a:lnSpc>
                <a:spcPct val="90000"/>
              </a:lnSpc>
              <a:defRPr/>
            </a:pPr>
            <a:r>
              <a:rPr lang="en-US" altLang="en-US" sz="1000" smtClean="0">
                <a:latin typeface="Arial" panose="020B0604020202020204" pitchFamily="34" charset="0"/>
              </a:rPr>
              <a:t> </a:t>
            </a:r>
            <a:fld id="{E0F4B6C3-ED5C-4D69-A747-4C48AC35C489}" type="slidenum">
              <a:rPr lang="en-US" altLang="en-US" sz="1000" smtClean="0">
                <a:latin typeface="Arial" panose="020B0604020202020204" pitchFamily="34" charset="0"/>
              </a:rPr>
              <a:pPr algn="ctr">
                <a:lnSpc>
                  <a:spcPct val="90000"/>
                </a:lnSpc>
                <a:defRPr/>
              </a:pPr>
              <a:t>‹#›</a:t>
            </a:fld>
            <a:endParaRPr lang="en-US" altLang="en-US" sz="1000" smtClean="0">
              <a:latin typeface="Arial" panose="020B0604020202020204"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3076575" cy="511175"/>
          </a:xfrm>
          <a:prstGeom prst="rect">
            <a:avLst/>
          </a:prstGeom>
          <a:noFill/>
          <a:ln w="12700">
            <a:noFill/>
            <a:miter lim="800000"/>
            <a:headEnd/>
            <a:tailEnd/>
          </a:ln>
          <a:effectLst/>
        </p:spPr>
        <p:txBody>
          <a:bodyPr vert="horz" wrap="square" lIns="96508" tIns="48254" rIns="96508" bIns="48254" numCol="1" anchor="t" anchorCtr="0" compatLnSpc="1">
            <a:prstTxWarp prst="textNoShape">
              <a:avLst/>
            </a:prstTxWarp>
          </a:bodyPr>
          <a:lstStyle>
            <a:lvl1pPr defTabSz="965200" eaLnBrk="0" hangingPunct="0">
              <a:defRPr sz="1200" smtClean="0">
                <a:latin typeface="Times New Roman" panose="02020603050405020304" pitchFamily="18" charset="0"/>
              </a:defRPr>
            </a:lvl1pPr>
          </a:lstStyle>
          <a:p>
            <a:pPr>
              <a:defRPr/>
            </a:pPr>
            <a:endParaRPr lang="de-DE" altLang="en-US"/>
          </a:p>
        </p:txBody>
      </p:sp>
      <p:sp>
        <p:nvSpPr>
          <p:cNvPr id="25603" name="Rectangle 3"/>
          <p:cNvSpPr>
            <a:spLocks noGrp="1" noChangeArrowheads="1"/>
          </p:cNvSpPr>
          <p:nvPr>
            <p:ph type="dt" idx="1"/>
          </p:nvPr>
        </p:nvSpPr>
        <p:spPr bwMode="auto">
          <a:xfrm>
            <a:off x="4022725" y="0"/>
            <a:ext cx="3076575" cy="511175"/>
          </a:xfrm>
          <a:prstGeom prst="rect">
            <a:avLst/>
          </a:prstGeom>
          <a:noFill/>
          <a:ln w="12700">
            <a:noFill/>
            <a:miter lim="800000"/>
            <a:headEnd/>
            <a:tailEnd/>
          </a:ln>
          <a:effectLst/>
        </p:spPr>
        <p:txBody>
          <a:bodyPr vert="horz" wrap="square" lIns="96508" tIns="48254" rIns="96508" bIns="48254" numCol="1" anchor="t" anchorCtr="0" compatLnSpc="1">
            <a:prstTxWarp prst="textNoShape">
              <a:avLst/>
            </a:prstTxWarp>
          </a:bodyPr>
          <a:lstStyle>
            <a:lvl1pPr algn="r" defTabSz="965200" eaLnBrk="0" hangingPunct="0">
              <a:defRPr sz="1200" smtClean="0">
                <a:latin typeface="Times New Roman" panose="02020603050405020304" pitchFamily="18" charset="0"/>
              </a:defRPr>
            </a:lvl1pPr>
          </a:lstStyle>
          <a:p>
            <a:pPr>
              <a:defRPr/>
            </a:pPr>
            <a:endParaRPr lang="de-DE" altLang="en-US"/>
          </a:p>
        </p:txBody>
      </p:sp>
      <p:sp>
        <p:nvSpPr>
          <p:cNvPr id="4100" name="Rectangle 4"/>
          <p:cNvSpPr>
            <a:spLocks noGrp="1" noRot="1" noChangeAspect="1" noChangeArrowheads="1" noTextEdit="1"/>
          </p:cNvSpPr>
          <p:nvPr>
            <p:ph type="sldImg" idx="2"/>
          </p:nvPr>
        </p:nvSpPr>
        <p:spPr bwMode="auto">
          <a:xfrm>
            <a:off x="776288" y="766763"/>
            <a:ext cx="5546725" cy="38401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5" name="Rectangle 5"/>
          <p:cNvSpPr>
            <a:spLocks noGrp="1" noChangeArrowheads="1"/>
          </p:cNvSpPr>
          <p:nvPr>
            <p:ph type="body" sz="quarter" idx="3"/>
          </p:nvPr>
        </p:nvSpPr>
        <p:spPr bwMode="auto">
          <a:xfrm>
            <a:off x="946150" y="4862513"/>
            <a:ext cx="5207000" cy="4605337"/>
          </a:xfrm>
          <a:prstGeom prst="rect">
            <a:avLst/>
          </a:prstGeom>
          <a:noFill/>
          <a:ln w="12700">
            <a:noFill/>
            <a:miter lim="800000"/>
            <a:headEnd/>
            <a:tailEnd/>
          </a:ln>
          <a:effectLst/>
        </p:spPr>
        <p:txBody>
          <a:bodyPr vert="horz" wrap="square" lIns="96508" tIns="48254" rIns="96508" bIns="48254" numCol="1" anchor="t" anchorCtr="0" compatLnSpc="1">
            <a:prstTxWarp prst="textNoShape">
              <a:avLst/>
            </a:prstTxWarp>
          </a:bodyPr>
          <a:lstStyle/>
          <a:p>
            <a:pPr lvl="0"/>
            <a:r>
              <a:rPr lang="de-DE" noProof="0" smtClean="0"/>
              <a:t>Click to edit Master text styles</a:t>
            </a:r>
          </a:p>
          <a:p>
            <a:pPr lvl="1"/>
            <a:r>
              <a:rPr lang="de-DE" noProof="0" smtClean="0"/>
              <a:t>Second level</a:t>
            </a:r>
          </a:p>
          <a:p>
            <a:pPr lvl="2"/>
            <a:r>
              <a:rPr lang="de-DE" noProof="0" smtClean="0"/>
              <a:t>Third level</a:t>
            </a:r>
          </a:p>
          <a:p>
            <a:pPr lvl="3"/>
            <a:r>
              <a:rPr lang="de-DE" noProof="0" smtClean="0"/>
              <a:t>Fourth level</a:t>
            </a:r>
          </a:p>
          <a:p>
            <a:pPr lvl="4"/>
            <a:r>
              <a:rPr lang="de-DE" noProof="0" smtClean="0"/>
              <a:t>Fifth level</a:t>
            </a:r>
          </a:p>
        </p:txBody>
      </p:sp>
      <p:sp>
        <p:nvSpPr>
          <p:cNvPr id="25606" name="Rectangle 6"/>
          <p:cNvSpPr>
            <a:spLocks noGrp="1" noChangeArrowheads="1"/>
          </p:cNvSpPr>
          <p:nvPr>
            <p:ph type="ftr" sz="quarter" idx="4"/>
          </p:nvPr>
        </p:nvSpPr>
        <p:spPr bwMode="auto">
          <a:xfrm>
            <a:off x="0" y="9723438"/>
            <a:ext cx="3076575" cy="511175"/>
          </a:xfrm>
          <a:prstGeom prst="rect">
            <a:avLst/>
          </a:prstGeom>
          <a:noFill/>
          <a:ln w="12700">
            <a:noFill/>
            <a:miter lim="800000"/>
            <a:headEnd/>
            <a:tailEnd/>
          </a:ln>
          <a:effectLst/>
        </p:spPr>
        <p:txBody>
          <a:bodyPr vert="horz" wrap="square" lIns="96508" tIns="48254" rIns="96508" bIns="48254" numCol="1" anchor="b" anchorCtr="0" compatLnSpc="1">
            <a:prstTxWarp prst="textNoShape">
              <a:avLst/>
            </a:prstTxWarp>
          </a:bodyPr>
          <a:lstStyle>
            <a:lvl1pPr defTabSz="965200" eaLnBrk="0" hangingPunct="0">
              <a:defRPr sz="1200" smtClean="0">
                <a:latin typeface="Times New Roman" panose="02020603050405020304" pitchFamily="18" charset="0"/>
              </a:defRPr>
            </a:lvl1pPr>
          </a:lstStyle>
          <a:p>
            <a:pPr>
              <a:defRPr/>
            </a:pPr>
            <a:endParaRPr lang="de-DE" altLang="en-US"/>
          </a:p>
        </p:txBody>
      </p:sp>
      <p:sp>
        <p:nvSpPr>
          <p:cNvPr id="25607" name="Rectangle 7"/>
          <p:cNvSpPr>
            <a:spLocks noGrp="1" noChangeArrowheads="1"/>
          </p:cNvSpPr>
          <p:nvPr>
            <p:ph type="sldNum" sz="quarter" idx="5"/>
          </p:nvPr>
        </p:nvSpPr>
        <p:spPr bwMode="auto">
          <a:xfrm>
            <a:off x="4022725" y="9723438"/>
            <a:ext cx="3076575" cy="511175"/>
          </a:xfrm>
          <a:prstGeom prst="rect">
            <a:avLst/>
          </a:prstGeom>
          <a:noFill/>
          <a:ln w="12700">
            <a:noFill/>
            <a:miter lim="800000"/>
            <a:headEnd/>
            <a:tailEnd/>
          </a:ln>
          <a:effectLst/>
        </p:spPr>
        <p:txBody>
          <a:bodyPr vert="horz" wrap="square" lIns="96508" tIns="48254" rIns="96508" bIns="48254" numCol="1" anchor="b" anchorCtr="0" compatLnSpc="1">
            <a:prstTxWarp prst="textNoShape">
              <a:avLst/>
            </a:prstTxWarp>
          </a:bodyPr>
          <a:lstStyle>
            <a:lvl1pPr algn="r" defTabSz="965200" eaLnBrk="0" hangingPunct="0">
              <a:defRPr sz="1200" smtClean="0">
                <a:latin typeface="Times New Roman" panose="02020603050405020304" pitchFamily="18" charset="0"/>
              </a:defRPr>
            </a:lvl1pPr>
          </a:lstStyle>
          <a:p>
            <a:pPr>
              <a:defRPr/>
            </a:pPr>
            <a:fld id="{2C31187F-2A78-45A3-BD16-650D8B6B16EE}" type="slidenum">
              <a:rPr lang="de-DE" altLang="en-US"/>
              <a:pPr>
                <a:defRPr/>
              </a:pPr>
              <a:t>‹#›</a:t>
            </a:fld>
            <a:endParaRPr lang="de-DE"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6" name="Content Placeholder 2"/>
          <p:cNvSpPr>
            <a:spLocks noGrp="1"/>
          </p:cNvSpPr>
          <p:nvPr>
            <p:ph idx="1"/>
          </p:nvPr>
        </p:nvSpPr>
        <p:spPr>
          <a:xfrm>
            <a:off x="166690" y="981075"/>
            <a:ext cx="9501187" cy="5326063"/>
          </a:xfrm>
        </p:spPr>
        <p:txBody>
          <a:bodyPr/>
          <a:lstStyle>
            <a:lvl1pPr marL="0" indent="0">
              <a:buClr>
                <a:srgbClr val="3333FF"/>
              </a:buClr>
              <a:defRPr/>
            </a:lvl1pPr>
            <a:lvl2pPr>
              <a:buClr>
                <a:srgbClr val="3333FF"/>
              </a:buClr>
              <a:defRPr/>
            </a:lvl2pPr>
            <a:lvl3pPr>
              <a:buClr>
                <a:srgbClr val="3333FF"/>
              </a:buClr>
              <a:defRPr/>
            </a:lvl3pPr>
            <a:lvl4pPr>
              <a:buClr>
                <a:srgbClr val="3333FF"/>
              </a:buClr>
              <a:defRPr/>
            </a:lvl4pPr>
            <a:lvl5pPr>
              <a:buClr>
                <a:srgbClr val="3333FF"/>
              </a:buClr>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4" name="Slide Number Placeholder 9"/>
          <p:cNvSpPr>
            <a:spLocks noGrp="1"/>
          </p:cNvSpPr>
          <p:nvPr>
            <p:ph type="sldNum" sz="quarter" idx="10"/>
          </p:nvPr>
        </p:nvSpPr>
        <p:spPr/>
        <p:txBody>
          <a:bodyPr/>
          <a:lstStyle>
            <a:lvl1pPr>
              <a:defRPr/>
            </a:lvl1pPr>
          </a:lstStyle>
          <a:p>
            <a:pPr>
              <a:defRPr/>
            </a:pPr>
            <a:fld id="{33A977E4-F1BE-4E38-959B-81EE595A236C}" type="slidenum">
              <a:rPr lang="de-DE" altLang="en-US"/>
              <a:pPr>
                <a:defRPr/>
              </a:pPr>
              <a:t>‹#›</a:t>
            </a:fld>
            <a:endParaRPr lang="de-DE" altLang="en-US"/>
          </a:p>
        </p:txBody>
      </p:sp>
    </p:spTree>
    <p:extLst>
      <p:ext uri="{BB962C8B-B14F-4D97-AF65-F5344CB8AC3E}">
        <p14:creationId xmlns:p14="http://schemas.microsoft.com/office/powerpoint/2010/main" val="3069469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6" name="Text Placeholder 3"/>
          <p:cNvSpPr>
            <a:spLocks noGrp="1"/>
          </p:cNvSpPr>
          <p:nvPr>
            <p:ph type="body" sz="half" idx="2"/>
          </p:nvPr>
        </p:nvSpPr>
        <p:spPr>
          <a:xfrm>
            <a:off x="344488" y="5648474"/>
            <a:ext cx="9073008" cy="804862"/>
          </a:xfrm>
        </p:spPr>
        <p:txBody>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Content Placeholder 7"/>
          <p:cNvSpPr>
            <a:spLocks noGrp="1"/>
          </p:cNvSpPr>
          <p:nvPr>
            <p:ph sz="quarter" idx="12"/>
          </p:nvPr>
        </p:nvSpPr>
        <p:spPr>
          <a:xfrm>
            <a:off x="416496" y="836612"/>
            <a:ext cx="9001000" cy="46086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9"/>
          <p:cNvSpPr>
            <a:spLocks noGrp="1"/>
          </p:cNvSpPr>
          <p:nvPr>
            <p:ph type="sldNum" sz="quarter" idx="13"/>
          </p:nvPr>
        </p:nvSpPr>
        <p:spPr/>
        <p:txBody>
          <a:bodyPr/>
          <a:lstStyle>
            <a:lvl1pPr>
              <a:defRPr/>
            </a:lvl1pPr>
          </a:lstStyle>
          <a:p>
            <a:pPr>
              <a:defRPr/>
            </a:pPr>
            <a:fld id="{EBB1D6C8-C6A7-4AC9-9144-459D81F80DE9}" type="slidenum">
              <a:rPr lang="de-DE" altLang="en-US"/>
              <a:pPr>
                <a:defRPr/>
              </a:pPr>
              <a:t>‹#›</a:t>
            </a:fld>
            <a:endParaRPr lang="de-DE" altLang="en-US"/>
          </a:p>
        </p:txBody>
      </p:sp>
    </p:spTree>
    <p:extLst>
      <p:ext uri="{BB962C8B-B14F-4D97-AF65-F5344CB8AC3E}">
        <p14:creationId xmlns:p14="http://schemas.microsoft.com/office/powerpoint/2010/main" val="3568030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7" name="Content Placeholder 6"/>
          <p:cNvSpPr>
            <a:spLocks noGrp="1"/>
          </p:cNvSpPr>
          <p:nvPr>
            <p:ph sz="quarter" idx="13"/>
          </p:nvPr>
        </p:nvSpPr>
        <p:spPr>
          <a:xfrm>
            <a:off x="200472" y="980728"/>
            <a:ext cx="4608512" cy="5400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10" name="Content Placeholder 9"/>
          <p:cNvSpPr>
            <a:spLocks noGrp="1"/>
          </p:cNvSpPr>
          <p:nvPr>
            <p:ph sz="quarter" idx="14"/>
          </p:nvPr>
        </p:nvSpPr>
        <p:spPr>
          <a:xfrm>
            <a:off x="5097016" y="980728"/>
            <a:ext cx="4608512" cy="54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9"/>
          <p:cNvSpPr>
            <a:spLocks noGrp="1"/>
          </p:cNvSpPr>
          <p:nvPr>
            <p:ph type="sldNum" sz="quarter" idx="15"/>
          </p:nvPr>
        </p:nvSpPr>
        <p:spPr/>
        <p:txBody>
          <a:bodyPr/>
          <a:lstStyle>
            <a:lvl1pPr>
              <a:defRPr/>
            </a:lvl1pPr>
          </a:lstStyle>
          <a:p>
            <a:pPr>
              <a:defRPr/>
            </a:pPr>
            <a:fld id="{CAEED8C2-53D0-4852-8E4D-E34F2DDAFDC5}" type="slidenum">
              <a:rPr lang="de-DE" altLang="en-US"/>
              <a:pPr>
                <a:defRPr/>
              </a:pPr>
              <a:t>‹#›</a:t>
            </a:fld>
            <a:endParaRPr lang="de-DE" altLang="en-US"/>
          </a:p>
        </p:txBody>
      </p:sp>
    </p:spTree>
    <p:extLst>
      <p:ext uri="{BB962C8B-B14F-4D97-AF65-F5344CB8AC3E}">
        <p14:creationId xmlns:p14="http://schemas.microsoft.com/office/powerpoint/2010/main" val="952073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7" name="Content Placeholder 6"/>
          <p:cNvSpPr>
            <a:spLocks noGrp="1"/>
          </p:cNvSpPr>
          <p:nvPr>
            <p:ph sz="quarter" idx="13"/>
          </p:nvPr>
        </p:nvSpPr>
        <p:spPr>
          <a:xfrm>
            <a:off x="200472" y="980728"/>
            <a:ext cx="9505056" cy="252028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10" name="Content Placeholder 9"/>
          <p:cNvSpPr>
            <a:spLocks noGrp="1"/>
          </p:cNvSpPr>
          <p:nvPr>
            <p:ph sz="quarter" idx="14"/>
          </p:nvPr>
        </p:nvSpPr>
        <p:spPr>
          <a:xfrm>
            <a:off x="200472" y="4005064"/>
            <a:ext cx="9505056" cy="237626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
        <p:nvSpPr>
          <p:cNvPr id="5" name="Slide Number Placeholder 9"/>
          <p:cNvSpPr>
            <a:spLocks noGrp="1"/>
          </p:cNvSpPr>
          <p:nvPr>
            <p:ph type="sldNum" sz="quarter" idx="15"/>
          </p:nvPr>
        </p:nvSpPr>
        <p:spPr/>
        <p:txBody>
          <a:bodyPr/>
          <a:lstStyle>
            <a:lvl1pPr>
              <a:defRPr/>
            </a:lvl1pPr>
          </a:lstStyle>
          <a:p>
            <a:pPr>
              <a:defRPr/>
            </a:pPr>
            <a:fld id="{AFC6E7B4-ED90-49B9-A5F1-977A70CEC694}" type="slidenum">
              <a:rPr lang="de-DE" altLang="en-US"/>
              <a:pPr>
                <a:defRPr/>
              </a:pPr>
              <a:t>‹#›</a:t>
            </a:fld>
            <a:endParaRPr lang="de-DE" altLang="en-US"/>
          </a:p>
        </p:txBody>
      </p:sp>
    </p:spTree>
    <p:extLst>
      <p:ext uri="{BB962C8B-B14F-4D97-AF65-F5344CB8AC3E}">
        <p14:creationId xmlns:p14="http://schemas.microsoft.com/office/powerpoint/2010/main" val="2658585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de-DE" dirty="0"/>
          </a:p>
        </p:txBody>
      </p:sp>
      <p:sp>
        <p:nvSpPr>
          <p:cNvPr id="3" name="Slide Number Placeholder 9"/>
          <p:cNvSpPr>
            <a:spLocks noGrp="1"/>
          </p:cNvSpPr>
          <p:nvPr>
            <p:ph type="sldNum" sz="quarter" idx="10"/>
          </p:nvPr>
        </p:nvSpPr>
        <p:spPr/>
        <p:txBody>
          <a:bodyPr/>
          <a:lstStyle>
            <a:lvl1pPr>
              <a:defRPr/>
            </a:lvl1pPr>
          </a:lstStyle>
          <a:p>
            <a:pPr>
              <a:defRPr/>
            </a:pPr>
            <a:fld id="{8B594BAD-4736-41F3-8E35-0F5355AD6879}" type="slidenum">
              <a:rPr lang="de-DE" altLang="en-US"/>
              <a:pPr>
                <a:defRPr/>
              </a:pPr>
              <a:t>‹#›</a:t>
            </a:fld>
            <a:endParaRPr lang="de-DE" altLang="en-US"/>
          </a:p>
        </p:txBody>
      </p:sp>
    </p:spTree>
    <p:extLst>
      <p:ext uri="{BB962C8B-B14F-4D97-AF65-F5344CB8AC3E}">
        <p14:creationId xmlns:p14="http://schemas.microsoft.com/office/powerpoint/2010/main" val="2795186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TextBox 5"/>
          <p:cNvSpPr txBox="1">
            <a:spLocks noChangeArrowheads="1"/>
          </p:cNvSpPr>
          <p:nvPr userDrawn="1"/>
        </p:nvSpPr>
        <p:spPr bwMode="auto">
          <a:xfrm>
            <a:off x="920750" y="344488"/>
            <a:ext cx="784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Tahoma" panose="020B0604030504040204" pitchFamily="34" charset="0"/>
                <a:cs typeface="Arial" panose="020B0604020202020204" pitchFamily="34" charset="0"/>
              </a:defRPr>
            </a:lvl1pPr>
            <a:lvl2pPr marL="742950" indent="-285750">
              <a:defRPr sz="1600">
                <a:solidFill>
                  <a:schemeClr val="tx1"/>
                </a:solidFill>
                <a:latin typeface="Tahoma" panose="020B0604030504040204" pitchFamily="34" charset="0"/>
                <a:cs typeface="Arial" panose="020B0604020202020204" pitchFamily="34" charset="0"/>
              </a:defRPr>
            </a:lvl2pPr>
            <a:lvl3pPr marL="1143000" indent="-228600">
              <a:defRPr sz="1600">
                <a:solidFill>
                  <a:schemeClr val="tx1"/>
                </a:solidFill>
                <a:latin typeface="Tahoma" panose="020B0604030504040204" pitchFamily="34" charset="0"/>
                <a:cs typeface="Arial" panose="020B0604020202020204" pitchFamily="34" charset="0"/>
              </a:defRPr>
            </a:lvl3pPr>
            <a:lvl4pPr marL="1600200" indent="-228600">
              <a:defRPr sz="1600">
                <a:solidFill>
                  <a:schemeClr val="tx1"/>
                </a:solidFill>
                <a:latin typeface="Tahoma" panose="020B0604030504040204" pitchFamily="34" charset="0"/>
                <a:cs typeface="Arial" panose="020B0604020202020204" pitchFamily="34" charset="0"/>
              </a:defRPr>
            </a:lvl4pPr>
            <a:lvl5pPr marL="2057400" indent="-22860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r>
              <a:rPr lang="de-DE" altLang="en-US" sz="4000">
                <a:latin typeface="Arial" panose="020B0604020202020204" pitchFamily="34" charset="0"/>
              </a:rPr>
              <a:t>Software Engineering</a:t>
            </a:r>
          </a:p>
        </p:txBody>
      </p:sp>
      <p:sp>
        <p:nvSpPr>
          <p:cNvPr id="5" name="Rectangle 4"/>
          <p:cNvSpPr/>
          <p:nvPr userDrawn="1"/>
        </p:nvSpPr>
        <p:spPr bwMode="auto">
          <a:xfrm>
            <a:off x="992188" y="188913"/>
            <a:ext cx="7921625" cy="144462"/>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lvl1pPr marL="381000" indent="-381000" defTabSz="762000" eaLnBrk="0" hangingPunct="0">
              <a:defRPr sz="1600">
                <a:solidFill>
                  <a:schemeClr val="tx1"/>
                </a:solidFill>
                <a:latin typeface="Tahoma" panose="020B0604030504040204" pitchFamily="34" charset="0"/>
                <a:cs typeface="Arial" panose="020B0604020202020204" pitchFamily="34" charset="0"/>
              </a:defRPr>
            </a:lvl1pPr>
            <a:lvl2pPr marL="742950" indent="-285750" defTabSz="762000" eaLnBrk="0" hangingPunct="0">
              <a:defRPr sz="1600">
                <a:solidFill>
                  <a:schemeClr val="tx1"/>
                </a:solidFill>
                <a:latin typeface="Tahoma" panose="020B0604030504040204" pitchFamily="34" charset="0"/>
                <a:cs typeface="Arial" panose="020B0604020202020204" pitchFamily="34" charset="0"/>
              </a:defRPr>
            </a:lvl2pPr>
            <a:lvl3pPr marL="1143000" indent="-228600" defTabSz="762000" eaLnBrk="0" hangingPunct="0">
              <a:defRPr sz="1600">
                <a:solidFill>
                  <a:schemeClr val="tx1"/>
                </a:solidFill>
                <a:latin typeface="Tahoma" panose="020B0604030504040204" pitchFamily="34" charset="0"/>
                <a:cs typeface="Arial" panose="020B0604020202020204" pitchFamily="34" charset="0"/>
              </a:defRPr>
            </a:lvl3pPr>
            <a:lvl4pPr marL="1600200" indent="-228600" defTabSz="762000" eaLnBrk="0" hangingPunct="0">
              <a:defRPr sz="1600">
                <a:solidFill>
                  <a:schemeClr val="tx1"/>
                </a:solidFill>
                <a:latin typeface="Tahoma" panose="020B0604030504040204" pitchFamily="34" charset="0"/>
                <a:cs typeface="Arial" panose="020B0604020202020204" pitchFamily="34" charset="0"/>
              </a:defRPr>
            </a:lvl4pPr>
            <a:lvl5pPr marL="2057400" indent="-228600" defTabSz="762000" eaLnBrk="0" hangingPunct="0">
              <a:defRPr sz="1600">
                <a:solidFill>
                  <a:schemeClr val="tx1"/>
                </a:solidFill>
                <a:latin typeface="Tahoma" panose="020B0604030504040204" pitchFamily="34" charset="0"/>
                <a:cs typeface="Arial" panose="020B0604020202020204" pitchFamily="34" charset="0"/>
              </a:defRPr>
            </a:lvl5pPr>
            <a:lvl6pPr marL="2514600" indent="-228600" defTabSz="7620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defTabSz="7620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defTabSz="7620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defTabSz="7620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algn="ctr">
              <a:lnSpc>
                <a:spcPct val="90000"/>
              </a:lnSpc>
              <a:spcBef>
                <a:spcPct val="60000"/>
              </a:spcBef>
              <a:spcAft>
                <a:spcPct val="5000"/>
              </a:spcAft>
              <a:buClr>
                <a:srgbClr val="0000FF"/>
              </a:buClr>
              <a:buSzPct val="100000"/>
              <a:buFont typeface="Wingdings" panose="05000000000000000000" pitchFamily="2" charset="2"/>
              <a:buNone/>
              <a:defRPr/>
            </a:pPr>
            <a:endParaRPr lang="de-DE" altLang="en-US" smtClean="0"/>
          </a:p>
        </p:txBody>
      </p:sp>
      <p:sp>
        <p:nvSpPr>
          <p:cNvPr id="6" name="Rectangle 5"/>
          <p:cNvSpPr/>
          <p:nvPr userDrawn="1"/>
        </p:nvSpPr>
        <p:spPr bwMode="auto">
          <a:xfrm>
            <a:off x="992188" y="6165850"/>
            <a:ext cx="7921625" cy="142875"/>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lvl1pPr marL="381000" indent="-381000" defTabSz="762000" eaLnBrk="0" hangingPunct="0">
              <a:defRPr sz="1600">
                <a:solidFill>
                  <a:schemeClr val="tx1"/>
                </a:solidFill>
                <a:latin typeface="Tahoma" panose="020B0604030504040204" pitchFamily="34" charset="0"/>
                <a:cs typeface="Arial" panose="020B0604020202020204" pitchFamily="34" charset="0"/>
              </a:defRPr>
            </a:lvl1pPr>
            <a:lvl2pPr marL="742950" indent="-285750" defTabSz="762000" eaLnBrk="0" hangingPunct="0">
              <a:defRPr sz="1600">
                <a:solidFill>
                  <a:schemeClr val="tx1"/>
                </a:solidFill>
                <a:latin typeface="Tahoma" panose="020B0604030504040204" pitchFamily="34" charset="0"/>
                <a:cs typeface="Arial" panose="020B0604020202020204" pitchFamily="34" charset="0"/>
              </a:defRPr>
            </a:lvl2pPr>
            <a:lvl3pPr marL="1143000" indent="-228600" defTabSz="762000" eaLnBrk="0" hangingPunct="0">
              <a:defRPr sz="1600">
                <a:solidFill>
                  <a:schemeClr val="tx1"/>
                </a:solidFill>
                <a:latin typeface="Tahoma" panose="020B0604030504040204" pitchFamily="34" charset="0"/>
                <a:cs typeface="Arial" panose="020B0604020202020204" pitchFamily="34" charset="0"/>
              </a:defRPr>
            </a:lvl3pPr>
            <a:lvl4pPr marL="1600200" indent="-228600" defTabSz="762000" eaLnBrk="0" hangingPunct="0">
              <a:defRPr sz="1600">
                <a:solidFill>
                  <a:schemeClr val="tx1"/>
                </a:solidFill>
                <a:latin typeface="Tahoma" panose="020B0604030504040204" pitchFamily="34" charset="0"/>
                <a:cs typeface="Arial" panose="020B0604020202020204" pitchFamily="34" charset="0"/>
              </a:defRPr>
            </a:lvl4pPr>
            <a:lvl5pPr marL="2057400" indent="-228600" defTabSz="762000" eaLnBrk="0" hangingPunct="0">
              <a:defRPr sz="1600">
                <a:solidFill>
                  <a:schemeClr val="tx1"/>
                </a:solidFill>
                <a:latin typeface="Tahoma" panose="020B0604030504040204" pitchFamily="34" charset="0"/>
                <a:cs typeface="Arial" panose="020B0604020202020204" pitchFamily="34" charset="0"/>
              </a:defRPr>
            </a:lvl5pPr>
            <a:lvl6pPr marL="2514600" indent="-228600" defTabSz="7620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defTabSz="7620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defTabSz="7620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defTabSz="7620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algn="ctr">
              <a:lnSpc>
                <a:spcPct val="90000"/>
              </a:lnSpc>
              <a:spcBef>
                <a:spcPct val="60000"/>
              </a:spcBef>
              <a:spcAft>
                <a:spcPct val="5000"/>
              </a:spcAft>
              <a:buClr>
                <a:srgbClr val="0000FF"/>
              </a:buClr>
              <a:buSzPct val="100000"/>
              <a:buFont typeface="Wingdings" panose="05000000000000000000" pitchFamily="2" charset="2"/>
              <a:buNone/>
              <a:defRPr/>
            </a:pPr>
            <a:endParaRPr lang="de-DE" altLang="en-US" smtClean="0"/>
          </a:p>
        </p:txBody>
      </p:sp>
      <p:sp>
        <p:nvSpPr>
          <p:cNvPr id="7" name="TextBox 8"/>
          <p:cNvSpPr txBox="1">
            <a:spLocks noChangeArrowheads="1"/>
          </p:cNvSpPr>
          <p:nvPr userDrawn="1"/>
        </p:nvSpPr>
        <p:spPr bwMode="auto">
          <a:xfrm>
            <a:off x="920750" y="6308725"/>
            <a:ext cx="813593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Tahoma" panose="020B0604030504040204" pitchFamily="34" charset="0"/>
                <a:cs typeface="Arial" panose="020B0604020202020204" pitchFamily="34" charset="0"/>
              </a:defRPr>
            </a:lvl1pPr>
            <a:lvl2pPr marL="742950" indent="-285750">
              <a:defRPr sz="1600">
                <a:solidFill>
                  <a:schemeClr val="tx1"/>
                </a:solidFill>
                <a:latin typeface="Tahoma" panose="020B0604030504040204" pitchFamily="34" charset="0"/>
                <a:cs typeface="Arial" panose="020B0604020202020204" pitchFamily="34" charset="0"/>
              </a:defRPr>
            </a:lvl2pPr>
            <a:lvl3pPr marL="1143000" indent="-228600">
              <a:defRPr sz="1600">
                <a:solidFill>
                  <a:schemeClr val="tx1"/>
                </a:solidFill>
                <a:latin typeface="Tahoma" panose="020B0604030504040204" pitchFamily="34" charset="0"/>
                <a:cs typeface="Arial" panose="020B0604020202020204" pitchFamily="34" charset="0"/>
              </a:defRPr>
            </a:lvl3pPr>
            <a:lvl4pPr marL="1600200" indent="-228600">
              <a:defRPr sz="1600">
                <a:solidFill>
                  <a:schemeClr val="tx1"/>
                </a:solidFill>
                <a:latin typeface="Tahoma" panose="020B0604030504040204" pitchFamily="34" charset="0"/>
                <a:cs typeface="Arial" panose="020B0604020202020204" pitchFamily="34" charset="0"/>
              </a:defRPr>
            </a:lvl4pPr>
            <a:lvl5pPr marL="2057400" indent="-228600">
              <a:defRPr sz="16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eaLnBrk="1" hangingPunct="1"/>
            <a:r>
              <a:rPr lang="de-DE" altLang="en-US" sz="1100">
                <a:latin typeface="Arial" panose="020B0604020202020204" pitchFamily="34" charset="0"/>
              </a:rPr>
              <a:t>© Ludewig, J., H. Lichter: Software Engineering  –   Grundlagen, Menschen, Prozesse, Techniken. 2. Aufl., dpunkt.verlag, 2010.</a:t>
            </a:r>
          </a:p>
        </p:txBody>
      </p:sp>
      <p:sp>
        <p:nvSpPr>
          <p:cNvPr id="2" name="Title 1"/>
          <p:cNvSpPr>
            <a:spLocks noGrp="1"/>
          </p:cNvSpPr>
          <p:nvPr>
            <p:ph type="title"/>
          </p:nvPr>
        </p:nvSpPr>
        <p:spPr>
          <a:xfrm>
            <a:off x="992560" y="1196603"/>
            <a:ext cx="7920880" cy="1224136"/>
          </a:xfrm>
        </p:spPr>
        <p:txBody>
          <a:bodyPr>
            <a:normAutofit/>
          </a:bodyPr>
          <a:lstStyle>
            <a:lvl1pPr marL="712788" indent="-712788">
              <a:defRPr/>
            </a:lvl1pPr>
          </a:lstStyle>
          <a:p>
            <a:r>
              <a:rPr lang="en-US" dirty="0" smtClean="0"/>
              <a:t>Click to edit Master title style</a:t>
            </a:r>
            <a:endParaRPr lang="de-DE" dirty="0"/>
          </a:p>
        </p:txBody>
      </p:sp>
      <p:sp>
        <p:nvSpPr>
          <p:cNvPr id="13" name="Content Placeholder 12"/>
          <p:cNvSpPr>
            <a:spLocks noGrp="1"/>
          </p:cNvSpPr>
          <p:nvPr>
            <p:ph sz="quarter" idx="13"/>
          </p:nvPr>
        </p:nvSpPr>
        <p:spPr>
          <a:xfrm>
            <a:off x="1496616" y="2564755"/>
            <a:ext cx="7416824" cy="3528392"/>
          </a:xfrm>
        </p:spPr>
        <p:txBody>
          <a:bodyPr/>
          <a:lstStyle>
            <a:lvl1pPr marL="631825" indent="-631825">
              <a:spcBef>
                <a:spcPts val="800"/>
              </a:spcBef>
              <a:defRPr sz="2000">
                <a:solidFill>
                  <a:schemeClr val="bg1">
                    <a:lumMod val="50000"/>
                  </a:schemeClr>
                </a:solidFill>
              </a:defRPr>
            </a:lvl1pPr>
            <a:lvl2pPr>
              <a:defRPr sz="2000">
                <a:solidFill>
                  <a:schemeClr val="bg1">
                    <a:lumMod val="50000"/>
                  </a:schemeClr>
                </a:solidFill>
              </a:defRPr>
            </a:lvl2pPr>
            <a:lvl3pPr>
              <a:defRPr sz="2000">
                <a:solidFill>
                  <a:schemeClr val="bg1">
                    <a:lumMod val="50000"/>
                  </a:schemeClr>
                </a:solidFill>
              </a:defRPr>
            </a:lvl3pPr>
            <a:lvl4pPr>
              <a:defRPr sz="2000">
                <a:solidFill>
                  <a:schemeClr val="bg1">
                    <a:lumMod val="50000"/>
                  </a:schemeClr>
                </a:solidFill>
              </a:defRPr>
            </a:lvl4pPr>
            <a:lvl5pPr>
              <a:defRPr sz="2000">
                <a:solidFill>
                  <a:schemeClr val="bg1">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16710811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3" name="Rectangle 2"/>
          <p:cNvSpPr/>
          <p:nvPr userDrawn="1"/>
        </p:nvSpPr>
        <p:spPr bwMode="auto">
          <a:xfrm>
            <a:off x="992188" y="1196975"/>
            <a:ext cx="7921625" cy="144463"/>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lvl1pPr marL="381000" indent="-381000" defTabSz="762000" eaLnBrk="0" hangingPunct="0">
              <a:defRPr sz="1600">
                <a:solidFill>
                  <a:schemeClr val="tx1"/>
                </a:solidFill>
                <a:latin typeface="Tahoma" panose="020B0604030504040204" pitchFamily="34" charset="0"/>
                <a:cs typeface="Arial" panose="020B0604020202020204" pitchFamily="34" charset="0"/>
              </a:defRPr>
            </a:lvl1pPr>
            <a:lvl2pPr marL="742950" indent="-285750" defTabSz="762000" eaLnBrk="0" hangingPunct="0">
              <a:defRPr sz="1600">
                <a:solidFill>
                  <a:schemeClr val="tx1"/>
                </a:solidFill>
                <a:latin typeface="Tahoma" panose="020B0604030504040204" pitchFamily="34" charset="0"/>
                <a:cs typeface="Arial" panose="020B0604020202020204" pitchFamily="34" charset="0"/>
              </a:defRPr>
            </a:lvl2pPr>
            <a:lvl3pPr marL="1143000" indent="-228600" defTabSz="762000" eaLnBrk="0" hangingPunct="0">
              <a:defRPr sz="1600">
                <a:solidFill>
                  <a:schemeClr val="tx1"/>
                </a:solidFill>
                <a:latin typeface="Tahoma" panose="020B0604030504040204" pitchFamily="34" charset="0"/>
                <a:cs typeface="Arial" panose="020B0604020202020204" pitchFamily="34" charset="0"/>
              </a:defRPr>
            </a:lvl3pPr>
            <a:lvl4pPr marL="1600200" indent="-228600" defTabSz="762000" eaLnBrk="0" hangingPunct="0">
              <a:defRPr sz="1600">
                <a:solidFill>
                  <a:schemeClr val="tx1"/>
                </a:solidFill>
                <a:latin typeface="Tahoma" panose="020B0604030504040204" pitchFamily="34" charset="0"/>
                <a:cs typeface="Arial" panose="020B0604020202020204" pitchFamily="34" charset="0"/>
              </a:defRPr>
            </a:lvl4pPr>
            <a:lvl5pPr marL="2057400" indent="-228600" defTabSz="762000" eaLnBrk="0" hangingPunct="0">
              <a:defRPr sz="1600">
                <a:solidFill>
                  <a:schemeClr val="tx1"/>
                </a:solidFill>
                <a:latin typeface="Tahoma" panose="020B0604030504040204" pitchFamily="34" charset="0"/>
                <a:cs typeface="Arial" panose="020B0604020202020204" pitchFamily="34" charset="0"/>
              </a:defRPr>
            </a:lvl5pPr>
            <a:lvl6pPr marL="2514600" indent="-228600" defTabSz="7620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defTabSz="7620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defTabSz="7620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defTabSz="7620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algn="ctr">
              <a:lnSpc>
                <a:spcPct val="90000"/>
              </a:lnSpc>
              <a:spcBef>
                <a:spcPct val="60000"/>
              </a:spcBef>
              <a:spcAft>
                <a:spcPct val="5000"/>
              </a:spcAft>
              <a:buClr>
                <a:srgbClr val="0000FF"/>
              </a:buClr>
              <a:buSzPct val="100000"/>
              <a:buFont typeface="Wingdings" panose="05000000000000000000" pitchFamily="2" charset="2"/>
              <a:buNone/>
              <a:defRPr/>
            </a:pPr>
            <a:endParaRPr lang="de-DE" altLang="en-US" smtClean="0"/>
          </a:p>
        </p:txBody>
      </p:sp>
      <p:sp>
        <p:nvSpPr>
          <p:cNvPr id="4" name="Rectangle 3"/>
          <p:cNvSpPr/>
          <p:nvPr userDrawn="1"/>
        </p:nvSpPr>
        <p:spPr bwMode="auto">
          <a:xfrm>
            <a:off x="992188" y="3429000"/>
            <a:ext cx="7921625" cy="144463"/>
          </a:xfrm>
          <a:prstGeom prst="rect">
            <a:avLst/>
          </a:prstGeom>
          <a:solidFill>
            <a:schemeClr val="bg1">
              <a:lumMod val="65000"/>
            </a:schemeClr>
          </a:solidFill>
          <a:ln w="12700" cap="flat" cmpd="sng" algn="ctr">
            <a:noFill/>
            <a:prstDash val="solid"/>
            <a:round/>
            <a:headEnd type="none" w="med" len="med"/>
            <a:tailEnd type="none" w="med" len="med"/>
          </a:ln>
          <a:effectLst/>
        </p:spPr>
        <p:txBody>
          <a:bodyPr lIns="90488" tIns="44450" rIns="90488" bIns="44450"/>
          <a:lstStyle>
            <a:lvl1pPr marL="381000" indent="-381000" defTabSz="762000" eaLnBrk="0" hangingPunct="0">
              <a:defRPr sz="1600">
                <a:solidFill>
                  <a:schemeClr val="tx1"/>
                </a:solidFill>
                <a:latin typeface="Tahoma" panose="020B0604030504040204" pitchFamily="34" charset="0"/>
                <a:cs typeface="Arial" panose="020B0604020202020204" pitchFamily="34" charset="0"/>
              </a:defRPr>
            </a:lvl1pPr>
            <a:lvl2pPr marL="742950" indent="-285750" defTabSz="762000" eaLnBrk="0" hangingPunct="0">
              <a:defRPr sz="1600">
                <a:solidFill>
                  <a:schemeClr val="tx1"/>
                </a:solidFill>
                <a:latin typeface="Tahoma" panose="020B0604030504040204" pitchFamily="34" charset="0"/>
                <a:cs typeface="Arial" panose="020B0604020202020204" pitchFamily="34" charset="0"/>
              </a:defRPr>
            </a:lvl2pPr>
            <a:lvl3pPr marL="1143000" indent="-228600" defTabSz="762000" eaLnBrk="0" hangingPunct="0">
              <a:defRPr sz="1600">
                <a:solidFill>
                  <a:schemeClr val="tx1"/>
                </a:solidFill>
                <a:latin typeface="Tahoma" panose="020B0604030504040204" pitchFamily="34" charset="0"/>
                <a:cs typeface="Arial" panose="020B0604020202020204" pitchFamily="34" charset="0"/>
              </a:defRPr>
            </a:lvl3pPr>
            <a:lvl4pPr marL="1600200" indent="-228600" defTabSz="762000" eaLnBrk="0" hangingPunct="0">
              <a:defRPr sz="1600">
                <a:solidFill>
                  <a:schemeClr val="tx1"/>
                </a:solidFill>
                <a:latin typeface="Tahoma" panose="020B0604030504040204" pitchFamily="34" charset="0"/>
                <a:cs typeface="Arial" panose="020B0604020202020204" pitchFamily="34" charset="0"/>
              </a:defRPr>
            </a:lvl4pPr>
            <a:lvl5pPr marL="2057400" indent="-228600" defTabSz="762000" eaLnBrk="0" hangingPunct="0">
              <a:defRPr sz="1600">
                <a:solidFill>
                  <a:schemeClr val="tx1"/>
                </a:solidFill>
                <a:latin typeface="Tahoma" panose="020B0604030504040204" pitchFamily="34" charset="0"/>
                <a:cs typeface="Arial" panose="020B0604020202020204" pitchFamily="34" charset="0"/>
              </a:defRPr>
            </a:lvl5pPr>
            <a:lvl6pPr marL="2514600" indent="-228600" defTabSz="7620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6pPr>
            <a:lvl7pPr marL="2971800" indent="-228600" defTabSz="7620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7pPr>
            <a:lvl8pPr marL="3429000" indent="-228600" defTabSz="7620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8pPr>
            <a:lvl9pPr marL="3886200" indent="-228600" defTabSz="762000" eaLnBrk="0" fontAlgn="base" hangingPunct="0">
              <a:spcBef>
                <a:spcPct val="0"/>
              </a:spcBef>
              <a:spcAft>
                <a:spcPct val="0"/>
              </a:spcAft>
              <a:defRPr sz="1600">
                <a:solidFill>
                  <a:schemeClr val="tx1"/>
                </a:solidFill>
                <a:latin typeface="Tahoma" panose="020B0604030504040204" pitchFamily="34" charset="0"/>
                <a:cs typeface="Arial" panose="020B0604020202020204" pitchFamily="34" charset="0"/>
              </a:defRPr>
            </a:lvl9pPr>
          </a:lstStyle>
          <a:p>
            <a:pPr algn="ctr">
              <a:lnSpc>
                <a:spcPct val="90000"/>
              </a:lnSpc>
              <a:spcBef>
                <a:spcPct val="60000"/>
              </a:spcBef>
              <a:spcAft>
                <a:spcPct val="5000"/>
              </a:spcAft>
              <a:buClr>
                <a:srgbClr val="0000FF"/>
              </a:buClr>
              <a:buSzPct val="100000"/>
              <a:buFont typeface="Wingdings" panose="05000000000000000000" pitchFamily="2" charset="2"/>
              <a:buNone/>
              <a:defRPr/>
            </a:pPr>
            <a:endParaRPr lang="de-DE" altLang="en-US" smtClean="0"/>
          </a:p>
        </p:txBody>
      </p:sp>
      <p:sp>
        <p:nvSpPr>
          <p:cNvPr id="2" name="Title 1"/>
          <p:cNvSpPr>
            <a:spLocks noGrp="1"/>
          </p:cNvSpPr>
          <p:nvPr>
            <p:ph type="title"/>
          </p:nvPr>
        </p:nvSpPr>
        <p:spPr>
          <a:xfrm>
            <a:off x="992560" y="1700808"/>
            <a:ext cx="7920880" cy="1224135"/>
          </a:xfrm>
        </p:spPr>
        <p:txBody>
          <a:bodyPr tIns="252000" bIns="252000">
            <a:normAutofit/>
          </a:bodyPr>
          <a:lstStyle>
            <a:lvl1pPr marL="895350" indent="-895350">
              <a:defRPr/>
            </a:lvl1pPr>
          </a:lstStyle>
          <a:p>
            <a:r>
              <a:rPr lang="en-US" smtClean="0"/>
              <a:t>Click to edit Master title style</a:t>
            </a:r>
            <a:endParaRPr lang="de-DE" dirty="0"/>
          </a:p>
        </p:txBody>
      </p:sp>
    </p:spTree>
    <p:extLst>
      <p:ext uri="{BB962C8B-B14F-4D97-AF65-F5344CB8AC3E}">
        <p14:creationId xmlns:p14="http://schemas.microsoft.com/office/powerpoint/2010/main" val="3653657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0" y="0"/>
            <a:ext cx="9906000" cy="588963"/>
          </a:xfrm>
          <a:prstGeom prst="rect">
            <a:avLst/>
          </a:prstGeom>
          <a:solidFill>
            <a:schemeClr val="accent1">
              <a:lumMod val="40000"/>
              <a:lumOff val="60000"/>
            </a:schemeClr>
          </a:solidFill>
          <a:ln w="12700">
            <a:noFill/>
            <a:miter lim="800000"/>
            <a:headEnd/>
            <a:tailEnd/>
          </a:ln>
          <a:effectLst/>
        </p:spPr>
        <p:txBody>
          <a:bodyPr vert="horz" wrap="square" lIns="288000" tIns="44450" rIns="90488" bIns="44450" numCol="1" anchor="ctr" anchorCtr="0" compatLnSpc="1">
            <a:prstTxWarp prst="textNoShape">
              <a:avLst/>
            </a:prstTxWarp>
            <a:spAutoFit/>
          </a:bodyPr>
          <a:lstStyle/>
          <a:p>
            <a:pPr lvl="0"/>
            <a:r>
              <a:rPr lang="en-US" noProof="0" dirty="0" smtClean="0"/>
              <a:t>Click to edit Master title style</a:t>
            </a:r>
          </a:p>
        </p:txBody>
      </p:sp>
      <p:sp>
        <p:nvSpPr>
          <p:cNvPr id="3079" name="Rectangle 7"/>
          <p:cNvSpPr>
            <a:spLocks noChangeAspect="1" noChangeArrowheads="1"/>
          </p:cNvSpPr>
          <p:nvPr/>
        </p:nvSpPr>
        <p:spPr bwMode="auto">
          <a:xfrm>
            <a:off x="0" y="6572250"/>
            <a:ext cx="9906000" cy="285750"/>
          </a:xfrm>
          <a:prstGeom prst="rect">
            <a:avLst/>
          </a:prstGeom>
          <a:solidFill>
            <a:schemeClr val="accent1">
              <a:lumMod val="40000"/>
              <a:lumOff val="60000"/>
            </a:schemeClr>
          </a:solidFill>
          <a:ln w="12700">
            <a:noFill/>
            <a:miter lim="800000"/>
            <a:headEnd/>
            <a:tailEnd/>
          </a:ln>
          <a:effectLst/>
        </p:spPr>
        <p:txBody>
          <a:bodyPr lIns="180000" tIns="36000" rIns="0" bIns="72000"/>
          <a:lstStyle>
            <a:lvl1pPr defTabSz="762000" eaLnBrk="0" hangingPunct="0">
              <a:tabLst>
                <a:tab pos="3856038" algn="ctr"/>
                <a:tab pos="7620000" algn="r"/>
              </a:tabLst>
              <a:defRPr sz="1600">
                <a:solidFill>
                  <a:schemeClr val="tx1"/>
                </a:solidFill>
                <a:latin typeface="Tahoma" panose="020B0604030504040204" pitchFamily="34" charset="0"/>
                <a:cs typeface="Arial" panose="020B0604020202020204" pitchFamily="34" charset="0"/>
              </a:defRPr>
            </a:lvl1pPr>
            <a:lvl2pPr marL="742950" indent="-285750" defTabSz="762000" eaLnBrk="0" hangingPunct="0">
              <a:tabLst>
                <a:tab pos="3856038" algn="ctr"/>
                <a:tab pos="7620000" algn="r"/>
              </a:tabLst>
              <a:defRPr sz="1600">
                <a:solidFill>
                  <a:schemeClr val="tx1"/>
                </a:solidFill>
                <a:latin typeface="Tahoma" panose="020B0604030504040204" pitchFamily="34" charset="0"/>
                <a:cs typeface="Arial" panose="020B0604020202020204" pitchFamily="34" charset="0"/>
              </a:defRPr>
            </a:lvl2pPr>
            <a:lvl3pPr marL="1143000" indent="-228600" defTabSz="762000" eaLnBrk="0" hangingPunct="0">
              <a:tabLst>
                <a:tab pos="3856038" algn="ctr"/>
                <a:tab pos="7620000" algn="r"/>
              </a:tabLst>
              <a:defRPr sz="1600">
                <a:solidFill>
                  <a:schemeClr val="tx1"/>
                </a:solidFill>
                <a:latin typeface="Tahoma" panose="020B0604030504040204" pitchFamily="34" charset="0"/>
                <a:cs typeface="Arial" panose="020B0604020202020204" pitchFamily="34" charset="0"/>
              </a:defRPr>
            </a:lvl3pPr>
            <a:lvl4pPr marL="1600200" indent="-228600" defTabSz="762000" eaLnBrk="0" hangingPunct="0">
              <a:tabLst>
                <a:tab pos="3856038" algn="ctr"/>
                <a:tab pos="7620000" algn="r"/>
              </a:tabLst>
              <a:defRPr sz="1600">
                <a:solidFill>
                  <a:schemeClr val="tx1"/>
                </a:solidFill>
                <a:latin typeface="Tahoma" panose="020B0604030504040204" pitchFamily="34" charset="0"/>
                <a:cs typeface="Arial" panose="020B0604020202020204" pitchFamily="34" charset="0"/>
              </a:defRPr>
            </a:lvl4pPr>
            <a:lvl5pPr marL="2057400" indent="-228600" defTabSz="762000" eaLnBrk="0" hangingPunct="0">
              <a:tabLst>
                <a:tab pos="3856038" algn="ctr"/>
                <a:tab pos="7620000" algn="r"/>
              </a:tabLst>
              <a:defRPr sz="1600">
                <a:solidFill>
                  <a:schemeClr val="tx1"/>
                </a:solidFill>
                <a:latin typeface="Tahoma" panose="020B0604030504040204" pitchFamily="34" charset="0"/>
                <a:cs typeface="Arial" panose="020B0604020202020204" pitchFamily="34" charset="0"/>
              </a:defRPr>
            </a:lvl5pPr>
            <a:lvl6pPr marL="2514600" indent="-228600" defTabSz="762000" eaLnBrk="0" fontAlgn="base" hangingPunct="0">
              <a:spcBef>
                <a:spcPct val="0"/>
              </a:spcBef>
              <a:spcAft>
                <a:spcPct val="0"/>
              </a:spcAft>
              <a:tabLst>
                <a:tab pos="3856038" algn="ctr"/>
                <a:tab pos="7620000" algn="r"/>
              </a:tabLst>
              <a:defRPr sz="1600">
                <a:solidFill>
                  <a:schemeClr val="tx1"/>
                </a:solidFill>
                <a:latin typeface="Tahoma" panose="020B0604030504040204" pitchFamily="34" charset="0"/>
                <a:cs typeface="Arial" panose="020B0604020202020204" pitchFamily="34" charset="0"/>
              </a:defRPr>
            </a:lvl6pPr>
            <a:lvl7pPr marL="2971800" indent="-228600" defTabSz="762000" eaLnBrk="0" fontAlgn="base" hangingPunct="0">
              <a:spcBef>
                <a:spcPct val="0"/>
              </a:spcBef>
              <a:spcAft>
                <a:spcPct val="0"/>
              </a:spcAft>
              <a:tabLst>
                <a:tab pos="3856038" algn="ctr"/>
                <a:tab pos="7620000" algn="r"/>
              </a:tabLst>
              <a:defRPr sz="1600">
                <a:solidFill>
                  <a:schemeClr val="tx1"/>
                </a:solidFill>
                <a:latin typeface="Tahoma" panose="020B0604030504040204" pitchFamily="34" charset="0"/>
                <a:cs typeface="Arial" panose="020B0604020202020204" pitchFamily="34" charset="0"/>
              </a:defRPr>
            </a:lvl7pPr>
            <a:lvl8pPr marL="3429000" indent="-228600" defTabSz="762000" eaLnBrk="0" fontAlgn="base" hangingPunct="0">
              <a:spcBef>
                <a:spcPct val="0"/>
              </a:spcBef>
              <a:spcAft>
                <a:spcPct val="0"/>
              </a:spcAft>
              <a:tabLst>
                <a:tab pos="3856038" algn="ctr"/>
                <a:tab pos="7620000" algn="r"/>
              </a:tabLst>
              <a:defRPr sz="1600">
                <a:solidFill>
                  <a:schemeClr val="tx1"/>
                </a:solidFill>
                <a:latin typeface="Tahoma" panose="020B0604030504040204" pitchFamily="34" charset="0"/>
                <a:cs typeface="Arial" panose="020B0604020202020204" pitchFamily="34" charset="0"/>
              </a:defRPr>
            </a:lvl8pPr>
            <a:lvl9pPr marL="3886200" indent="-228600" defTabSz="762000" eaLnBrk="0" fontAlgn="base" hangingPunct="0">
              <a:spcBef>
                <a:spcPct val="0"/>
              </a:spcBef>
              <a:spcAft>
                <a:spcPct val="0"/>
              </a:spcAft>
              <a:tabLst>
                <a:tab pos="3856038" algn="ctr"/>
                <a:tab pos="7620000" algn="r"/>
              </a:tabLst>
              <a:defRPr sz="1600">
                <a:solidFill>
                  <a:schemeClr val="tx1"/>
                </a:solidFill>
                <a:latin typeface="Tahoma" panose="020B0604030504040204" pitchFamily="34" charset="0"/>
                <a:cs typeface="Arial" panose="020B0604020202020204" pitchFamily="34" charset="0"/>
              </a:defRPr>
            </a:lvl9pPr>
          </a:lstStyle>
          <a:p>
            <a:pPr>
              <a:lnSpc>
                <a:spcPct val="90000"/>
              </a:lnSpc>
              <a:defRPr/>
            </a:pPr>
            <a:endParaRPr lang="en-US" altLang="en-US" sz="1100" smtClean="0">
              <a:solidFill>
                <a:srgbClr val="01186C"/>
              </a:solidFill>
            </a:endParaRPr>
          </a:p>
        </p:txBody>
      </p:sp>
      <p:sp>
        <p:nvSpPr>
          <p:cNvPr id="1028" name="Rectangle 6"/>
          <p:cNvSpPr>
            <a:spLocks noGrp="1" noChangeArrowheads="1"/>
          </p:cNvSpPr>
          <p:nvPr>
            <p:ph type="body" idx="1"/>
          </p:nvPr>
        </p:nvSpPr>
        <p:spPr bwMode="auto">
          <a:xfrm>
            <a:off x="166688" y="981075"/>
            <a:ext cx="9501187" cy="532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smtClean="0"/>
              <a:t>Hauptteiltext</a:t>
            </a:r>
          </a:p>
          <a:p>
            <a:pPr lvl="1"/>
            <a:r>
              <a:rPr lang="en-US" altLang="en-US" smtClean="0"/>
              <a:t>Zweite Ebene</a:t>
            </a:r>
          </a:p>
          <a:p>
            <a:pPr lvl="2"/>
            <a:r>
              <a:rPr lang="en-US" altLang="en-US" smtClean="0"/>
              <a:t>Dritte Ebene</a:t>
            </a:r>
          </a:p>
          <a:p>
            <a:pPr lvl="3"/>
            <a:r>
              <a:rPr lang="en-US" altLang="en-US" smtClean="0"/>
              <a:t>Vierte Ebene</a:t>
            </a:r>
          </a:p>
          <a:p>
            <a:pPr lvl="4"/>
            <a:r>
              <a:rPr lang="en-US" altLang="en-US" smtClean="0"/>
              <a:t>Fünfte Ebene</a:t>
            </a:r>
          </a:p>
        </p:txBody>
      </p:sp>
      <p:sp>
        <p:nvSpPr>
          <p:cNvPr id="10" name="Slide Number Placeholder 9"/>
          <p:cNvSpPr>
            <a:spLocks noGrp="1"/>
          </p:cNvSpPr>
          <p:nvPr>
            <p:ph type="sldNum" sz="quarter" idx="4"/>
          </p:nvPr>
        </p:nvSpPr>
        <p:spPr>
          <a:xfrm>
            <a:off x="7400925" y="6597650"/>
            <a:ext cx="2311400" cy="260350"/>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100" smtClean="0"/>
            </a:lvl1pPr>
          </a:lstStyle>
          <a:p>
            <a:pPr>
              <a:defRPr/>
            </a:pPr>
            <a:fld id="{7A37CD3D-202D-47DE-8ED5-B66A1145E7F3}" type="slidenum">
              <a:rPr lang="de-DE" altLang="en-US"/>
              <a:pPr>
                <a:defRPr/>
              </a:pPr>
              <a:t>‹#›</a:t>
            </a:fld>
            <a:endParaRPr lang="de-DE" alt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Lst>
  <p:hf hdr="0"/>
  <p:txStyles>
    <p:titleStyle>
      <a:lvl1pPr algn="l" defTabSz="762000" rtl="0" eaLnBrk="0" fontAlgn="base" hangingPunct="0">
        <a:lnSpc>
          <a:spcPct val="90000"/>
        </a:lnSpc>
        <a:spcBef>
          <a:spcPct val="0"/>
        </a:spcBef>
        <a:spcAft>
          <a:spcPct val="0"/>
        </a:spcAft>
        <a:defRPr sz="3600">
          <a:solidFill>
            <a:schemeClr val="tx1"/>
          </a:solidFill>
          <a:latin typeface="+mj-lt"/>
          <a:ea typeface="+mj-ea"/>
          <a:cs typeface="+mj-cs"/>
        </a:defRPr>
      </a:lvl1pPr>
      <a:lvl2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2pPr>
      <a:lvl3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3pPr>
      <a:lvl4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4pPr>
      <a:lvl5pPr algn="l" defTabSz="762000" rtl="0" eaLnBrk="0" fontAlgn="base" hangingPunct="0">
        <a:lnSpc>
          <a:spcPct val="90000"/>
        </a:lnSpc>
        <a:spcBef>
          <a:spcPct val="0"/>
        </a:spcBef>
        <a:spcAft>
          <a:spcPct val="0"/>
        </a:spcAft>
        <a:defRPr sz="3600">
          <a:solidFill>
            <a:schemeClr val="tx1"/>
          </a:solidFill>
          <a:effectLst>
            <a:outerShdw blurRad="38100" dist="38100" dir="2700000" algn="tl">
              <a:srgbClr val="C0C0C0"/>
            </a:outerShdw>
          </a:effectLst>
          <a:latin typeface="Arial Rounded MT Bold" pitchFamily="34" charset="0"/>
        </a:defRPr>
      </a:lvl5pPr>
      <a:lvl6pPr marL="4572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6pPr>
      <a:lvl7pPr marL="9144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7pPr>
      <a:lvl8pPr marL="13716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8pPr>
      <a:lvl9pPr marL="1828800" algn="ctr" defTabSz="762000" rtl="0" eaLnBrk="0" fontAlgn="base" hangingPunct="0">
        <a:lnSpc>
          <a:spcPct val="90000"/>
        </a:lnSpc>
        <a:spcBef>
          <a:spcPct val="0"/>
        </a:spcBef>
        <a:spcAft>
          <a:spcPct val="0"/>
        </a:spcAft>
        <a:defRPr sz="3600" b="1">
          <a:solidFill>
            <a:srgbClr val="0000FF"/>
          </a:solidFill>
          <a:effectLst>
            <a:outerShdw blurRad="38100" dist="38100" dir="2700000" algn="tl">
              <a:srgbClr val="C0C0C0"/>
            </a:outerShdw>
          </a:effectLst>
          <a:latin typeface="Arial Rounded MT Bold" pitchFamily="34" charset="0"/>
        </a:defRPr>
      </a:lvl9pPr>
    </p:titleStyle>
    <p:bodyStyle>
      <a:lvl1pPr marL="342900" indent="-342900" algn="l" defTabSz="762000" rtl="0" eaLnBrk="0" fontAlgn="base" hangingPunct="0">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mn-lt"/>
          <a:ea typeface="Verdana" pitchFamily="34" charset="0"/>
          <a:cs typeface="Verdana" pitchFamily="34" charset="0"/>
        </a:defRPr>
      </a:lvl1pPr>
      <a:lvl2pPr marL="381000" indent="-381000" algn="l" defTabSz="762000" rtl="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mn-lt"/>
          <a:ea typeface="Verdana" pitchFamily="34" charset="0"/>
          <a:cs typeface="Verdana" pitchFamily="34" charset="0"/>
        </a:defRPr>
      </a:lvl2pPr>
      <a:lvl3pPr marL="715963" indent="-384175" algn="l" defTabSz="762000" rtl="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mn-lt"/>
          <a:ea typeface="Verdana" pitchFamily="34" charset="0"/>
          <a:cs typeface="Verdana" pitchFamily="34" charset="0"/>
        </a:defRPr>
      </a:lvl3pPr>
      <a:lvl4pPr marL="1077913" indent="-352425" algn="l" defTabSz="762000" rtl="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mn-lt"/>
          <a:ea typeface="Verdana" pitchFamily="34" charset="0"/>
          <a:cs typeface="Verdana" pitchFamily="34" charset="0"/>
        </a:defRPr>
      </a:lvl4pPr>
      <a:lvl5pPr marL="1430338" indent="-323850" algn="l" defTabSz="762000" rtl="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mn-lt"/>
          <a:ea typeface="Verdana" pitchFamily="34" charset="0"/>
          <a:cs typeface="Verdana" pitchFamily="34" charset="0"/>
        </a:defRPr>
      </a:lvl5pPr>
      <a:lvl6pPr marL="27241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6pPr>
      <a:lvl7pPr marL="31813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7pPr>
      <a:lvl8pPr marL="36385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8pPr>
      <a:lvl9pPr marL="4095750" indent="-171450" algn="l" defTabSz="762000" rtl="0" eaLnBrk="0" fontAlgn="base" hangingPunct="0">
        <a:lnSpc>
          <a:spcPct val="90000"/>
        </a:lnSpc>
        <a:spcBef>
          <a:spcPct val="30000"/>
        </a:spcBef>
        <a:spcAft>
          <a:spcPct val="0"/>
        </a:spcAft>
        <a:buClr>
          <a:srgbClr val="0000FF"/>
        </a:buClr>
        <a:buSzPct val="100000"/>
        <a:buChar char="–"/>
        <a:defRPr sz="16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992188" y="1514475"/>
            <a:ext cx="7921625" cy="588963"/>
          </a:xfrm>
        </p:spPr>
        <p:txBody>
          <a:bodyPr>
            <a:spAutoFit/>
          </a:bodyPr>
          <a:lstStyle/>
          <a:p>
            <a:r>
              <a:rPr lang="en-US" altLang="en-US" smtClean="0"/>
              <a:t>24	Wiederverwendung</a:t>
            </a:r>
          </a:p>
        </p:txBody>
      </p:sp>
      <p:sp>
        <p:nvSpPr>
          <p:cNvPr id="3" name="Content Placeholder 2"/>
          <p:cNvSpPr>
            <a:spLocks noGrp="1"/>
          </p:cNvSpPr>
          <p:nvPr>
            <p:ph sz="quarter" idx="13"/>
          </p:nvPr>
        </p:nvSpPr>
        <p:spPr>
          <a:xfrm>
            <a:off x="1497013" y="2565400"/>
            <a:ext cx="7416800" cy="3527425"/>
          </a:xfrm>
        </p:spPr>
        <p:txBody>
          <a:bodyPr/>
          <a:lstStyle/>
          <a:p>
            <a:pPr>
              <a:defRPr/>
            </a:pPr>
            <a:r>
              <a:rPr lang="en-US" dirty="0" smtClean="0"/>
              <a:t>24.2 </a:t>
            </a:r>
            <a:r>
              <a:rPr lang="de-DE" dirty="0"/>
              <a:t>Terminologie und Taxonomie der Wiederverwendung</a:t>
            </a:r>
            <a:endParaRPr lang="en-US" dirty="0" smtClean="0"/>
          </a:p>
          <a:p>
            <a:pPr>
              <a:defRPr/>
            </a:pPr>
            <a:r>
              <a:rPr lang="en-US" dirty="0" smtClean="0"/>
              <a:t>24.3 </a:t>
            </a:r>
            <a:r>
              <a:rPr lang="de-DE" dirty="0"/>
              <a:t>Kosten und Nutzen der Wiederverwendung</a:t>
            </a:r>
            <a:endParaRPr lang="en-US" dirty="0" smtClean="0"/>
          </a:p>
          <a:p>
            <a:pPr>
              <a:defRPr/>
            </a:pPr>
            <a:r>
              <a:rPr lang="en-US" dirty="0" smtClean="0"/>
              <a:t>24.4 </a:t>
            </a:r>
            <a:r>
              <a:rPr lang="de-DE" dirty="0"/>
              <a:t>Chancen und Probleme der </a:t>
            </a:r>
            <a:r>
              <a:rPr lang="de-DE" dirty="0" smtClean="0"/>
              <a:t>Wiederverwendung</a:t>
            </a:r>
          </a:p>
          <a:p>
            <a:pPr>
              <a:defRPr/>
            </a:pPr>
            <a:r>
              <a:rPr lang="de-DE" dirty="0"/>
              <a:t>24.5 Rahmenbedingungen für die </a:t>
            </a:r>
            <a:r>
              <a:rPr lang="de-DE" dirty="0" smtClean="0"/>
              <a:t>Wiederverwendung</a:t>
            </a:r>
          </a:p>
          <a:p>
            <a:pPr>
              <a:defRPr/>
            </a:pPr>
            <a:r>
              <a:rPr lang="de-DE" dirty="0"/>
              <a:t>24.6 Entwicklungstechniken für die Wiederverwendung</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smtClean="0"/>
              <a:t>Zusammenhänge</a:t>
            </a:r>
          </a:p>
        </p:txBody>
      </p:sp>
      <p:sp>
        <p:nvSpPr>
          <p:cNvPr id="15363" name="Content Placeholder 2"/>
          <p:cNvSpPr>
            <a:spLocks noGrp="1"/>
          </p:cNvSpPr>
          <p:nvPr>
            <p:ph idx="1"/>
          </p:nvPr>
        </p:nvSpPr>
        <p:spPr>
          <a:xfrm>
            <a:off x="166688" y="981075"/>
            <a:ext cx="9501187" cy="5326063"/>
          </a:xfrm>
        </p:spPr>
        <p:txBody>
          <a:bodyPr/>
          <a:lstStyle/>
          <a:p>
            <a:r>
              <a:rPr lang="en-US" altLang="en-US" smtClean="0"/>
              <a:t>Die Kombination aus </a:t>
            </a:r>
            <a:r>
              <a:rPr lang="en-US" altLang="en-US" smtClean="0">
                <a:solidFill>
                  <a:srgbClr val="0000FF"/>
                </a:solidFill>
              </a:rPr>
              <a:t>Reverse Engineering</a:t>
            </a:r>
            <a:r>
              <a:rPr lang="en-US" altLang="en-US" smtClean="0"/>
              <a:t>, </a:t>
            </a:r>
            <a:r>
              <a:rPr lang="en-US" altLang="en-US" smtClean="0">
                <a:solidFill>
                  <a:srgbClr val="0000FF"/>
                </a:solidFill>
              </a:rPr>
              <a:t>Re-structuring</a:t>
            </a:r>
            <a:r>
              <a:rPr lang="en-US" altLang="en-US" smtClean="0"/>
              <a:t> und </a:t>
            </a:r>
            <a:r>
              <a:rPr lang="en-US" altLang="en-US" smtClean="0">
                <a:solidFill>
                  <a:srgbClr val="0000FF"/>
                </a:solidFill>
              </a:rPr>
              <a:t>Forward Engineering </a:t>
            </a:r>
            <a:r>
              <a:rPr lang="en-US" altLang="en-US" smtClean="0"/>
              <a:t>bezeichnet man als </a:t>
            </a:r>
            <a:r>
              <a:rPr lang="en-US" altLang="en-US" smtClean="0">
                <a:solidFill>
                  <a:srgbClr val="FF0000"/>
                </a:solidFill>
              </a:rPr>
              <a:t>Reengineering</a:t>
            </a:r>
            <a:r>
              <a:rPr lang="en-US" altLang="en-US" smtClean="0"/>
              <a:t>. </a:t>
            </a:r>
          </a:p>
          <a:p>
            <a:r>
              <a:rPr lang="en-US" altLang="en-US" smtClean="0"/>
              <a:t>Reengineering ist also eine Veränderung der Software, die auf die </a:t>
            </a:r>
            <a:r>
              <a:rPr lang="en-US" altLang="en-US" smtClean="0">
                <a:solidFill>
                  <a:srgbClr val="0000FF"/>
                </a:solidFill>
              </a:rPr>
              <a:t>Verbesserung der Wartbarkeit </a:t>
            </a:r>
            <a:r>
              <a:rPr lang="en-US" altLang="en-US" smtClean="0"/>
              <a:t>zielt. </a:t>
            </a:r>
          </a:p>
          <a:p>
            <a:r>
              <a:rPr lang="en-US" altLang="en-US" smtClean="0"/>
              <a:t>Andere nichtfunktionale Qualitäten, insbesondere die Effizienz, können dabei ebenfalls verbessert werden. </a:t>
            </a:r>
          </a:p>
          <a:p>
            <a:r>
              <a:rPr lang="en-US" altLang="en-US" smtClean="0"/>
              <a:t>Die Funktionalität bleibt </a:t>
            </a:r>
            <a:r>
              <a:rPr lang="en-US" altLang="en-US" smtClean="0">
                <a:solidFill>
                  <a:srgbClr val="0000FF"/>
                </a:solidFill>
              </a:rPr>
              <a:t>unangetastet</a:t>
            </a:r>
            <a:r>
              <a:rPr lang="en-US" altLang="en-US" smtClean="0"/>
              <a:t>.</a:t>
            </a:r>
            <a:br>
              <a:rPr lang="en-US" altLang="en-US" smtClean="0"/>
            </a:br>
            <a:r>
              <a:rPr lang="en-US" altLang="en-US" smtClean="0"/>
              <a:t> </a:t>
            </a:r>
          </a:p>
          <a:p>
            <a:r>
              <a:rPr lang="en-US" altLang="en-US" smtClean="0"/>
              <a:t>Keipinger (2000):</a:t>
            </a:r>
          </a:p>
          <a:p>
            <a:r>
              <a:rPr lang="en-US" altLang="en-US" smtClean="0">
                <a:solidFill>
                  <a:srgbClr val="FF0000"/>
                </a:solidFill>
              </a:rPr>
              <a:t>Reengineering = Reverse Engineering + </a:t>
            </a:r>
            <a:r>
              <a:rPr lang="el-GR" altLang="en-US" smtClean="0">
                <a:solidFill>
                  <a:srgbClr val="FF0000"/>
                </a:solidFill>
                <a:cs typeface="Arial" panose="020B0604020202020204" pitchFamily="34" charset="0"/>
              </a:rPr>
              <a:t>Δ</a:t>
            </a:r>
            <a:r>
              <a:rPr lang="en-US" altLang="en-US" smtClean="0">
                <a:solidFill>
                  <a:srgbClr val="FF0000"/>
                </a:solidFill>
              </a:rPr>
              <a:t> + Forward Engineering </a:t>
            </a:r>
          </a:p>
          <a:p>
            <a:endParaRPr lang="en-US" altLang="en-US" smtClean="0"/>
          </a:p>
        </p:txBody>
      </p:sp>
      <p:sp>
        <p:nvSpPr>
          <p:cNvPr id="1536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nSpc>
                <a:spcPct val="100000"/>
              </a:lnSpc>
              <a:spcBef>
                <a:spcPct val="0"/>
              </a:spcBef>
              <a:spcAft>
                <a:spcPct val="0"/>
              </a:spcAft>
              <a:buClrTx/>
              <a:buSzTx/>
              <a:buFontTx/>
              <a:buNone/>
            </a:pPr>
            <a:fld id="{CF35521E-9EEA-4B20-80B8-A4780E219EA2}" type="slidenum">
              <a:rPr lang="de-DE" altLang="en-US" sz="1100">
                <a:latin typeface="Tahoma" panose="020B0604030504040204" pitchFamily="34" charset="0"/>
                <a:cs typeface="Arial" panose="020B0604020202020204" pitchFamily="34" charset="0"/>
              </a:rPr>
              <a:pPr>
                <a:lnSpc>
                  <a:spcPct val="100000"/>
                </a:lnSpc>
                <a:spcBef>
                  <a:spcPct val="0"/>
                </a:spcBef>
                <a:spcAft>
                  <a:spcPct val="0"/>
                </a:spcAft>
                <a:buClrTx/>
                <a:buSzTx/>
                <a:buFontTx/>
                <a:buNone/>
              </a:pPr>
              <a:t>10</a:t>
            </a:fld>
            <a:endParaRPr lang="de-DE" altLang="en-US" sz="1100">
              <a:latin typeface="Tahoma" panose="020B0604030504040204" pitchFamily="34" charset="0"/>
              <a:cs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Vorgehensweise - 1</a:t>
            </a:r>
          </a:p>
        </p:txBody>
      </p:sp>
      <p:sp>
        <p:nvSpPr>
          <p:cNvPr id="16387" name="Content Placeholder 2"/>
          <p:cNvSpPr>
            <a:spLocks noGrp="1"/>
          </p:cNvSpPr>
          <p:nvPr>
            <p:ph idx="1"/>
          </p:nvPr>
        </p:nvSpPr>
        <p:spPr>
          <a:xfrm>
            <a:off x="166688" y="981075"/>
            <a:ext cx="9501187" cy="5326063"/>
          </a:xfrm>
        </p:spPr>
        <p:txBody>
          <a:bodyPr/>
          <a:lstStyle/>
          <a:p>
            <a:r>
              <a:rPr lang="de-DE" altLang="en-US" smtClean="0"/>
              <a:t>Reengineering muss immer dann durchgeführt werden, wenn man die Software </a:t>
            </a:r>
            <a:r>
              <a:rPr lang="de-DE" altLang="en-US" smtClean="0">
                <a:solidFill>
                  <a:srgbClr val="0000FF"/>
                </a:solidFill>
              </a:rPr>
              <a:t>weder unverändert weiternutzen </a:t>
            </a:r>
            <a:r>
              <a:rPr lang="de-DE" altLang="en-US" smtClean="0"/>
              <a:t>noch </a:t>
            </a:r>
            <a:r>
              <a:rPr lang="de-DE" altLang="en-US" smtClean="0">
                <a:solidFill>
                  <a:srgbClr val="0000FF"/>
                </a:solidFill>
              </a:rPr>
              <a:t>komplett wegwerfen</a:t>
            </a:r>
            <a:r>
              <a:rPr lang="de-DE" altLang="en-US" smtClean="0"/>
              <a:t> und </a:t>
            </a:r>
            <a:r>
              <a:rPr lang="de-DE" altLang="en-US" smtClean="0">
                <a:solidFill>
                  <a:srgbClr val="0000FF"/>
                </a:solidFill>
              </a:rPr>
              <a:t>ersetzen</a:t>
            </a:r>
            <a:r>
              <a:rPr lang="de-DE" altLang="en-US" smtClean="0"/>
              <a:t> kann oder will. </a:t>
            </a:r>
          </a:p>
          <a:p>
            <a:r>
              <a:rPr lang="de-DE" altLang="en-US" smtClean="0"/>
              <a:t>Typische Ausgangssituation: Ein altes Software-System, zu dem es </a:t>
            </a:r>
            <a:r>
              <a:rPr lang="de-DE" altLang="en-US" smtClean="0">
                <a:solidFill>
                  <a:srgbClr val="0000FF"/>
                </a:solidFill>
              </a:rPr>
              <a:t>keine</a:t>
            </a:r>
            <a:r>
              <a:rPr lang="de-DE" altLang="en-US" smtClean="0"/>
              <a:t> oder nur noch </a:t>
            </a:r>
            <a:r>
              <a:rPr lang="de-DE" altLang="en-US" smtClean="0">
                <a:solidFill>
                  <a:srgbClr val="0000FF"/>
                </a:solidFill>
              </a:rPr>
              <a:t>veraltete separate Dokumente </a:t>
            </a:r>
            <a:r>
              <a:rPr lang="de-DE" altLang="en-US" smtClean="0"/>
              <a:t>gibt,  </a:t>
            </a:r>
          </a:p>
          <a:p>
            <a:pPr lvl="1"/>
            <a:r>
              <a:rPr lang="de-DE" altLang="en-US" smtClean="0"/>
              <a:t>soll erweitert werden, </a:t>
            </a:r>
          </a:p>
          <a:p>
            <a:pPr lvl="1"/>
            <a:r>
              <a:rPr lang="de-DE" altLang="en-US" smtClean="0"/>
              <a:t>soll auf eine neue System-Software (z.B. Betriebssystem, Middleware) oder Programmiersprache portiert werden,</a:t>
            </a:r>
          </a:p>
          <a:p>
            <a:pPr lvl="1"/>
            <a:r>
              <a:rPr lang="de-DE" altLang="en-US" smtClean="0"/>
              <a:t>soll partiell ersetzt oder einer erheblichen Veränderung unterzogen werden.</a:t>
            </a:r>
          </a:p>
          <a:p>
            <a:endParaRPr lang="en-US" altLang="en-US" smtClean="0"/>
          </a:p>
        </p:txBody>
      </p:sp>
      <p:sp>
        <p:nvSpPr>
          <p:cNvPr id="1638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nSpc>
                <a:spcPct val="100000"/>
              </a:lnSpc>
              <a:spcBef>
                <a:spcPct val="0"/>
              </a:spcBef>
              <a:spcAft>
                <a:spcPct val="0"/>
              </a:spcAft>
              <a:buClrTx/>
              <a:buSzTx/>
              <a:buFontTx/>
              <a:buNone/>
            </a:pPr>
            <a:fld id="{190FEAB6-40FC-425D-9C4A-36BAA7D0895B}" type="slidenum">
              <a:rPr lang="de-DE" altLang="en-US" sz="1100">
                <a:latin typeface="Tahoma" panose="020B0604030504040204" pitchFamily="34" charset="0"/>
                <a:cs typeface="Arial" panose="020B0604020202020204" pitchFamily="34" charset="0"/>
              </a:rPr>
              <a:pPr>
                <a:lnSpc>
                  <a:spcPct val="100000"/>
                </a:lnSpc>
                <a:spcBef>
                  <a:spcPct val="0"/>
                </a:spcBef>
                <a:spcAft>
                  <a:spcPct val="0"/>
                </a:spcAft>
                <a:buClrTx/>
                <a:buSzTx/>
                <a:buFontTx/>
                <a:buNone/>
              </a:pPr>
              <a:t>11</a:t>
            </a:fld>
            <a:endParaRPr lang="de-DE" altLang="en-US" sz="1100">
              <a:latin typeface="Tahoma" panose="020B0604030504040204" pitchFamily="34" charset="0"/>
              <a:cs typeface="Arial"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mtClean="0"/>
              <a:t>Vorgehensweise - 2</a:t>
            </a:r>
          </a:p>
        </p:txBody>
      </p:sp>
      <p:pic>
        <p:nvPicPr>
          <p:cNvPr id="17411" name="Content Placeholder 4" descr="23_3_Reeng2_COL.png"/>
          <p:cNvPicPr>
            <a:picLocks noGrp="1" noChangeAspect="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1798638" y="1562100"/>
            <a:ext cx="6237287" cy="4164013"/>
          </a:xfrm>
        </p:spPr>
      </p:pic>
      <p:sp>
        <p:nvSpPr>
          <p:cNvPr id="1741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nSpc>
                <a:spcPct val="100000"/>
              </a:lnSpc>
              <a:spcBef>
                <a:spcPct val="0"/>
              </a:spcBef>
              <a:spcAft>
                <a:spcPct val="0"/>
              </a:spcAft>
              <a:buClrTx/>
              <a:buSzTx/>
              <a:buFontTx/>
              <a:buNone/>
            </a:pPr>
            <a:fld id="{04F57054-C609-4A20-AB0F-FA44D8EDE462}" type="slidenum">
              <a:rPr lang="de-DE" altLang="en-US" sz="1100">
                <a:latin typeface="Tahoma" panose="020B0604030504040204" pitchFamily="34" charset="0"/>
                <a:cs typeface="Arial" panose="020B0604020202020204" pitchFamily="34" charset="0"/>
              </a:rPr>
              <a:pPr>
                <a:lnSpc>
                  <a:spcPct val="100000"/>
                </a:lnSpc>
                <a:spcBef>
                  <a:spcPct val="0"/>
                </a:spcBef>
                <a:spcAft>
                  <a:spcPct val="0"/>
                </a:spcAft>
                <a:buClrTx/>
                <a:buSzTx/>
                <a:buFontTx/>
                <a:buNone/>
              </a:pPr>
              <a:t>12</a:t>
            </a:fld>
            <a:endParaRPr lang="de-DE" altLang="en-US" sz="1100">
              <a:latin typeface="Tahoma" panose="020B0604030504040204" pitchFamily="34" charset="0"/>
              <a:cs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smtClean="0"/>
              <a:t>Techniken</a:t>
            </a:r>
          </a:p>
        </p:txBody>
      </p:sp>
      <p:sp>
        <p:nvSpPr>
          <p:cNvPr id="18435" name="Content Placeholder 2"/>
          <p:cNvSpPr>
            <a:spLocks noGrp="1"/>
          </p:cNvSpPr>
          <p:nvPr>
            <p:ph idx="1"/>
          </p:nvPr>
        </p:nvSpPr>
        <p:spPr>
          <a:xfrm>
            <a:off x="166688" y="836613"/>
            <a:ext cx="9501187" cy="5326062"/>
          </a:xfrm>
        </p:spPr>
        <p:txBody>
          <a:bodyPr/>
          <a:lstStyle/>
          <a:p>
            <a:r>
              <a:rPr lang="de-DE" altLang="en-US" smtClean="0"/>
              <a:t>Beim Reverse Engineering werden aus den </a:t>
            </a:r>
            <a:r>
              <a:rPr lang="de-DE" altLang="en-US" smtClean="0">
                <a:solidFill>
                  <a:srgbClr val="0000FF"/>
                </a:solidFill>
              </a:rPr>
              <a:t>noch verfügbaren Informationen</a:t>
            </a:r>
            <a:r>
              <a:rPr lang="de-DE" altLang="en-US" smtClean="0"/>
              <a:t> (typisch der Code und veraltete Dokumente) abstraktere </a:t>
            </a:r>
            <a:r>
              <a:rPr lang="de-DE" altLang="en-US" smtClean="0">
                <a:solidFill>
                  <a:srgbClr val="0000FF"/>
                </a:solidFill>
              </a:rPr>
              <a:t>Modelle hergeleitet</a:t>
            </a:r>
            <a:r>
              <a:rPr lang="de-DE" altLang="en-US" smtClean="0"/>
              <a:t>. </a:t>
            </a:r>
          </a:p>
          <a:p>
            <a:pPr lvl="1"/>
            <a:r>
              <a:rPr lang="de-DE" altLang="en-US" smtClean="0"/>
              <a:t>Dazu müssen die grobe Ablaufstruktur, die Datenstrukturen, die Module und die Aufrufbeziehungen identifiziert werden. </a:t>
            </a:r>
          </a:p>
          <a:p>
            <a:pPr lvl="1"/>
            <a:r>
              <a:rPr lang="de-DE" altLang="en-US" smtClean="0"/>
              <a:t>In extremen Fällen ist nur noch der Objektcode vorhanden.</a:t>
            </a:r>
          </a:p>
          <a:p>
            <a:r>
              <a:rPr lang="de-DE" altLang="en-US" smtClean="0"/>
              <a:t>Wichtige Techniken: </a:t>
            </a:r>
            <a:r>
              <a:rPr lang="de-DE" altLang="en-US" smtClean="0">
                <a:solidFill>
                  <a:srgbClr val="0000FF"/>
                </a:solidFill>
              </a:rPr>
              <a:t>Nachdokumentation</a:t>
            </a:r>
            <a:r>
              <a:rPr lang="de-DE" altLang="en-US" smtClean="0"/>
              <a:t> und </a:t>
            </a:r>
            <a:r>
              <a:rPr lang="de-DE" altLang="en-US" smtClean="0">
                <a:solidFill>
                  <a:srgbClr val="0000FF"/>
                </a:solidFill>
              </a:rPr>
              <a:t>Wiederentdeckung</a:t>
            </a:r>
            <a:r>
              <a:rPr lang="de-DE" altLang="en-US" smtClean="0"/>
              <a:t> der Architektur (design recovery). </a:t>
            </a:r>
          </a:p>
        </p:txBody>
      </p:sp>
      <p:sp>
        <p:nvSpPr>
          <p:cNvPr id="1843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nSpc>
                <a:spcPct val="100000"/>
              </a:lnSpc>
              <a:spcBef>
                <a:spcPct val="0"/>
              </a:spcBef>
              <a:spcAft>
                <a:spcPct val="0"/>
              </a:spcAft>
              <a:buClrTx/>
              <a:buSzTx/>
              <a:buFontTx/>
              <a:buNone/>
            </a:pPr>
            <a:fld id="{84238049-37F7-4128-882D-DAF5EEEDCB06}" type="slidenum">
              <a:rPr lang="de-DE" altLang="en-US" sz="1100">
                <a:latin typeface="Tahoma" panose="020B0604030504040204" pitchFamily="34" charset="0"/>
                <a:cs typeface="Arial" panose="020B0604020202020204" pitchFamily="34" charset="0"/>
              </a:rPr>
              <a:pPr>
                <a:lnSpc>
                  <a:spcPct val="100000"/>
                </a:lnSpc>
                <a:spcBef>
                  <a:spcPct val="0"/>
                </a:spcBef>
                <a:spcAft>
                  <a:spcPct val="0"/>
                </a:spcAft>
                <a:buClrTx/>
                <a:buSzTx/>
                <a:buFontTx/>
                <a:buNone/>
              </a:pPr>
              <a:t>13</a:t>
            </a:fld>
            <a:endParaRPr lang="de-DE" altLang="en-US" sz="1100">
              <a:latin typeface="Tahoma" panose="020B0604030504040204" pitchFamily="34" charset="0"/>
              <a:cs typeface="Arial" panose="020B0604020202020204" pitchFamily="34" charset="0"/>
            </a:endParaRPr>
          </a:p>
        </p:txBody>
      </p:sp>
      <p:sp>
        <p:nvSpPr>
          <p:cNvPr id="18437" name="TextBox 6"/>
          <p:cNvSpPr txBox="1">
            <a:spLocks noChangeArrowheads="1"/>
          </p:cNvSpPr>
          <p:nvPr/>
        </p:nvSpPr>
        <p:spPr bwMode="auto">
          <a:xfrm>
            <a:off x="344488" y="4149725"/>
            <a:ext cx="9001125" cy="2308225"/>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61950" indent="-361950">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eaLnBrk="1" hangingPunct="1">
              <a:lnSpc>
                <a:spcPct val="100000"/>
              </a:lnSpc>
              <a:spcBef>
                <a:spcPct val="0"/>
              </a:spcBef>
              <a:spcAft>
                <a:spcPct val="0"/>
              </a:spcAft>
              <a:buClrTx/>
              <a:buSzTx/>
              <a:buFontTx/>
              <a:buNone/>
            </a:pPr>
            <a:r>
              <a:rPr lang="en-US" altLang="en-US" b="1">
                <a:solidFill>
                  <a:srgbClr val="0000FF"/>
                </a:solidFill>
                <a:latin typeface="Calibri" panose="020F0502020204030204" pitchFamily="34" charset="0"/>
                <a:cs typeface="Arial" panose="020B0604020202020204" pitchFamily="34" charset="0"/>
              </a:rPr>
              <a:t>Redocumentation </a:t>
            </a:r>
            <a:r>
              <a:rPr lang="en-US" altLang="en-US" i="1">
                <a:solidFill>
                  <a:srgbClr val="0000FF"/>
                </a:solidFill>
                <a:latin typeface="Calibri" panose="020F0502020204030204" pitchFamily="34" charset="0"/>
                <a:cs typeface="Arial" panose="020B0604020202020204" pitchFamily="34" charset="0"/>
              </a:rPr>
              <a:t>is the creation or revision of a semantically equivalent representation within the same relative abstraction level.</a:t>
            </a:r>
          </a:p>
          <a:p>
            <a:pPr eaLnBrk="1" hangingPunct="1">
              <a:lnSpc>
                <a:spcPct val="100000"/>
              </a:lnSpc>
              <a:spcBef>
                <a:spcPct val="0"/>
              </a:spcBef>
              <a:spcAft>
                <a:spcPct val="0"/>
              </a:spcAft>
              <a:buClrTx/>
              <a:buSzTx/>
              <a:buFontTx/>
              <a:buNone/>
            </a:pPr>
            <a:r>
              <a:rPr lang="en-US" altLang="en-US" b="1">
                <a:solidFill>
                  <a:srgbClr val="0000FF"/>
                </a:solidFill>
                <a:latin typeface="Calibri" panose="020F0502020204030204" pitchFamily="34" charset="0"/>
                <a:cs typeface="Arial" panose="020B0604020202020204" pitchFamily="34" charset="0"/>
              </a:rPr>
              <a:t>Design recovery </a:t>
            </a:r>
            <a:r>
              <a:rPr lang="en-US" altLang="en-US" i="1">
                <a:solidFill>
                  <a:srgbClr val="0000FF"/>
                </a:solidFill>
                <a:latin typeface="Calibri" panose="020F0502020204030204" pitchFamily="34" charset="0"/>
                <a:cs typeface="Arial" panose="020B0604020202020204" pitchFamily="34" charset="0"/>
              </a:rPr>
              <a:t>recreates design abstractions from a combination of code, existing documentation (if available), personal experience, and general knowledge about problem and application domain.</a:t>
            </a:r>
          </a:p>
          <a:p>
            <a:pPr algn="r" eaLnBrk="1" hangingPunct="1">
              <a:lnSpc>
                <a:spcPct val="100000"/>
              </a:lnSpc>
              <a:spcBef>
                <a:spcPct val="0"/>
              </a:spcBef>
              <a:spcAft>
                <a:spcPct val="0"/>
              </a:spcAft>
              <a:buClrTx/>
              <a:buSzTx/>
              <a:buFontTx/>
              <a:buNone/>
            </a:pPr>
            <a:r>
              <a:rPr lang="de-DE" altLang="en-US">
                <a:latin typeface="Calibri" panose="020F0502020204030204" pitchFamily="34" charset="0"/>
                <a:cs typeface="Arial" panose="020B0604020202020204" pitchFamily="34" charset="0"/>
              </a:rPr>
              <a:t>Chikofsky, Cross (1990)</a:t>
            </a:r>
            <a:endParaRPr lang="de-DE" altLang="en-US" b="1">
              <a:latin typeface="Calibri" panose="020F0502020204030204" pitchFamily="34" charset="0"/>
              <a:cs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smtClean="0"/>
              <a:t>Ziele und Erkenntnisse</a:t>
            </a:r>
          </a:p>
        </p:txBody>
      </p:sp>
      <p:sp>
        <p:nvSpPr>
          <p:cNvPr id="19459" name="Content Placeholder 2"/>
          <p:cNvSpPr>
            <a:spLocks noGrp="1"/>
          </p:cNvSpPr>
          <p:nvPr>
            <p:ph idx="1"/>
          </p:nvPr>
        </p:nvSpPr>
        <p:spPr>
          <a:xfrm>
            <a:off x="166688" y="981075"/>
            <a:ext cx="9501187" cy="5326063"/>
          </a:xfrm>
        </p:spPr>
        <p:txBody>
          <a:bodyPr/>
          <a:lstStyle/>
          <a:p>
            <a:r>
              <a:rPr lang="de-DE" altLang="en-US" smtClean="0"/>
              <a:t>Ziele</a:t>
            </a:r>
          </a:p>
          <a:p>
            <a:pPr lvl="1"/>
            <a:r>
              <a:rPr lang="de-DE" altLang="en-US" smtClean="0"/>
              <a:t>Vorhandener Code soll in einer </a:t>
            </a:r>
            <a:r>
              <a:rPr lang="de-DE" altLang="en-US" smtClean="0">
                <a:solidFill>
                  <a:srgbClr val="0000FF"/>
                </a:solidFill>
              </a:rPr>
              <a:t>übersichtlichen Form </a:t>
            </a:r>
            <a:r>
              <a:rPr lang="de-DE" altLang="en-US" smtClean="0"/>
              <a:t>dargestellt werden, um ihn </a:t>
            </a:r>
            <a:r>
              <a:rPr lang="de-DE" altLang="en-US" smtClean="0">
                <a:solidFill>
                  <a:srgbClr val="0000FF"/>
                </a:solidFill>
              </a:rPr>
              <a:t>leichter</a:t>
            </a:r>
            <a:r>
              <a:rPr lang="de-DE" altLang="en-US" smtClean="0"/>
              <a:t> verstehen zu können.</a:t>
            </a:r>
          </a:p>
          <a:p>
            <a:pPr lvl="1"/>
            <a:r>
              <a:rPr lang="de-DE" altLang="en-US" smtClean="0"/>
              <a:t>Erkennung </a:t>
            </a:r>
            <a:r>
              <a:rPr lang="de-DE" altLang="en-US" smtClean="0">
                <a:solidFill>
                  <a:srgbClr val="0000FF"/>
                </a:solidFill>
              </a:rPr>
              <a:t>höherer Strukturen </a:t>
            </a:r>
            <a:r>
              <a:rPr lang="de-DE" altLang="en-US" smtClean="0"/>
              <a:t>(z. B. Schleifen, Module, Parameter)</a:t>
            </a:r>
          </a:p>
          <a:p>
            <a:pPr lvl="1"/>
            <a:r>
              <a:rPr lang="de-DE" altLang="en-US" smtClean="0">
                <a:solidFill>
                  <a:srgbClr val="0000FF"/>
                </a:solidFill>
              </a:rPr>
              <a:t>Querübersetzung</a:t>
            </a:r>
            <a:r>
              <a:rPr lang="de-DE" altLang="en-US" smtClean="0"/>
              <a:t> in eine moderne Sprache.</a:t>
            </a:r>
          </a:p>
          <a:p>
            <a:r>
              <a:rPr lang="de-DE" altLang="en-US" smtClean="0"/>
              <a:t>Erkenntnisse</a:t>
            </a:r>
          </a:p>
          <a:p>
            <a:pPr lvl="1"/>
            <a:r>
              <a:rPr lang="de-DE" altLang="en-US" smtClean="0"/>
              <a:t>Design Recovery kann nur erfolgreich sein, wenn neben dem Code auch noch </a:t>
            </a:r>
            <a:r>
              <a:rPr lang="de-DE" altLang="en-US" smtClean="0">
                <a:solidFill>
                  <a:srgbClr val="0000FF"/>
                </a:solidFill>
              </a:rPr>
              <a:t>Wissen über die Anwendungsentwicklung </a:t>
            </a:r>
            <a:r>
              <a:rPr lang="de-DE" altLang="en-US" smtClean="0"/>
              <a:t>verfügbar ist.</a:t>
            </a:r>
          </a:p>
          <a:p>
            <a:pPr lvl="1"/>
            <a:r>
              <a:rPr lang="de-DE" altLang="en-US" smtClean="0"/>
              <a:t>Der Traum von einer </a:t>
            </a:r>
            <a:r>
              <a:rPr lang="de-DE" altLang="en-US" smtClean="0">
                <a:solidFill>
                  <a:srgbClr val="0000FF"/>
                </a:solidFill>
              </a:rPr>
              <a:t>automatischen Strukturverbesserung </a:t>
            </a:r>
            <a:r>
              <a:rPr lang="de-DE" altLang="en-US" smtClean="0"/>
              <a:t>hat sich bis heute nicht erfüllen lassen. </a:t>
            </a:r>
          </a:p>
        </p:txBody>
      </p:sp>
      <p:sp>
        <p:nvSpPr>
          <p:cNvPr id="1946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nSpc>
                <a:spcPct val="100000"/>
              </a:lnSpc>
              <a:spcBef>
                <a:spcPct val="0"/>
              </a:spcBef>
              <a:spcAft>
                <a:spcPct val="0"/>
              </a:spcAft>
              <a:buClrTx/>
              <a:buSzTx/>
              <a:buFontTx/>
              <a:buNone/>
            </a:pPr>
            <a:fld id="{530F06CB-887C-457F-866E-358DFCAA4BE9}" type="slidenum">
              <a:rPr lang="de-DE" altLang="en-US" sz="1100">
                <a:latin typeface="Tahoma" panose="020B0604030504040204" pitchFamily="34" charset="0"/>
                <a:cs typeface="Arial" panose="020B0604020202020204" pitchFamily="34" charset="0"/>
              </a:rPr>
              <a:pPr>
                <a:lnSpc>
                  <a:spcPct val="100000"/>
                </a:lnSpc>
                <a:spcBef>
                  <a:spcPct val="0"/>
                </a:spcBef>
                <a:spcAft>
                  <a:spcPct val="0"/>
                </a:spcAft>
                <a:buClrTx/>
                <a:buSzTx/>
                <a:buFontTx/>
                <a:buNone/>
              </a:pPr>
              <a:t>14</a:t>
            </a:fld>
            <a:endParaRPr lang="de-DE" altLang="en-US" sz="1100">
              <a:latin typeface="Tahoma" panose="020B0604030504040204" pitchFamily="34" charset="0"/>
              <a:cs typeface="Arial" panose="020B06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992188" y="1700213"/>
            <a:ext cx="7921625" cy="1223962"/>
          </a:xfrm>
        </p:spPr>
        <p:txBody>
          <a:bodyPr>
            <a:spAutoFit/>
          </a:bodyPr>
          <a:lstStyle/>
          <a:p>
            <a:r>
              <a:rPr lang="en-US" altLang="en-US" smtClean="0"/>
              <a:t>23.3	Refactoring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smtClean="0"/>
              <a:t>Idee</a:t>
            </a:r>
          </a:p>
        </p:txBody>
      </p:sp>
      <p:sp>
        <p:nvSpPr>
          <p:cNvPr id="21507" name="Content Placeholder 2"/>
          <p:cNvSpPr>
            <a:spLocks noGrp="1"/>
          </p:cNvSpPr>
          <p:nvPr>
            <p:ph idx="1"/>
          </p:nvPr>
        </p:nvSpPr>
        <p:spPr>
          <a:xfrm>
            <a:off x="166688" y="3644900"/>
            <a:ext cx="9501187" cy="2662238"/>
          </a:xfrm>
        </p:spPr>
        <p:txBody>
          <a:bodyPr/>
          <a:lstStyle/>
          <a:p>
            <a:r>
              <a:rPr lang="de-DE" altLang="en-US" smtClean="0"/>
              <a:t>Das Refactoring wird </a:t>
            </a:r>
            <a:r>
              <a:rPr lang="de-DE" altLang="en-US" smtClean="0">
                <a:solidFill>
                  <a:srgbClr val="0000FF"/>
                </a:solidFill>
              </a:rPr>
              <a:t>präventiv</a:t>
            </a:r>
            <a:r>
              <a:rPr lang="de-DE" altLang="en-US" smtClean="0"/>
              <a:t> eingesetzt: </a:t>
            </a:r>
          </a:p>
          <a:p>
            <a:pPr lvl="1"/>
            <a:r>
              <a:rPr lang="de-DE" altLang="en-US" smtClean="0"/>
              <a:t>Wenn eine Änderung mit den bestehenden Strukturen </a:t>
            </a:r>
            <a:r>
              <a:rPr lang="de-DE" altLang="en-US" smtClean="0">
                <a:solidFill>
                  <a:srgbClr val="0000FF"/>
                </a:solidFill>
              </a:rPr>
              <a:t>kollidiert</a:t>
            </a:r>
            <a:r>
              <a:rPr lang="de-DE" altLang="en-US" smtClean="0"/>
              <a:t>, ändert man zunächst die Strukturen so, dass die folgende Änderung keinen negativen Effekt hat. </a:t>
            </a:r>
          </a:p>
          <a:p>
            <a:r>
              <a:rPr lang="de-DE" altLang="en-US" smtClean="0"/>
              <a:t>Die Software wird in einem </a:t>
            </a:r>
            <a:r>
              <a:rPr lang="de-DE" altLang="en-US" smtClean="0">
                <a:solidFill>
                  <a:srgbClr val="0000FF"/>
                </a:solidFill>
              </a:rPr>
              <a:t>systematischen Prozess </a:t>
            </a:r>
            <a:r>
              <a:rPr lang="de-DE" altLang="en-US" smtClean="0"/>
              <a:t>durch </a:t>
            </a:r>
            <a:r>
              <a:rPr lang="de-DE" altLang="en-US" smtClean="0">
                <a:solidFill>
                  <a:srgbClr val="0000FF"/>
                </a:solidFill>
              </a:rPr>
              <a:t>kleine Umbaumaßnahmen </a:t>
            </a:r>
            <a:r>
              <a:rPr lang="de-DE" altLang="en-US" smtClean="0"/>
              <a:t>verbessert, ohne dass sich das beobachtbare Verhalten verändert.</a:t>
            </a:r>
            <a:endParaRPr lang="en-US" altLang="en-US" smtClean="0"/>
          </a:p>
        </p:txBody>
      </p:sp>
      <p:sp>
        <p:nvSpPr>
          <p:cNvPr id="2150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nSpc>
                <a:spcPct val="100000"/>
              </a:lnSpc>
              <a:spcBef>
                <a:spcPct val="0"/>
              </a:spcBef>
              <a:spcAft>
                <a:spcPct val="0"/>
              </a:spcAft>
              <a:buClrTx/>
              <a:buSzTx/>
              <a:buFontTx/>
              <a:buNone/>
            </a:pPr>
            <a:fld id="{17BDB43E-1FCC-4290-BA95-0630B891FB8A}" type="slidenum">
              <a:rPr lang="de-DE" altLang="en-US" sz="1100">
                <a:latin typeface="Tahoma" panose="020B0604030504040204" pitchFamily="34" charset="0"/>
                <a:cs typeface="Arial" panose="020B0604020202020204" pitchFamily="34" charset="0"/>
              </a:rPr>
              <a:pPr>
                <a:lnSpc>
                  <a:spcPct val="100000"/>
                </a:lnSpc>
                <a:spcBef>
                  <a:spcPct val="0"/>
                </a:spcBef>
                <a:spcAft>
                  <a:spcPct val="0"/>
                </a:spcAft>
                <a:buClrTx/>
                <a:buSzTx/>
                <a:buFontTx/>
                <a:buNone/>
              </a:pPr>
              <a:t>16</a:t>
            </a:fld>
            <a:endParaRPr lang="de-DE" altLang="en-US" sz="1100">
              <a:latin typeface="Tahoma" panose="020B0604030504040204" pitchFamily="34" charset="0"/>
              <a:cs typeface="Arial" panose="020B0604020202020204" pitchFamily="34" charset="0"/>
            </a:endParaRPr>
          </a:p>
        </p:txBody>
      </p:sp>
      <p:sp>
        <p:nvSpPr>
          <p:cNvPr id="21509" name="TextBox 6"/>
          <p:cNvSpPr txBox="1">
            <a:spLocks noChangeArrowheads="1"/>
          </p:cNvSpPr>
          <p:nvPr/>
        </p:nvSpPr>
        <p:spPr bwMode="auto">
          <a:xfrm>
            <a:off x="344488" y="765175"/>
            <a:ext cx="9001125" cy="2676525"/>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61950" indent="-361950">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eaLnBrk="1" hangingPunct="1">
              <a:lnSpc>
                <a:spcPct val="100000"/>
              </a:lnSpc>
              <a:spcBef>
                <a:spcPct val="0"/>
              </a:spcBef>
              <a:spcAft>
                <a:spcPct val="0"/>
              </a:spcAft>
              <a:buClrTx/>
              <a:buSzTx/>
              <a:buFontTx/>
              <a:buNone/>
            </a:pPr>
            <a:r>
              <a:rPr lang="en-US" altLang="en-US" b="1">
                <a:solidFill>
                  <a:srgbClr val="0000FF"/>
                </a:solidFill>
                <a:latin typeface="Calibri" panose="020F0502020204030204" pitchFamily="34" charset="0"/>
                <a:cs typeface="Arial" panose="020B0604020202020204" pitchFamily="34" charset="0"/>
              </a:rPr>
              <a:t>Refactoring </a:t>
            </a:r>
            <a:r>
              <a:rPr lang="en-US" altLang="en-US" i="1">
                <a:solidFill>
                  <a:srgbClr val="0000FF"/>
                </a:solidFill>
                <a:latin typeface="Calibri" panose="020F0502020204030204" pitchFamily="34" charset="0"/>
                <a:cs typeface="Arial" panose="020B0604020202020204" pitchFamily="34" charset="0"/>
              </a:rPr>
              <a:t>is the process of changing a software system in such a way that it does not alter the external behavior of the code yet improves its internal structure. It is a disciplined way to clean up code that minimizes the chances of introducing bugs. In essence when you refactor you are improving the design of the code after it has been written.</a:t>
            </a:r>
          </a:p>
          <a:p>
            <a:pPr algn="r" eaLnBrk="1" hangingPunct="1">
              <a:lnSpc>
                <a:spcPct val="100000"/>
              </a:lnSpc>
              <a:spcBef>
                <a:spcPct val="0"/>
              </a:spcBef>
              <a:spcAft>
                <a:spcPct val="0"/>
              </a:spcAft>
              <a:buClrTx/>
              <a:buSzTx/>
              <a:buFontTx/>
              <a:buNone/>
            </a:pPr>
            <a:r>
              <a:rPr lang="de-DE" altLang="en-US">
                <a:latin typeface="Calibri" panose="020F0502020204030204" pitchFamily="34" charset="0"/>
                <a:cs typeface="Arial" panose="020B0604020202020204" pitchFamily="34" charset="0"/>
              </a:rPr>
              <a:t>Martin Fowler (1999), S. xvi</a:t>
            </a:r>
            <a:endParaRPr lang="de-DE" altLang="en-US" b="1">
              <a:latin typeface="Calibri" panose="020F0502020204030204" pitchFamily="34" charset="0"/>
              <a:cs typeface="Arial"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mtClean="0"/>
              <a:t>Vorgehensweise</a:t>
            </a:r>
          </a:p>
        </p:txBody>
      </p:sp>
      <p:pic>
        <p:nvPicPr>
          <p:cNvPr id="22531" name="Content Placeholder 4" descr="23_4_Refactoring_COL.pn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509713" y="1428750"/>
            <a:ext cx="6815137" cy="4430713"/>
          </a:xfrm>
        </p:spPr>
      </p:pic>
      <p:sp>
        <p:nvSpPr>
          <p:cNvPr id="2253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nSpc>
                <a:spcPct val="100000"/>
              </a:lnSpc>
              <a:spcBef>
                <a:spcPct val="0"/>
              </a:spcBef>
              <a:spcAft>
                <a:spcPct val="0"/>
              </a:spcAft>
              <a:buClrTx/>
              <a:buSzTx/>
              <a:buFontTx/>
              <a:buNone/>
            </a:pPr>
            <a:fld id="{17A26BFA-72EF-467A-8147-0565E35D833D}" type="slidenum">
              <a:rPr lang="de-DE" altLang="en-US" sz="1100">
                <a:latin typeface="Tahoma" panose="020B0604030504040204" pitchFamily="34" charset="0"/>
                <a:cs typeface="Arial" panose="020B0604020202020204" pitchFamily="34" charset="0"/>
              </a:rPr>
              <a:pPr>
                <a:lnSpc>
                  <a:spcPct val="100000"/>
                </a:lnSpc>
                <a:spcBef>
                  <a:spcPct val="0"/>
                </a:spcBef>
                <a:spcAft>
                  <a:spcPct val="0"/>
                </a:spcAft>
                <a:buClrTx/>
                <a:buSzTx/>
                <a:buFontTx/>
                <a:buNone/>
              </a:pPr>
              <a:t>17</a:t>
            </a:fld>
            <a:endParaRPr lang="de-DE" altLang="en-US" sz="1100">
              <a:latin typeface="Tahoma" panose="020B0604030504040204" pitchFamily="34" charset="0"/>
              <a:cs typeface="Arial" panose="020B06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smtClean="0"/>
              <a:t>Code-Refactoring</a:t>
            </a:r>
          </a:p>
        </p:txBody>
      </p:sp>
      <p:sp>
        <p:nvSpPr>
          <p:cNvPr id="23555" name="Content Placeholder 2"/>
          <p:cNvSpPr>
            <a:spLocks noGrp="1"/>
          </p:cNvSpPr>
          <p:nvPr>
            <p:ph idx="1"/>
          </p:nvPr>
        </p:nvSpPr>
        <p:spPr>
          <a:xfrm>
            <a:off x="166688" y="981075"/>
            <a:ext cx="9501187" cy="5326063"/>
          </a:xfrm>
        </p:spPr>
        <p:txBody>
          <a:bodyPr/>
          <a:lstStyle/>
          <a:p>
            <a:r>
              <a:rPr lang="de-DE" altLang="en-US" smtClean="0"/>
              <a:t>Wenn der Code „</a:t>
            </a:r>
            <a:r>
              <a:rPr lang="de-DE" altLang="en-US" smtClean="0">
                <a:solidFill>
                  <a:srgbClr val="E73B49"/>
                </a:solidFill>
              </a:rPr>
              <a:t>stinkt</a:t>
            </a:r>
            <a:r>
              <a:rPr lang="de-DE" altLang="en-US" smtClean="0"/>
              <a:t>“ (code smell), ist ein Refactoring sinnvoll. </a:t>
            </a:r>
          </a:p>
          <a:p>
            <a:r>
              <a:rPr lang="de-DE" altLang="en-US" smtClean="0"/>
              <a:t>Dabei werden immer wieder die </a:t>
            </a:r>
            <a:r>
              <a:rPr lang="de-DE" altLang="en-US" smtClean="0">
                <a:solidFill>
                  <a:srgbClr val="0000FF"/>
                </a:solidFill>
              </a:rPr>
              <a:t>gleichen Transformationen </a:t>
            </a:r>
            <a:r>
              <a:rPr lang="de-DE" altLang="en-US" smtClean="0"/>
              <a:t>durchgeführt. Fowler hat dazu Muster, die „</a:t>
            </a:r>
            <a:r>
              <a:rPr lang="de-DE" altLang="en-US" smtClean="0">
                <a:solidFill>
                  <a:srgbClr val="E73B49"/>
                </a:solidFill>
              </a:rPr>
              <a:t>Mechanics</a:t>
            </a:r>
            <a:r>
              <a:rPr lang="de-DE" altLang="en-US" smtClean="0"/>
              <a:t>“, eingeführt.</a:t>
            </a:r>
          </a:p>
          <a:p>
            <a:r>
              <a:rPr lang="de-DE" altLang="en-US" smtClean="0"/>
              <a:t>„Mechanics“ von Fowler (Gruppen):</a:t>
            </a:r>
          </a:p>
          <a:p>
            <a:pPr lvl="1"/>
            <a:r>
              <a:rPr lang="de-DE" altLang="en-US" smtClean="0"/>
              <a:t>Umbau auf </a:t>
            </a:r>
            <a:r>
              <a:rPr lang="de-DE" altLang="en-US" smtClean="0">
                <a:solidFill>
                  <a:srgbClr val="0000FF"/>
                </a:solidFill>
              </a:rPr>
              <a:t>Methodenebene</a:t>
            </a:r>
          </a:p>
          <a:p>
            <a:pPr lvl="1"/>
            <a:r>
              <a:rPr lang="de-DE" altLang="en-US" smtClean="0"/>
              <a:t>Umbau der </a:t>
            </a:r>
            <a:r>
              <a:rPr lang="de-DE" altLang="en-US" smtClean="0">
                <a:solidFill>
                  <a:srgbClr val="0000FF"/>
                </a:solidFill>
              </a:rPr>
              <a:t>Verantwortlichkeiten</a:t>
            </a:r>
            <a:r>
              <a:rPr lang="de-DE" altLang="en-US" smtClean="0"/>
              <a:t> zwischen Objekten</a:t>
            </a:r>
          </a:p>
          <a:p>
            <a:pPr lvl="1"/>
            <a:r>
              <a:rPr lang="de-DE" altLang="en-US" smtClean="0"/>
              <a:t>Umbau der </a:t>
            </a:r>
            <a:r>
              <a:rPr lang="de-DE" altLang="en-US" smtClean="0">
                <a:solidFill>
                  <a:srgbClr val="0000FF"/>
                </a:solidFill>
              </a:rPr>
              <a:t>Datenorganisation</a:t>
            </a:r>
          </a:p>
          <a:p>
            <a:pPr lvl="1"/>
            <a:r>
              <a:rPr lang="de-DE" altLang="en-US" smtClean="0"/>
              <a:t>Vereinfachen von </a:t>
            </a:r>
            <a:r>
              <a:rPr lang="de-DE" altLang="en-US" smtClean="0">
                <a:solidFill>
                  <a:srgbClr val="0000FF"/>
                </a:solidFill>
              </a:rPr>
              <a:t>Bedingungsausdrücken</a:t>
            </a:r>
            <a:r>
              <a:rPr lang="de-DE" altLang="en-US" smtClean="0"/>
              <a:t>.</a:t>
            </a:r>
          </a:p>
          <a:p>
            <a:pPr lvl="1"/>
            <a:r>
              <a:rPr lang="de-DE" altLang="en-US" smtClean="0"/>
              <a:t>Vereinfachen von </a:t>
            </a:r>
            <a:r>
              <a:rPr lang="de-DE" altLang="en-US" smtClean="0">
                <a:solidFill>
                  <a:srgbClr val="0000FF"/>
                </a:solidFill>
              </a:rPr>
              <a:t>Methodenaufrufen</a:t>
            </a:r>
          </a:p>
          <a:p>
            <a:pPr lvl="1"/>
            <a:r>
              <a:rPr lang="de-DE" altLang="en-US" smtClean="0"/>
              <a:t>Umbau von </a:t>
            </a:r>
            <a:r>
              <a:rPr lang="de-DE" altLang="en-US" smtClean="0">
                <a:solidFill>
                  <a:srgbClr val="0000FF"/>
                </a:solidFill>
              </a:rPr>
              <a:t>Vererbungshierarchien</a:t>
            </a:r>
          </a:p>
          <a:p>
            <a:r>
              <a:rPr lang="de-DE" altLang="en-US" smtClean="0"/>
              <a:t>Einige dieser Änderungen können mit Hilfe von </a:t>
            </a:r>
            <a:r>
              <a:rPr lang="de-DE" altLang="en-US" smtClean="0">
                <a:solidFill>
                  <a:srgbClr val="0000FF"/>
                </a:solidFill>
              </a:rPr>
              <a:t>Werkzeugen</a:t>
            </a:r>
            <a:r>
              <a:rPr lang="de-DE" altLang="en-US" smtClean="0"/>
              <a:t> durchgeführt werden.</a:t>
            </a:r>
          </a:p>
          <a:p>
            <a:endParaRPr lang="en-US" altLang="en-US" smtClean="0"/>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nSpc>
                <a:spcPct val="100000"/>
              </a:lnSpc>
              <a:spcBef>
                <a:spcPct val="0"/>
              </a:spcBef>
              <a:spcAft>
                <a:spcPct val="0"/>
              </a:spcAft>
              <a:buClrTx/>
              <a:buSzTx/>
              <a:buFontTx/>
              <a:buNone/>
            </a:pPr>
            <a:fld id="{7D7EA502-8BF6-4DE6-96CE-20C63161C631}" type="slidenum">
              <a:rPr lang="de-DE" altLang="en-US" sz="1100">
                <a:latin typeface="Tahoma" panose="020B0604030504040204" pitchFamily="34" charset="0"/>
                <a:cs typeface="Arial" panose="020B0604020202020204" pitchFamily="34" charset="0"/>
              </a:rPr>
              <a:pPr>
                <a:lnSpc>
                  <a:spcPct val="100000"/>
                </a:lnSpc>
                <a:spcBef>
                  <a:spcPct val="0"/>
                </a:spcBef>
                <a:spcAft>
                  <a:spcPct val="0"/>
                </a:spcAft>
                <a:buClrTx/>
                <a:buSzTx/>
                <a:buFontTx/>
                <a:buNone/>
              </a:pPr>
              <a:t>18</a:t>
            </a:fld>
            <a:endParaRPr lang="de-DE" altLang="en-US" sz="1100">
              <a:latin typeface="Tahoma" panose="020B0604030504040204" pitchFamily="34" charset="0"/>
              <a:cs typeface="Arial" panose="020B0604020202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smtClean="0"/>
              <a:t>Architektur-Refactoring</a:t>
            </a:r>
          </a:p>
        </p:txBody>
      </p:sp>
      <p:sp>
        <p:nvSpPr>
          <p:cNvPr id="24579" name="Content Placeholder 2"/>
          <p:cNvSpPr>
            <a:spLocks noGrp="1"/>
          </p:cNvSpPr>
          <p:nvPr>
            <p:ph idx="1"/>
          </p:nvPr>
        </p:nvSpPr>
        <p:spPr>
          <a:xfrm>
            <a:off x="166688" y="981075"/>
            <a:ext cx="9501187" cy="5326063"/>
          </a:xfrm>
        </p:spPr>
        <p:txBody>
          <a:bodyPr/>
          <a:lstStyle/>
          <a:p>
            <a:r>
              <a:rPr lang="de-DE" altLang="en-US" smtClean="0"/>
              <a:t>Roock und Lippert (2004) klassifizieren Schwachstellen, die auf der </a:t>
            </a:r>
            <a:r>
              <a:rPr lang="de-DE" altLang="en-US" smtClean="0">
                <a:solidFill>
                  <a:srgbClr val="0000FF"/>
                </a:solidFill>
              </a:rPr>
              <a:t>Architekturebene</a:t>
            </a:r>
            <a:r>
              <a:rPr lang="de-DE" altLang="en-US" smtClean="0"/>
              <a:t> </a:t>
            </a:r>
            <a:r>
              <a:rPr lang="de-DE" altLang="en-US" smtClean="0">
                <a:solidFill>
                  <a:srgbClr val="0000FF"/>
                </a:solidFill>
              </a:rPr>
              <a:t>objektorientiert konstruierter Systeme </a:t>
            </a:r>
            <a:r>
              <a:rPr lang="de-DE" altLang="en-US" smtClean="0"/>
              <a:t>liegen. </a:t>
            </a:r>
          </a:p>
          <a:p>
            <a:pPr lvl="1"/>
            <a:r>
              <a:rPr lang="de-DE" altLang="en-US" smtClean="0"/>
              <a:t>Diese werden analog als »</a:t>
            </a:r>
            <a:r>
              <a:rPr lang="de-DE" altLang="en-US" smtClean="0">
                <a:solidFill>
                  <a:srgbClr val="FF0000"/>
                </a:solidFill>
              </a:rPr>
              <a:t>architecture smells</a:t>
            </a:r>
            <a:r>
              <a:rPr lang="de-DE" altLang="en-US" smtClean="0"/>
              <a:t>« bezeichnet</a:t>
            </a:r>
          </a:p>
          <a:p>
            <a:r>
              <a:rPr lang="de-DE" altLang="en-US" smtClean="0"/>
              <a:t>Klassifikation gemäß Architektur-Metamodell</a:t>
            </a:r>
          </a:p>
          <a:p>
            <a:r>
              <a:rPr lang="de-DE" altLang="en-US" smtClean="0"/>
              <a:t>Schwachstellen in </a:t>
            </a:r>
          </a:p>
          <a:p>
            <a:pPr lvl="1"/>
            <a:r>
              <a:rPr lang="de-DE" altLang="en-US" smtClean="0">
                <a:solidFill>
                  <a:srgbClr val="0000FF"/>
                </a:solidFill>
              </a:rPr>
              <a:t>Benutzungsgeflechten</a:t>
            </a:r>
            <a:r>
              <a:rPr lang="de-DE" altLang="en-US" smtClean="0"/>
              <a:t>: z.B. zyklische Beziehungen</a:t>
            </a:r>
          </a:p>
          <a:p>
            <a:pPr lvl="1"/>
            <a:r>
              <a:rPr lang="de-DE" altLang="en-US" smtClean="0">
                <a:solidFill>
                  <a:srgbClr val="0000FF"/>
                </a:solidFill>
              </a:rPr>
              <a:t>Vererbungshierarchien</a:t>
            </a:r>
            <a:r>
              <a:rPr lang="de-DE" altLang="en-US" smtClean="0"/>
              <a:t>: z.B. parallele Hierarchien</a:t>
            </a:r>
          </a:p>
          <a:p>
            <a:pPr lvl="1"/>
            <a:r>
              <a:rPr lang="de-DE" altLang="en-US" smtClean="0">
                <a:solidFill>
                  <a:srgbClr val="0000FF"/>
                </a:solidFill>
              </a:rPr>
              <a:t>Paketen</a:t>
            </a:r>
            <a:r>
              <a:rPr lang="de-DE" altLang="en-US" smtClean="0"/>
              <a:t>: z.B. zu große und zu kleine Pakete</a:t>
            </a:r>
          </a:p>
          <a:p>
            <a:pPr lvl="1"/>
            <a:r>
              <a:rPr lang="de-DE" altLang="en-US" smtClean="0">
                <a:solidFill>
                  <a:srgbClr val="0000FF"/>
                </a:solidFill>
              </a:rPr>
              <a:t>Subsystemen</a:t>
            </a:r>
            <a:r>
              <a:rPr lang="de-DE" altLang="en-US" smtClean="0"/>
              <a:t>: z.B. Größe, Schnittstellengestaltung</a:t>
            </a:r>
          </a:p>
          <a:p>
            <a:pPr lvl="1"/>
            <a:r>
              <a:rPr lang="de-DE" altLang="en-US" smtClean="0">
                <a:solidFill>
                  <a:srgbClr val="0000FF"/>
                </a:solidFill>
              </a:rPr>
              <a:t>Schichten</a:t>
            </a:r>
            <a:r>
              <a:rPr lang="de-DE" altLang="en-US" smtClean="0"/>
              <a:t>: z.B. Aufwärtsreferenzen</a:t>
            </a:r>
          </a:p>
        </p:txBody>
      </p:sp>
      <p:sp>
        <p:nvSpPr>
          <p:cNvPr id="2458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nSpc>
                <a:spcPct val="100000"/>
              </a:lnSpc>
              <a:spcBef>
                <a:spcPct val="0"/>
              </a:spcBef>
              <a:spcAft>
                <a:spcPct val="0"/>
              </a:spcAft>
              <a:buClrTx/>
              <a:buSzTx/>
              <a:buFontTx/>
              <a:buNone/>
            </a:pPr>
            <a:fld id="{6C71A209-5C4B-4957-A350-63998635E6A6}" type="slidenum">
              <a:rPr lang="de-DE" altLang="en-US" sz="1100">
                <a:latin typeface="Tahoma" panose="020B0604030504040204" pitchFamily="34" charset="0"/>
                <a:cs typeface="Arial" panose="020B0604020202020204" pitchFamily="34" charset="0"/>
              </a:rPr>
              <a:pPr>
                <a:lnSpc>
                  <a:spcPct val="100000"/>
                </a:lnSpc>
                <a:spcBef>
                  <a:spcPct val="0"/>
                </a:spcBef>
                <a:spcAft>
                  <a:spcPct val="0"/>
                </a:spcAft>
                <a:buClrTx/>
                <a:buSzTx/>
                <a:buFontTx/>
                <a:buNone/>
              </a:pPr>
              <a:t>19</a:t>
            </a:fld>
            <a:endParaRPr lang="de-DE" altLang="en-US" sz="1100">
              <a:latin typeface="Tahoma" panose="020B060403050404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992188" y="1558925"/>
            <a:ext cx="7921625" cy="1506538"/>
          </a:xfrm>
        </p:spPr>
        <p:txBody>
          <a:bodyPr>
            <a:spAutoFit/>
          </a:bodyPr>
          <a:lstStyle/>
          <a:p>
            <a:pPr marL="1071563" indent="-1071563"/>
            <a:r>
              <a:rPr lang="en-US" altLang="en-US" smtClean="0"/>
              <a:t>24.2	</a:t>
            </a:r>
            <a:r>
              <a:rPr lang="de-DE" altLang="en-US" smtClean="0"/>
              <a:t>Terminologie und Taxonomie der Wiederverwendung</a:t>
            </a:r>
            <a:endParaRPr lang="en-US" altLang="en-US"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188" y="1700213"/>
            <a:ext cx="7921625" cy="1223962"/>
          </a:xfrm>
        </p:spPr>
        <p:txBody>
          <a:bodyPr>
            <a:normAutofit fontScale="90000"/>
          </a:bodyPr>
          <a:lstStyle/>
          <a:p>
            <a:pPr>
              <a:defRPr/>
            </a:pPr>
            <a:r>
              <a:rPr lang="en-US" dirty="0" smtClean="0"/>
              <a:t>23.4	</a:t>
            </a:r>
            <a:r>
              <a:rPr lang="en-US" dirty="0" err="1" smtClean="0"/>
              <a:t>Erblasten</a:t>
            </a:r>
            <a:r>
              <a:rPr lang="en-US" dirty="0" smtClean="0"/>
              <a:t>, Legacy Software</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smtClean="0"/>
              <a:t>Definition</a:t>
            </a:r>
          </a:p>
        </p:txBody>
      </p:sp>
      <p:sp>
        <p:nvSpPr>
          <p:cNvPr id="26627" name="Content Placeholder 2"/>
          <p:cNvSpPr>
            <a:spLocks noGrp="1"/>
          </p:cNvSpPr>
          <p:nvPr>
            <p:ph idx="1"/>
          </p:nvPr>
        </p:nvSpPr>
        <p:spPr>
          <a:xfrm>
            <a:off x="166688" y="2565400"/>
            <a:ext cx="9501187" cy="3741738"/>
          </a:xfrm>
        </p:spPr>
        <p:txBody>
          <a:bodyPr/>
          <a:lstStyle/>
          <a:p>
            <a:r>
              <a:rPr lang="de-DE" altLang="en-US" smtClean="0"/>
              <a:t>Wird Software über </a:t>
            </a:r>
            <a:r>
              <a:rPr lang="de-DE" altLang="en-US" smtClean="0">
                <a:solidFill>
                  <a:srgbClr val="0000FF"/>
                </a:solidFill>
              </a:rPr>
              <a:t>viele Jahre </a:t>
            </a:r>
            <a:r>
              <a:rPr lang="de-DE" altLang="en-US" smtClean="0"/>
              <a:t>eingesetzt und gewartet, dann wird ihre Struktur immer schlechter.</a:t>
            </a:r>
          </a:p>
          <a:p>
            <a:r>
              <a:rPr lang="de-DE" altLang="en-US" smtClean="0"/>
              <a:t>Die Wartung solcher Software ist extrem </a:t>
            </a:r>
            <a:r>
              <a:rPr lang="de-DE" altLang="en-US" smtClean="0">
                <a:solidFill>
                  <a:srgbClr val="0000FF"/>
                </a:solidFill>
              </a:rPr>
              <a:t>schwierig</a:t>
            </a:r>
            <a:r>
              <a:rPr lang="de-DE" altLang="en-US" smtClean="0"/>
              <a:t>, </a:t>
            </a:r>
            <a:r>
              <a:rPr lang="de-DE" altLang="en-US" smtClean="0">
                <a:solidFill>
                  <a:srgbClr val="0000FF"/>
                </a:solidFill>
              </a:rPr>
              <a:t>aufwändig</a:t>
            </a:r>
            <a:r>
              <a:rPr lang="de-DE" altLang="en-US" smtClean="0"/>
              <a:t> und riskant.</a:t>
            </a:r>
          </a:p>
          <a:p>
            <a:r>
              <a:rPr lang="de-DE" altLang="en-US" smtClean="0"/>
              <a:t>Eine Software-Erblast ist also gekennzeichnet, dass sie </a:t>
            </a:r>
            <a:r>
              <a:rPr lang="de-DE" altLang="en-US" smtClean="0">
                <a:solidFill>
                  <a:srgbClr val="E73B49"/>
                </a:solidFill>
              </a:rPr>
              <a:t>dringend gebraucht</a:t>
            </a:r>
            <a:r>
              <a:rPr lang="de-DE" altLang="en-US" smtClean="0"/>
              <a:t>, aber von </a:t>
            </a:r>
            <a:r>
              <a:rPr lang="de-DE" altLang="en-US" smtClean="0">
                <a:solidFill>
                  <a:srgbClr val="E73B49"/>
                </a:solidFill>
              </a:rPr>
              <a:t>niemandem verstanden </a:t>
            </a:r>
            <a:r>
              <a:rPr lang="de-DE" altLang="en-US" smtClean="0"/>
              <a:t>wird. </a:t>
            </a:r>
            <a:endParaRPr lang="en-US" altLang="en-US" smtClean="0"/>
          </a:p>
        </p:txBody>
      </p:sp>
      <p:sp>
        <p:nvSpPr>
          <p:cNvPr id="2662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nSpc>
                <a:spcPct val="100000"/>
              </a:lnSpc>
              <a:spcBef>
                <a:spcPct val="0"/>
              </a:spcBef>
              <a:spcAft>
                <a:spcPct val="0"/>
              </a:spcAft>
              <a:buClrTx/>
              <a:buSzTx/>
              <a:buFontTx/>
              <a:buNone/>
            </a:pPr>
            <a:fld id="{7D2CEAFE-8AE0-4537-8012-6A5978AC9550}" type="slidenum">
              <a:rPr lang="de-DE" altLang="en-US" sz="1100">
                <a:latin typeface="Tahoma" panose="020B0604030504040204" pitchFamily="34" charset="0"/>
                <a:cs typeface="Arial" panose="020B0604020202020204" pitchFamily="34" charset="0"/>
              </a:rPr>
              <a:pPr>
                <a:lnSpc>
                  <a:spcPct val="100000"/>
                </a:lnSpc>
                <a:spcBef>
                  <a:spcPct val="0"/>
                </a:spcBef>
                <a:spcAft>
                  <a:spcPct val="0"/>
                </a:spcAft>
                <a:buClrTx/>
                <a:buSzTx/>
                <a:buFontTx/>
                <a:buNone/>
              </a:pPr>
              <a:t>21</a:t>
            </a:fld>
            <a:endParaRPr lang="de-DE" altLang="en-US" sz="1100">
              <a:latin typeface="Tahoma" panose="020B0604030504040204" pitchFamily="34" charset="0"/>
              <a:cs typeface="Arial" panose="020B0604020202020204" pitchFamily="34" charset="0"/>
            </a:endParaRPr>
          </a:p>
        </p:txBody>
      </p:sp>
      <p:sp>
        <p:nvSpPr>
          <p:cNvPr id="26629" name="TextBox 6"/>
          <p:cNvSpPr txBox="1">
            <a:spLocks noChangeArrowheads="1"/>
          </p:cNvSpPr>
          <p:nvPr/>
        </p:nvSpPr>
        <p:spPr bwMode="auto">
          <a:xfrm>
            <a:off x="273050" y="908050"/>
            <a:ext cx="9001125" cy="1201738"/>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61950" indent="-361950">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eaLnBrk="1" hangingPunct="1">
              <a:lnSpc>
                <a:spcPct val="100000"/>
              </a:lnSpc>
              <a:spcBef>
                <a:spcPct val="0"/>
              </a:spcBef>
              <a:spcAft>
                <a:spcPct val="0"/>
              </a:spcAft>
              <a:buClrTx/>
              <a:buSzTx/>
              <a:buFontTx/>
              <a:buNone/>
            </a:pPr>
            <a:r>
              <a:rPr lang="en-US" altLang="en-US" b="1">
                <a:solidFill>
                  <a:srgbClr val="0000FF"/>
                </a:solidFill>
                <a:latin typeface="Calibri" panose="020F0502020204030204" pitchFamily="34" charset="0"/>
                <a:cs typeface="Arial" panose="020B0604020202020204" pitchFamily="34" charset="0"/>
              </a:rPr>
              <a:t>legacy system </a:t>
            </a:r>
            <a:r>
              <a:rPr lang="en-US" altLang="en-US" i="1">
                <a:solidFill>
                  <a:srgbClr val="0000FF"/>
                </a:solidFill>
                <a:latin typeface="Calibri" panose="020F0502020204030204" pitchFamily="34" charset="0"/>
                <a:cs typeface="Arial" panose="020B0604020202020204" pitchFamily="34" charset="0"/>
              </a:rPr>
              <a:t>— A large software system that we don't know how to cope with but that is vital to our organization.</a:t>
            </a:r>
          </a:p>
          <a:p>
            <a:pPr algn="r" eaLnBrk="1" hangingPunct="1">
              <a:lnSpc>
                <a:spcPct val="100000"/>
              </a:lnSpc>
              <a:spcBef>
                <a:spcPct val="0"/>
              </a:spcBef>
              <a:spcAft>
                <a:spcPct val="0"/>
              </a:spcAft>
              <a:buClrTx/>
              <a:buSzTx/>
              <a:buFontTx/>
              <a:buNone/>
            </a:pPr>
            <a:r>
              <a:rPr lang="de-DE" altLang="en-US">
                <a:latin typeface="Calibri" panose="020F0502020204030204" pitchFamily="34" charset="0"/>
                <a:cs typeface="Arial" panose="020B0604020202020204" pitchFamily="34" charset="0"/>
              </a:rPr>
              <a:t>Bennett (1995)</a:t>
            </a:r>
            <a:endParaRPr lang="de-DE" altLang="en-US" b="1">
              <a:latin typeface="Calibri" panose="020F0502020204030204" pitchFamily="34" charset="0"/>
              <a:cs typeface="Arial" panose="020B060402020202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smtClean="0"/>
              <a:t>Eigenschaften</a:t>
            </a:r>
          </a:p>
        </p:txBody>
      </p:sp>
      <p:sp>
        <p:nvSpPr>
          <p:cNvPr id="27651" name="Content Placeholder 2"/>
          <p:cNvSpPr>
            <a:spLocks noGrp="1"/>
          </p:cNvSpPr>
          <p:nvPr>
            <p:ph idx="1"/>
          </p:nvPr>
        </p:nvSpPr>
        <p:spPr>
          <a:xfrm>
            <a:off x="166688" y="981075"/>
            <a:ext cx="9501187" cy="5326063"/>
          </a:xfrm>
        </p:spPr>
        <p:txBody>
          <a:bodyPr/>
          <a:lstStyle/>
          <a:p>
            <a:r>
              <a:rPr lang="de-DE" altLang="en-US" smtClean="0"/>
              <a:t>Folgende Merkmale sind für eine Software-Erblast typisch:</a:t>
            </a:r>
          </a:p>
          <a:p>
            <a:pPr lvl="1"/>
            <a:r>
              <a:rPr lang="de-DE" altLang="en-US" smtClean="0"/>
              <a:t>Sie ist </a:t>
            </a:r>
            <a:r>
              <a:rPr lang="de-DE" altLang="en-US" smtClean="0">
                <a:solidFill>
                  <a:srgbClr val="0000FF"/>
                </a:solidFill>
              </a:rPr>
              <a:t>sehr groß </a:t>
            </a:r>
            <a:r>
              <a:rPr lang="de-DE" altLang="en-US" smtClean="0"/>
              <a:t>(106 LOC oder mehr) und alt (älter als 10 Jahre).</a:t>
            </a:r>
          </a:p>
          <a:p>
            <a:pPr lvl="1"/>
            <a:r>
              <a:rPr lang="de-DE" altLang="en-US" smtClean="0"/>
              <a:t>Die Entwickler und die Architekten der Software sind </a:t>
            </a:r>
            <a:r>
              <a:rPr lang="de-DE" altLang="en-US" smtClean="0">
                <a:solidFill>
                  <a:srgbClr val="0000FF"/>
                </a:solidFill>
              </a:rPr>
              <a:t>nicht mehr verfügbar</a:t>
            </a:r>
            <a:r>
              <a:rPr lang="de-DE" altLang="en-US" smtClean="0"/>
              <a:t>.</a:t>
            </a:r>
          </a:p>
          <a:p>
            <a:pPr lvl="1"/>
            <a:r>
              <a:rPr lang="de-DE" altLang="en-US" smtClean="0"/>
              <a:t>Die zur Entwicklung eingesetzten Methoden und Sprachen sind </a:t>
            </a:r>
            <a:r>
              <a:rPr lang="de-DE" altLang="en-US" smtClean="0">
                <a:solidFill>
                  <a:srgbClr val="0000FF"/>
                </a:solidFill>
              </a:rPr>
              <a:t>veraltet</a:t>
            </a:r>
            <a:r>
              <a:rPr lang="de-DE" altLang="en-US" smtClean="0"/>
              <a:t> und den verfügbaren Mitarbeitern kaum bekannt. </a:t>
            </a:r>
          </a:p>
          <a:p>
            <a:pPr lvl="1"/>
            <a:r>
              <a:rPr lang="de-DE" altLang="en-US" smtClean="0"/>
              <a:t>Die Software läuft und hat für ihren Besitzer </a:t>
            </a:r>
            <a:r>
              <a:rPr lang="de-DE" altLang="en-US" smtClean="0">
                <a:solidFill>
                  <a:srgbClr val="0000FF"/>
                </a:solidFill>
              </a:rPr>
              <a:t>strategische Bedeutung</a:t>
            </a:r>
            <a:r>
              <a:rPr lang="de-DE" altLang="en-US" smtClean="0"/>
              <a:t>. </a:t>
            </a:r>
          </a:p>
          <a:p>
            <a:pPr lvl="1"/>
            <a:r>
              <a:rPr lang="de-DE" altLang="en-US" smtClean="0"/>
              <a:t>Die Dokumentation ist </a:t>
            </a:r>
            <a:r>
              <a:rPr lang="de-DE" altLang="en-US" smtClean="0">
                <a:solidFill>
                  <a:srgbClr val="0000FF"/>
                </a:solidFill>
              </a:rPr>
              <a:t>obsolet</a:t>
            </a:r>
            <a:r>
              <a:rPr lang="de-DE" altLang="en-US" smtClean="0"/>
              <a:t> oder </a:t>
            </a:r>
            <a:r>
              <a:rPr lang="de-DE" altLang="en-US" smtClean="0">
                <a:solidFill>
                  <a:srgbClr val="0000FF"/>
                </a:solidFill>
              </a:rPr>
              <a:t>fehlt</a:t>
            </a:r>
            <a:r>
              <a:rPr lang="de-DE" altLang="en-US" smtClean="0"/>
              <a:t> ganz. </a:t>
            </a:r>
          </a:p>
          <a:p>
            <a:pPr lvl="1"/>
            <a:r>
              <a:rPr lang="de-DE" altLang="en-US" smtClean="0"/>
              <a:t>Die Software basiert auf </a:t>
            </a:r>
            <a:r>
              <a:rPr lang="de-DE" altLang="en-US" smtClean="0">
                <a:solidFill>
                  <a:srgbClr val="0000FF"/>
                </a:solidFill>
              </a:rPr>
              <a:t>veralteter Hardware </a:t>
            </a:r>
            <a:r>
              <a:rPr lang="de-DE" altLang="en-US" smtClean="0"/>
              <a:t>und System-Software.</a:t>
            </a:r>
            <a:endParaRPr lang="en-US" altLang="en-US" smtClean="0"/>
          </a:p>
        </p:txBody>
      </p:sp>
      <p:sp>
        <p:nvSpPr>
          <p:cNvPr id="2765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nSpc>
                <a:spcPct val="100000"/>
              </a:lnSpc>
              <a:spcBef>
                <a:spcPct val="0"/>
              </a:spcBef>
              <a:spcAft>
                <a:spcPct val="0"/>
              </a:spcAft>
              <a:buClrTx/>
              <a:buSzTx/>
              <a:buFontTx/>
              <a:buNone/>
            </a:pPr>
            <a:fld id="{EE0FE470-2C01-41DC-847A-C3D999BE2F7A}" type="slidenum">
              <a:rPr lang="de-DE" altLang="en-US" sz="1100">
                <a:latin typeface="Tahoma" panose="020B0604030504040204" pitchFamily="34" charset="0"/>
                <a:cs typeface="Arial" panose="020B0604020202020204" pitchFamily="34" charset="0"/>
              </a:rPr>
              <a:pPr>
                <a:lnSpc>
                  <a:spcPct val="100000"/>
                </a:lnSpc>
                <a:spcBef>
                  <a:spcPct val="0"/>
                </a:spcBef>
                <a:spcAft>
                  <a:spcPct val="0"/>
                </a:spcAft>
                <a:buClrTx/>
                <a:buSzTx/>
                <a:buFontTx/>
                <a:buNone/>
              </a:pPr>
              <a:t>22</a:t>
            </a:fld>
            <a:endParaRPr lang="de-DE" altLang="en-US" sz="1100">
              <a:latin typeface="Tahoma" panose="020B0604030504040204" pitchFamily="34" charset="0"/>
              <a:cs typeface="Arial" panose="020B06040202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de-DE" altLang="en-US" smtClean="0"/>
              <a:t>Erneuern oder Ablösen einer SW-Erblast</a:t>
            </a:r>
            <a:endParaRPr lang="en-US" altLang="en-US" smtClean="0"/>
          </a:p>
        </p:txBody>
      </p:sp>
      <p:sp>
        <p:nvSpPr>
          <p:cNvPr id="28675" name="Content Placeholder 2"/>
          <p:cNvSpPr>
            <a:spLocks noGrp="1"/>
          </p:cNvSpPr>
          <p:nvPr>
            <p:ph idx="1"/>
          </p:nvPr>
        </p:nvSpPr>
        <p:spPr>
          <a:xfrm>
            <a:off x="166688" y="981075"/>
            <a:ext cx="9501187" cy="5326063"/>
          </a:xfrm>
        </p:spPr>
        <p:txBody>
          <a:bodyPr/>
          <a:lstStyle/>
          <a:p>
            <a:r>
              <a:rPr lang="de-DE" altLang="en-US" smtClean="0"/>
              <a:t>Die </a:t>
            </a:r>
            <a:r>
              <a:rPr lang="de-DE" altLang="en-US" smtClean="0">
                <a:solidFill>
                  <a:srgbClr val="0000FF"/>
                </a:solidFill>
              </a:rPr>
              <a:t>Erneuerung</a:t>
            </a:r>
            <a:r>
              <a:rPr lang="de-DE" altLang="en-US" smtClean="0"/>
              <a:t> oder </a:t>
            </a:r>
            <a:r>
              <a:rPr lang="de-DE" altLang="en-US" smtClean="0">
                <a:solidFill>
                  <a:srgbClr val="0000FF"/>
                </a:solidFill>
              </a:rPr>
              <a:t>Ablösung</a:t>
            </a:r>
            <a:r>
              <a:rPr lang="de-DE" altLang="en-US" smtClean="0"/>
              <a:t> einer Software-Erblast ist schwierig und mit Risiken verbunden. </a:t>
            </a:r>
          </a:p>
          <a:p>
            <a:r>
              <a:rPr lang="de-DE" altLang="en-US" smtClean="0"/>
              <a:t>Typisch müssen dabei folgende </a:t>
            </a:r>
            <a:r>
              <a:rPr lang="de-DE" altLang="en-US" smtClean="0">
                <a:solidFill>
                  <a:srgbClr val="0000FF"/>
                </a:solidFill>
              </a:rPr>
              <a:t>Anforderungen</a:t>
            </a:r>
            <a:r>
              <a:rPr lang="de-DE" altLang="en-US" smtClean="0"/>
              <a:t> erfüllt werden:</a:t>
            </a:r>
          </a:p>
          <a:p>
            <a:pPr lvl="1"/>
            <a:r>
              <a:rPr lang="de-DE" altLang="en-US" smtClean="0"/>
              <a:t>Die neue Software muss die alte </a:t>
            </a:r>
            <a:r>
              <a:rPr lang="de-DE" altLang="en-US" smtClean="0">
                <a:solidFill>
                  <a:srgbClr val="0000FF"/>
                </a:solidFill>
              </a:rPr>
              <a:t>voll ersetzen</a:t>
            </a:r>
            <a:r>
              <a:rPr lang="de-DE" altLang="en-US" smtClean="0"/>
              <a:t>, also abwärtskompatibel sein.</a:t>
            </a:r>
          </a:p>
          <a:p>
            <a:pPr lvl="1"/>
            <a:r>
              <a:rPr lang="de-DE" altLang="en-US" smtClean="0"/>
              <a:t>Die neue Software muss zusätzlich </a:t>
            </a:r>
            <a:r>
              <a:rPr lang="de-DE" altLang="en-US" smtClean="0">
                <a:solidFill>
                  <a:srgbClr val="0000FF"/>
                </a:solidFill>
              </a:rPr>
              <a:t>alle aktuellen Anforderungen </a:t>
            </a:r>
            <a:r>
              <a:rPr lang="de-DE" altLang="en-US" smtClean="0"/>
              <a:t>implementieren. Dazu zählen neue funktionale, aber auch nichtfunktionale Anforderungen. </a:t>
            </a:r>
          </a:p>
          <a:p>
            <a:pPr lvl="1"/>
            <a:r>
              <a:rPr lang="de-DE" altLang="en-US" smtClean="0"/>
              <a:t>Die </a:t>
            </a:r>
            <a:r>
              <a:rPr lang="de-DE" altLang="en-US" smtClean="0">
                <a:solidFill>
                  <a:srgbClr val="0000FF"/>
                </a:solidFill>
              </a:rPr>
              <a:t>Daten</a:t>
            </a:r>
            <a:r>
              <a:rPr lang="de-DE" altLang="en-US" smtClean="0"/>
              <a:t>, die die alte Software be- oder verarbeitet, müssen übernommen werden.</a:t>
            </a:r>
          </a:p>
          <a:p>
            <a:pPr lvl="1"/>
            <a:r>
              <a:rPr lang="de-DE" altLang="en-US" smtClean="0"/>
              <a:t>Eine längere </a:t>
            </a:r>
            <a:r>
              <a:rPr lang="de-DE" altLang="en-US" smtClean="0">
                <a:solidFill>
                  <a:srgbClr val="0000FF"/>
                </a:solidFill>
              </a:rPr>
              <a:t>Unterbrechung</a:t>
            </a:r>
            <a:r>
              <a:rPr lang="de-DE" altLang="en-US" smtClean="0"/>
              <a:t> des Betriebs zur Umstellung ist ausgeschlossen.</a:t>
            </a:r>
            <a:endParaRPr lang="en-US" altLang="en-US" smtClean="0"/>
          </a:p>
        </p:txBody>
      </p:sp>
      <p:sp>
        <p:nvSpPr>
          <p:cNvPr id="2867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nSpc>
                <a:spcPct val="100000"/>
              </a:lnSpc>
              <a:spcBef>
                <a:spcPct val="0"/>
              </a:spcBef>
              <a:spcAft>
                <a:spcPct val="0"/>
              </a:spcAft>
              <a:buClrTx/>
              <a:buSzTx/>
              <a:buFontTx/>
              <a:buNone/>
            </a:pPr>
            <a:fld id="{CAB7A32F-5EAD-4751-A547-83547FC777E0}" type="slidenum">
              <a:rPr lang="de-DE" altLang="en-US" sz="1100">
                <a:latin typeface="Tahoma" panose="020B0604030504040204" pitchFamily="34" charset="0"/>
                <a:cs typeface="Arial" panose="020B0604020202020204" pitchFamily="34" charset="0"/>
              </a:rPr>
              <a:pPr>
                <a:lnSpc>
                  <a:spcPct val="100000"/>
                </a:lnSpc>
                <a:spcBef>
                  <a:spcPct val="0"/>
                </a:spcBef>
                <a:spcAft>
                  <a:spcPct val="0"/>
                </a:spcAft>
                <a:buClrTx/>
                <a:buSzTx/>
                <a:buFontTx/>
                <a:buNone/>
              </a:pPr>
              <a:t>23</a:t>
            </a:fld>
            <a:endParaRPr lang="de-DE" altLang="en-US" sz="1100">
              <a:latin typeface="Tahoma" panose="020B0604030504040204" pitchFamily="34" charset="0"/>
              <a:cs typeface="Arial" panose="020B06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Ansätze zum Nutzen oder Ablösen</a:t>
            </a:r>
          </a:p>
        </p:txBody>
      </p:sp>
      <p:sp>
        <p:nvSpPr>
          <p:cNvPr id="29699" name="Content Placeholder 2"/>
          <p:cNvSpPr>
            <a:spLocks noGrp="1"/>
          </p:cNvSpPr>
          <p:nvPr>
            <p:ph idx="1"/>
          </p:nvPr>
        </p:nvSpPr>
        <p:spPr>
          <a:xfrm>
            <a:off x="166688" y="981075"/>
            <a:ext cx="9501187" cy="5326063"/>
          </a:xfrm>
        </p:spPr>
        <p:txBody>
          <a:bodyPr/>
          <a:lstStyle/>
          <a:p>
            <a:r>
              <a:rPr lang="de-DE" altLang="en-US" smtClean="0"/>
              <a:t>Ansätze, um eine Software-Erblast weiter zu nutzen oder abzulösen:</a:t>
            </a:r>
          </a:p>
          <a:p>
            <a:pPr lvl="1"/>
            <a:r>
              <a:rPr lang="de-DE" altLang="en-US" smtClean="0">
                <a:solidFill>
                  <a:srgbClr val="0000FF"/>
                </a:solidFill>
              </a:rPr>
              <a:t>Verpacken (wrapping)</a:t>
            </a:r>
            <a:r>
              <a:rPr lang="de-DE" altLang="en-US" smtClean="0"/>
              <a:t/>
            </a:r>
            <a:br>
              <a:rPr lang="de-DE" altLang="en-US" smtClean="0"/>
            </a:br>
            <a:r>
              <a:rPr lang="de-DE" altLang="en-US" smtClean="0"/>
              <a:t>Wenn eine alte Software oder Komponente stabil arbeitet und voraussichtlich nicht mehr wesentlich verändert werden muss, kann sie so in eine Hülle (»Wrapper«) eingebettet werden, dass die übrige Software nur noch mit der Hülle kommuniziert. Die alte Software wird also als moderne »verkleidet«.</a:t>
            </a:r>
          </a:p>
          <a:p>
            <a:pPr lvl="1"/>
            <a:r>
              <a:rPr lang="de-DE" altLang="en-US" smtClean="0">
                <a:solidFill>
                  <a:srgbClr val="0000FF"/>
                </a:solidFill>
              </a:rPr>
              <a:t>Migration</a:t>
            </a:r>
            <a:r>
              <a:rPr lang="de-DE" altLang="en-US" smtClean="0"/>
              <a:t/>
            </a:r>
            <a:br>
              <a:rPr lang="de-DE" altLang="en-US" smtClean="0"/>
            </a:br>
            <a:r>
              <a:rPr lang="de-DE" altLang="en-US" smtClean="0"/>
              <a:t>Die alte Software wird schrittweise erneuert und/oder ersetzt.</a:t>
            </a:r>
          </a:p>
          <a:p>
            <a:pPr lvl="1"/>
            <a:r>
              <a:rPr lang="de-DE" altLang="en-US" smtClean="0">
                <a:solidFill>
                  <a:srgbClr val="0000FF"/>
                </a:solidFill>
              </a:rPr>
              <a:t>Neuentwicklung (re-development)</a:t>
            </a:r>
            <a:r>
              <a:rPr lang="de-DE" altLang="en-US" smtClean="0"/>
              <a:t/>
            </a:r>
            <a:br>
              <a:rPr lang="de-DE" altLang="en-US" smtClean="0"/>
            </a:br>
            <a:r>
              <a:rPr lang="de-DE" altLang="en-US" smtClean="0"/>
              <a:t>Die Funktionalität der alten Software wird neu implementiert, dann wird die alte Software durch die Neuentwicklung ersetzt.</a:t>
            </a:r>
          </a:p>
          <a:p>
            <a:r>
              <a:rPr lang="de-DE" altLang="en-US" smtClean="0"/>
              <a:t>Es sind auch </a:t>
            </a:r>
            <a:r>
              <a:rPr lang="de-DE" altLang="en-US" smtClean="0">
                <a:solidFill>
                  <a:srgbClr val="0000FF"/>
                </a:solidFill>
              </a:rPr>
              <a:t>Mischformen</a:t>
            </a:r>
            <a:r>
              <a:rPr lang="de-DE" altLang="en-US" smtClean="0"/>
              <a:t> möglich.</a:t>
            </a:r>
            <a:endParaRPr lang="en-US" altLang="en-US" smtClean="0"/>
          </a:p>
        </p:txBody>
      </p:sp>
      <p:sp>
        <p:nvSpPr>
          <p:cNvPr id="2970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nSpc>
                <a:spcPct val="100000"/>
              </a:lnSpc>
              <a:spcBef>
                <a:spcPct val="0"/>
              </a:spcBef>
              <a:spcAft>
                <a:spcPct val="0"/>
              </a:spcAft>
              <a:buClrTx/>
              <a:buSzTx/>
              <a:buFontTx/>
              <a:buNone/>
            </a:pPr>
            <a:fld id="{6B4BBA69-0F33-464B-8B79-3769FD077089}" type="slidenum">
              <a:rPr lang="de-DE" altLang="en-US" sz="1100">
                <a:latin typeface="Tahoma" panose="020B0604030504040204" pitchFamily="34" charset="0"/>
                <a:cs typeface="Arial" panose="020B0604020202020204" pitchFamily="34" charset="0"/>
              </a:rPr>
              <a:pPr>
                <a:lnSpc>
                  <a:spcPct val="100000"/>
                </a:lnSpc>
                <a:spcBef>
                  <a:spcPct val="0"/>
                </a:spcBef>
                <a:spcAft>
                  <a:spcPct val="0"/>
                </a:spcAft>
                <a:buClrTx/>
                <a:buSzTx/>
                <a:buFontTx/>
                <a:buNone/>
              </a:pPr>
              <a:t>24</a:t>
            </a:fld>
            <a:endParaRPr lang="de-DE" altLang="en-US" sz="1100">
              <a:latin typeface="Tahoma" panose="020B0604030504040204" pitchFamily="34" charset="0"/>
              <a:cs typeface="Arial" panose="020B0604020202020204"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Migration einer Software-Erblast</a:t>
            </a:r>
          </a:p>
        </p:txBody>
      </p:sp>
      <p:sp>
        <p:nvSpPr>
          <p:cNvPr id="30723" name="Content Placeholder 2"/>
          <p:cNvSpPr>
            <a:spLocks noGrp="1"/>
          </p:cNvSpPr>
          <p:nvPr>
            <p:ph idx="1"/>
          </p:nvPr>
        </p:nvSpPr>
        <p:spPr>
          <a:xfrm>
            <a:off x="166688" y="836613"/>
            <a:ext cx="9501187" cy="5326062"/>
          </a:xfrm>
        </p:spPr>
        <p:txBody>
          <a:bodyPr/>
          <a:lstStyle/>
          <a:p>
            <a:r>
              <a:rPr lang="de-DE" altLang="en-US" b="1" smtClean="0"/>
              <a:t>Voraussetzung</a:t>
            </a:r>
            <a:r>
              <a:rPr lang="de-DE" altLang="en-US" smtClean="0"/>
              <a:t>: Zerlegung in </a:t>
            </a:r>
            <a:r>
              <a:rPr lang="de-DE" altLang="en-US" smtClean="0">
                <a:solidFill>
                  <a:srgbClr val="0000FF"/>
                </a:solidFill>
              </a:rPr>
              <a:t>Komponenten</a:t>
            </a:r>
            <a:r>
              <a:rPr lang="de-DE" altLang="en-US" smtClean="0"/>
              <a:t>, die </a:t>
            </a:r>
            <a:r>
              <a:rPr lang="de-DE" altLang="en-US" smtClean="0">
                <a:solidFill>
                  <a:srgbClr val="0000FF"/>
                </a:solidFill>
              </a:rPr>
              <a:t>unabhängig</a:t>
            </a:r>
            <a:r>
              <a:rPr lang="de-DE" altLang="en-US" smtClean="0"/>
              <a:t> voneinander migriert werden können.</a:t>
            </a:r>
          </a:p>
          <a:p>
            <a:r>
              <a:rPr lang="de-DE" altLang="en-US" smtClean="0"/>
              <a:t>Festlegung einer Reihenfolge, dann für jede Komponente:</a:t>
            </a:r>
          </a:p>
          <a:p>
            <a:pPr lvl="1"/>
            <a:r>
              <a:rPr lang="de-DE" altLang="en-US" smtClean="0">
                <a:solidFill>
                  <a:srgbClr val="0000FF"/>
                </a:solidFill>
              </a:rPr>
              <a:t>Reverse Engineering </a:t>
            </a:r>
            <a:r>
              <a:rPr lang="de-DE" altLang="en-US" smtClean="0"/>
              <a:t>(Was leistet die Komponente?)</a:t>
            </a:r>
          </a:p>
          <a:p>
            <a:pPr lvl="1"/>
            <a:r>
              <a:rPr lang="de-DE" altLang="en-US" smtClean="0">
                <a:solidFill>
                  <a:srgbClr val="0000FF"/>
                </a:solidFill>
              </a:rPr>
              <a:t>Architektur</a:t>
            </a:r>
            <a:r>
              <a:rPr lang="de-DE" altLang="en-US" smtClean="0"/>
              <a:t> für die neue Komponente wird entworfen; Teile der alten Komponente können unter Umständen wiederverwendet werden.</a:t>
            </a:r>
            <a:br>
              <a:rPr lang="de-DE" altLang="en-US" smtClean="0"/>
            </a:br>
            <a:r>
              <a:rPr lang="de-DE" altLang="en-US" smtClean="0"/>
              <a:t>Zur Verbindung mit den alten Teilen evtl. </a:t>
            </a:r>
            <a:r>
              <a:rPr lang="de-DE" altLang="en-US" smtClean="0">
                <a:solidFill>
                  <a:srgbClr val="0000FF"/>
                </a:solidFill>
              </a:rPr>
              <a:t>Adapter</a:t>
            </a:r>
            <a:r>
              <a:rPr lang="de-DE" altLang="en-US" smtClean="0"/>
              <a:t> (Gateways)</a:t>
            </a:r>
          </a:p>
          <a:p>
            <a:pPr lvl="1"/>
            <a:r>
              <a:rPr lang="de-DE" altLang="en-US" smtClean="0">
                <a:solidFill>
                  <a:srgbClr val="0000FF"/>
                </a:solidFill>
              </a:rPr>
              <a:t>Implementierung</a:t>
            </a:r>
            <a:r>
              <a:rPr lang="de-DE" altLang="en-US" smtClean="0"/>
              <a:t> der neuen Komponente</a:t>
            </a:r>
          </a:p>
          <a:p>
            <a:pPr lvl="1"/>
            <a:r>
              <a:rPr lang="de-DE" altLang="en-US" smtClean="0"/>
              <a:t>Konvertierung der </a:t>
            </a:r>
            <a:r>
              <a:rPr lang="de-DE" altLang="en-US" smtClean="0">
                <a:solidFill>
                  <a:srgbClr val="0000FF"/>
                </a:solidFill>
              </a:rPr>
              <a:t>Datenbestände</a:t>
            </a:r>
            <a:r>
              <a:rPr lang="de-DE" altLang="en-US" smtClean="0"/>
              <a:t>; evtl. in Teilschritten</a:t>
            </a:r>
          </a:p>
          <a:p>
            <a:pPr lvl="1"/>
            <a:r>
              <a:rPr lang="de-DE" altLang="en-US" smtClean="0">
                <a:solidFill>
                  <a:srgbClr val="0000FF"/>
                </a:solidFill>
              </a:rPr>
              <a:t>Test</a:t>
            </a:r>
            <a:r>
              <a:rPr lang="de-DE" altLang="en-US" smtClean="0"/>
              <a:t> der neuen Komponente, </a:t>
            </a:r>
            <a:r>
              <a:rPr lang="de-DE" altLang="en-US" smtClean="0">
                <a:solidFill>
                  <a:srgbClr val="0000FF"/>
                </a:solidFill>
              </a:rPr>
              <a:t>Integration</a:t>
            </a:r>
            <a:r>
              <a:rPr lang="de-DE" altLang="en-US" smtClean="0"/>
              <a:t>, </a:t>
            </a:r>
            <a:r>
              <a:rPr lang="de-DE" altLang="en-US" smtClean="0">
                <a:solidFill>
                  <a:srgbClr val="0000FF"/>
                </a:solidFill>
              </a:rPr>
              <a:t>Betrieb</a:t>
            </a:r>
          </a:p>
          <a:p>
            <a:r>
              <a:rPr lang="de-DE" altLang="en-US" b="1" smtClean="0"/>
              <a:t>Vorteil</a:t>
            </a:r>
            <a:r>
              <a:rPr lang="de-DE" altLang="en-US" smtClean="0"/>
              <a:t>: kein Übergangszustand; </a:t>
            </a:r>
            <a:r>
              <a:rPr lang="de-DE" altLang="en-US" b="1" smtClean="0"/>
              <a:t>Nachteil</a:t>
            </a:r>
            <a:r>
              <a:rPr lang="de-DE" altLang="en-US" smtClean="0"/>
              <a:t>: </a:t>
            </a:r>
            <a:r>
              <a:rPr lang="de-DE" altLang="en-US" smtClean="0">
                <a:solidFill>
                  <a:srgbClr val="E73B49"/>
                </a:solidFill>
              </a:rPr>
              <a:t>Risiko</a:t>
            </a:r>
            <a:r>
              <a:rPr lang="de-DE" altLang="en-US" smtClean="0"/>
              <a:t>!</a:t>
            </a:r>
          </a:p>
          <a:p>
            <a:r>
              <a:rPr lang="de-DE" altLang="en-US" b="1" smtClean="0"/>
              <a:t>Alternative</a:t>
            </a:r>
            <a:r>
              <a:rPr lang="de-DE" altLang="en-US" smtClean="0"/>
              <a:t>: </a:t>
            </a:r>
            <a:r>
              <a:rPr lang="de-DE" altLang="en-US" smtClean="0">
                <a:solidFill>
                  <a:srgbClr val="E73B49"/>
                </a:solidFill>
              </a:rPr>
              <a:t>Big Bang </a:t>
            </a:r>
            <a:r>
              <a:rPr lang="de-DE" altLang="en-US" smtClean="0"/>
              <a:t>(Ablösung auf einen Schlag)</a:t>
            </a:r>
          </a:p>
          <a:p>
            <a:endParaRPr lang="en-US" altLang="en-US" smtClean="0"/>
          </a:p>
        </p:txBody>
      </p:sp>
      <p:sp>
        <p:nvSpPr>
          <p:cNvPr id="3072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nSpc>
                <a:spcPct val="100000"/>
              </a:lnSpc>
              <a:spcBef>
                <a:spcPct val="0"/>
              </a:spcBef>
              <a:spcAft>
                <a:spcPct val="0"/>
              </a:spcAft>
              <a:buClrTx/>
              <a:buSzTx/>
              <a:buFontTx/>
              <a:buNone/>
            </a:pPr>
            <a:fld id="{112E4EB2-ABCF-497F-A3FB-D045066EF948}" type="slidenum">
              <a:rPr lang="de-DE" altLang="en-US" sz="1100">
                <a:latin typeface="Tahoma" panose="020B0604030504040204" pitchFamily="34" charset="0"/>
                <a:cs typeface="Arial" panose="020B0604020202020204" pitchFamily="34" charset="0"/>
              </a:rPr>
              <a:pPr>
                <a:lnSpc>
                  <a:spcPct val="100000"/>
                </a:lnSpc>
                <a:spcBef>
                  <a:spcPct val="0"/>
                </a:spcBef>
                <a:spcAft>
                  <a:spcPct val="0"/>
                </a:spcAft>
                <a:buClrTx/>
                <a:buSzTx/>
                <a:buFontTx/>
                <a:buNone/>
              </a:pPr>
              <a:t>25</a:t>
            </a:fld>
            <a:endParaRPr lang="de-DE" altLang="en-US" sz="1100">
              <a:latin typeface="Tahoma" panose="020B0604030504040204" pitchFamily="34" charset="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Begriffe</a:t>
            </a:r>
          </a:p>
        </p:txBody>
      </p:sp>
      <p:sp>
        <p:nvSpPr>
          <p:cNvPr id="8195" name="Content Placeholder 2"/>
          <p:cNvSpPr>
            <a:spLocks noGrp="1"/>
          </p:cNvSpPr>
          <p:nvPr>
            <p:ph idx="1"/>
          </p:nvPr>
        </p:nvSpPr>
        <p:spPr>
          <a:xfrm>
            <a:off x="166688" y="981075"/>
            <a:ext cx="9501187" cy="5326063"/>
          </a:xfrm>
        </p:spPr>
        <p:txBody>
          <a:bodyPr/>
          <a:lstStyle/>
          <a:p>
            <a:r>
              <a:rPr lang="de-DE" altLang="en-US" smtClean="0"/>
              <a:t>Damit Software-Einheiten wiederverwendet werden können, muss spezifiziert sein, was wiederverwendet werden soll.</a:t>
            </a:r>
          </a:p>
          <a:p>
            <a:r>
              <a:rPr lang="de-DE" altLang="en-US" smtClean="0"/>
              <a:t>Die entsprechenden Software-Einheiten müssen entwickelt und klassifiziert werden, damit sie wiedergefunden werden können. </a:t>
            </a:r>
          </a:p>
          <a:p>
            <a:r>
              <a:rPr lang="de-DE" altLang="en-US" smtClean="0"/>
              <a:t>Im Zuge der Wiederverwendung müssen sie in der Regel angepasst werden.</a:t>
            </a:r>
            <a:endParaRPr lang="en-US" altLang="en-US" smtClean="0"/>
          </a:p>
        </p:txBody>
      </p:sp>
      <p:sp>
        <p:nvSpPr>
          <p:cNvPr id="819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nSpc>
                <a:spcPct val="100000"/>
              </a:lnSpc>
              <a:spcBef>
                <a:spcPct val="0"/>
              </a:spcBef>
              <a:spcAft>
                <a:spcPct val="0"/>
              </a:spcAft>
              <a:buClrTx/>
              <a:buSzTx/>
              <a:buFontTx/>
              <a:buNone/>
            </a:pPr>
            <a:fld id="{82DF4CF4-A745-41FF-98BA-E9265EB12B3D}" type="slidenum">
              <a:rPr lang="de-DE" altLang="en-US" sz="1100">
                <a:latin typeface="Tahoma" panose="020B0604030504040204" pitchFamily="34" charset="0"/>
                <a:cs typeface="Arial" panose="020B0604020202020204" pitchFamily="34" charset="0"/>
              </a:rPr>
              <a:pPr>
                <a:lnSpc>
                  <a:spcPct val="100000"/>
                </a:lnSpc>
                <a:spcBef>
                  <a:spcPct val="0"/>
                </a:spcBef>
                <a:spcAft>
                  <a:spcPct val="0"/>
                </a:spcAft>
                <a:buClrTx/>
                <a:buSzTx/>
                <a:buFontTx/>
                <a:buNone/>
              </a:pPr>
              <a:t>3</a:t>
            </a:fld>
            <a:endParaRPr lang="de-DE" altLang="en-US" sz="1100">
              <a:latin typeface="Tahoma" panose="020B0604030504040204" pitchFamily="34" charset="0"/>
              <a:cs typeface="Arial" panose="020B0604020202020204" pitchFamily="34" charset="0"/>
            </a:endParaRPr>
          </a:p>
        </p:txBody>
      </p:sp>
      <p:sp>
        <p:nvSpPr>
          <p:cNvPr id="8197" name="TextBox 6"/>
          <p:cNvSpPr txBox="1">
            <a:spLocks noChangeArrowheads="1"/>
          </p:cNvSpPr>
          <p:nvPr/>
        </p:nvSpPr>
        <p:spPr bwMode="auto">
          <a:xfrm>
            <a:off x="273050" y="3933825"/>
            <a:ext cx="9001125" cy="1938338"/>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61950" indent="-361950">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eaLnBrk="1" hangingPunct="1">
              <a:lnSpc>
                <a:spcPct val="100000"/>
              </a:lnSpc>
              <a:spcBef>
                <a:spcPct val="0"/>
              </a:spcBef>
              <a:spcAft>
                <a:spcPct val="0"/>
              </a:spcAft>
              <a:buClrTx/>
              <a:buSzTx/>
              <a:buFontTx/>
              <a:buNone/>
            </a:pPr>
            <a:r>
              <a:rPr lang="en-US" altLang="en-US" b="1">
                <a:solidFill>
                  <a:srgbClr val="0000FF"/>
                </a:solidFill>
                <a:latin typeface="Calibri" panose="020F0502020204030204" pitchFamily="34" charset="0"/>
                <a:cs typeface="Arial" panose="020B0604020202020204" pitchFamily="34" charset="0"/>
              </a:rPr>
              <a:t>Software </a:t>
            </a:r>
            <a:r>
              <a:rPr lang="en-US" altLang="en-US" i="1">
                <a:solidFill>
                  <a:srgbClr val="0000FF"/>
                </a:solidFill>
                <a:latin typeface="Calibri" panose="020F0502020204030204" pitchFamily="34" charset="0"/>
                <a:cs typeface="Arial" panose="020B0604020202020204" pitchFamily="34" charset="0"/>
              </a:rPr>
              <a:t>reuse is the process whereby an organization defines a set of systematic operating procedures to specify, produce, classify, retrieve, and adapt software artifacts for the purpose of using them in its development activities</a:t>
            </a:r>
          </a:p>
          <a:p>
            <a:pPr algn="r" eaLnBrk="1" hangingPunct="1">
              <a:lnSpc>
                <a:spcPct val="100000"/>
              </a:lnSpc>
              <a:spcBef>
                <a:spcPct val="0"/>
              </a:spcBef>
              <a:spcAft>
                <a:spcPct val="0"/>
              </a:spcAft>
              <a:buClrTx/>
              <a:buSzTx/>
              <a:buFontTx/>
              <a:buNone/>
            </a:pPr>
            <a:r>
              <a:rPr lang="de-DE" altLang="en-US">
                <a:latin typeface="Calibri" panose="020F0502020204030204" pitchFamily="34" charset="0"/>
                <a:cs typeface="Arial" panose="020B0604020202020204" pitchFamily="34" charset="0"/>
              </a:rPr>
              <a:t>Mili et al. (2002)</a:t>
            </a:r>
            <a:endParaRPr lang="de-DE" altLang="en-US" b="1">
              <a:latin typeface="Calibri" panose="020F0502020204030204" pitchFamily="34" charset="0"/>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en-US" smtClean="0"/>
              <a:t>Software Evolution</a:t>
            </a:r>
          </a:p>
        </p:txBody>
      </p:sp>
      <p:sp>
        <p:nvSpPr>
          <p:cNvPr id="9219" name="Content Placeholder 2"/>
          <p:cNvSpPr>
            <a:spLocks noGrp="1"/>
          </p:cNvSpPr>
          <p:nvPr>
            <p:ph idx="1"/>
          </p:nvPr>
        </p:nvSpPr>
        <p:spPr>
          <a:xfrm>
            <a:off x="166688" y="836613"/>
            <a:ext cx="9501187" cy="5326062"/>
          </a:xfrm>
        </p:spPr>
        <p:txBody>
          <a:bodyPr/>
          <a:lstStyle/>
          <a:p>
            <a:r>
              <a:rPr lang="de-DE" altLang="en-US" smtClean="0"/>
              <a:t>Software-Evolution ist die </a:t>
            </a:r>
            <a:r>
              <a:rPr lang="de-DE" altLang="en-US" smtClean="0">
                <a:solidFill>
                  <a:srgbClr val="0000FF"/>
                </a:solidFill>
              </a:rPr>
              <a:t>wiederholte Anpassung </a:t>
            </a:r>
            <a:r>
              <a:rPr lang="de-DE" altLang="en-US" smtClean="0"/>
              <a:t>einer Software an </a:t>
            </a:r>
            <a:r>
              <a:rPr lang="de-DE" altLang="en-US" smtClean="0">
                <a:solidFill>
                  <a:srgbClr val="0000FF"/>
                </a:solidFill>
              </a:rPr>
              <a:t>veränderte Anforderungen </a:t>
            </a:r>
            <a:r>
              <a:rPr lang="de-DE" altLang="en-US" smtClean="0"/>
              <a:t>und Umgebungsbedingungen. </a:t>
            </a:r>
          </a:p>
          <a:p>
            <a:r>
              <a:rPr lang="de-DE" altLang="en-US" smtClean="0"/>
              <a:t>Lässt man die Evolution zu, bewirkt sie </a:t>
            </a:r>
            <a:r>
              <a:rPr lang="de-DE" altLang="en-US" smtClean="0">
                <a:solidFill>
                  <a:srgbClr val="0000FF"/>
                </a:solidFill>
              </a:rPr>
              <a:t>einen Qualitätsverlust </a:t>
            </a:r>
            <a:r>
              <a:rPr lang="de-DE" altLang="en-US" smtClean="0"/>
              <a:t>der Software. Lässt man sie nicht zu, so wird die Software nutzlos.</a:t>
            </a:r>
          </a:p>
          <a:p>
            <a:pPr lvl="1"/>
            <a:r>
              <a:rPr lang="de-DE" altLang="en-US" smtClean="0">
                <a:solidFill>
                  <a:srgbClr val="E73B49"/>
                </a:solidFill>
              </a:rPr>
              <a:t>„Gesetz“ 1 </a:t>
            </a:r>
            <a:r>
              <a:rPr lang="de-DE" altLang="en-US" smtClean="0"/>
              <a:t>sagt aus, dass die Änderung stattfindet.</a:t>
            </a:r>
          </a:p>
          <a:p>
            <a:pPr lvl="1"/>
            <a:r>
              <a:rPr lang="de-DE" altLang="en-US" smtClean="0">
                <a:solidFill>
                  <a:srgbClr val="E73B49"/>
                </a:solidFill>
              </a:rPr>
              <a:t>„Gesetz“ 2 </a:t>
            </a:r>
            <a:r>
              <a:rPr lang="de-DE" altLang="en-US" smtClean="0"/>
              <a:t>fügt hinzu, dass der Effekt dieser Änderung negativ ist, wenn man dem nicht mit zusätzlichem Aufwand entgegenwirkt. </a:t>
            </a:r>
          </a:p>
          <a:p>
            <a:r>
              <a:rPr lang="de-DE" altLang="en-US" smtClean="0"/>
              <a:t>D. Parnas bezeichnet diesen Effekt als </a:t>
            </a:r>
            <a:r>
              <a:rPr lang="de-DE" altLang="en-US" smtClean="0">
                <a:solidFill>
                  <a:srgbClr val="E73B49"/>
                </a:solidFill>
              </a:rPr>
              <a:t>Software-Alterung</a:t>
            </a:r>
            <a:r>
              <a:rPr lang="de-DE" altLang="en-US" smtClean="0"/>
              <a:t>. </a:t>
            </a:r>
          </a:p>
          <a:p>
            <a:r>
              <a:rPr lang="de-DE" altLang="en-US" smtClean="0"/>
              <a:t>Alternde Software zeigt die folgenden Symptome:</a:t>
            </a:r>
          </a:p>
          <a:p>
            <a:pPr lvl="1"/>
            <a:r>
              <a:rPr lang="de-DE" altLang="en-US" smtClean="0"/>
              <a:t>Die Software wird </a:t>
            </a:r>
            <a:r>
              <a:rPr lang="de-DE" altLang="en-US" smtClean="0">
                <a:solidFill>
                  <a:srgbClr val="0000FF"/>
                </a:solidFill>
              </a:rPr>
              <a:t>fehleranfällig</a:t>
            </a:r>
            <a:r>
              <a:rPr lang="de-DE" altLang="en-US" smtClean="0"/>
              <a:t>.</a:t>
            </a:r>
          </a:p>
          <a:p>
            <a:pPr lvl="1"/>
            <a:r>
              <a:rPr lang="de-DE" altLang="en-US" smtClean="0"/>
              <a:t>Es wird schwieriger, sie </a:t>
            </a:r>
            <a:r>
              <a:rPr lang="de-DE" altLang="en-US" smtClean="0">
                <a:solidFill>
                  <a:srgbClr val="0000FF"/>
                </a:solidFill>
              </a:rPr>
              <a:t>neuen Anforderungen </a:t>
            </a:r>
            <a:r>
              <a:rPr lang="de-DE" altLang="en-US" smtClean="0"/>
              <a:t>anzupassen. </a:t>
            </a:r>
          </a:p>
          <a:p>
            <a:pPr lvl="1"/>
            <a:r>
              <a:rPr lang="de-DE" altLang="en-US" smtClean="0"/>
              <a:t>Die Leistung (die Effizienz) </a:t>
            </a:r>
            <a:r>
              <a:rPr lang="de-DE" altLang="en-US" smtClean="0">
                <a:solidFill>
                  <a:srgbClr val="0000FF"/>
                </a:solidFill>
              </a:rPr>
              <a:t>lässt nach</a:t>
            </a:r>
            <a:r>
              <a:rPr lang="de-DE" altLang="en-US" smtClean="0"/>
              <a:t>.</a:t>
            </a:r>
          </a:p>
          <a:p>
            <a:pPr lvl="1"/>
            <a:r>
              <a:rPr lang="de-DE" altLang="en-US" smtClean="0"/>
              <a:t>Die Architektur </a:t>
            </a:r>
            <a:r>
              <a:rPr lang="de-DE" altLang="en-US" smtClean="0">
                <a:solidFill>
                  <a:srgbClr val="0000FF"/>
                </a:solidFill>
              </a:rPr>
              <a:t>degeneriert</a:t>
            </a:r>
            <a:r>
              <a:rPr lang="de-DE" altLang="en-US" smtClean="0"/>
              <a:t>.</a:t>
            </a:r>
          </a:p>
          <a:p>
            <a:endParaRPr lang="en-US" altLang="en-US" smtClean="0"/>
          </a:p>
        </p:txBody>
      </p:sp>
      <p:sp>
        <p:nvSpPr>
          <p:cNvPr id="922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nSpc>
                <a:spcPct val="100000"/>
              </a:lnSpc>
              <a:spcBef>
                <a:spcPct val="0"/>
              </a:spcBef>
              <a:spcAft>
                <a:spcPct val="0"/>
              </a:spcAft>
              <a:buClrTx/>
              <a:buSzTx/>
              <a:buFontTx/>
              <a:buNone/>
            </a:pPr>
            <a:fld id="{646CF3B9-BDE0-40F0-B488-04E9B50E334C}" type="slidenum">
              <a:rPr lang="de-DE" altLang="en-US" sz="1100">
                <a:latin typeface="Tahoma" panose="020B0604030504040204" pitchFamily="34" charset="0"/>
                <a:cs typeface="Arial" panose="020B0604020202020204" pitchFamily="34" charset="0"/>
              </a:rPr>
              <a:pPr>
                <a:lnSpc>
                  <a:spcPct val="100000"/>
                </a:lnSpc>
                <a:spcBef>
                  <a:spcPct val="0"/>
                </a:spcBef>
                <a:spcAft>
                  <a:spcPct val="0"/>
                </a:spcAft>
                <a:buClrTx/>
                <a:buSzTx/>
                <a:buFontTx/>
                <a:buNone/>
              </a:pPr>
              <a:t>4</a:t>
            </a:fld>
            <a:endParaRPr lang="de-DE" altLang="en-US" sz="1100">
              <a:latin typeface="Tahoma" panose="020B0604030504040204" pitchFamily="34" charset="0"/>
              <a:cs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smtClean="0"/>
              <a:t>Gründe für die Alterung</a:t>
            </a:r>
          </a:p>
        </p:txBody>
      </p:sp>
      <p:sp>
        <p:nvSpPr>
          <p:cNvPr id="10243" name="Content Placeholder 2"/>
          <p:cNvSpPr>
            <a:spLocks noGrp="1"/>
          </p:cNvSpPr>
          <p:nvPr>
            <p:ph idx="1"/>
          </p:nvPr>
        </p:nvSpPr>
        <p:spPr>
          <a:xfrm>
            <a:off x="166688" y="981075"/>
            <a:ext cx="9501187" cy="5326063"/>
          </a:xfrm>
        </p:spPr>
        <p:txBody>
          <a:bodyPr/>
          <a:lstStyle/>
          <a:p>
            <a:r>
              <a:rPr lang="de-DE" altLang="en-US" smtClean="0"/>
              <a:t>Zwei wichtige Gründe für diese Symptome sind:</a:t>
            </a:r>
          </a:p>
          <a:p>
            <a:pPr lvl="1"/>
            <a:r>
              <a:rPr lang="de-DE" altLang="en-US" smtClean="0"/>
              <a:t>Komponenten werden durch die wiederholten Modifikationen immer </a:t>
            </a:r>
            <a:r>
              <a:rPr lang="de-DE" altLang="en-US" smtClean="0">
                <a:solidFill>
                  <a:srgbClr val="0000FF"/>
                </a:solidFill>
              </a:rPr>
              <a:t>größer</a:t>
            </a:r>
            <a:r>
              <a:rPr lang="de-DE" altLang="en-US" smtClean="0"/>
              <a:t> und komplexer </a:t>
            </a:r>
          </a:p>
          <a:p>
            <a:pPr lvl="1"/>
            <a:r>
              <a:rPr lang="de-DE" altLang="en-US" smtClean="0"/>
              <a:t>Neue Komponenten werden </a:t>
            </a:r>
            <a:r>
              <a:rPr lang="de-DE" altLang="en-US" smtClean="0">
                <a:solidFill>
                  <a:srgbClr val="0000FF"/>
                </a:solidFill>
              </a:rPr>
              <a:t>irgendwie</a:t>
            </a:r>
            <a:r>
              <a:rPr lang="de-DE" altLang="en-US" smtClean="0"/>
              <a:t> in die dafür eigentlich </a:t>
            </a:r>
            <a:r>
              <a:rPr lang="de-DE" altLang="en-US" smtClean="0">
                <a:solidFill>
                  <a:srgbClr val="0000FF"/>
                </a:solidFill>
              </a:rPr>
              <a:t>ungeeignete Architektur </a:t>
            </a:r>
            <a:r>
              <a:rPr lang="de-DE" altLang="en-US" smtClean="0"/>
              <a:t>integriert und mit den existierenden Komponenten verbunden. </a:t>
            </a:r>
          </a:p>
          <a:p>
            <a:r>
              <a:rPr lang="de-DE" altLang="en-US" smtClean="0"/>
              <a:t>Parnas empfiehlt:</a:t>
            </a:r>
          </a:p>
          <a:p>
            <a:pPr lvl="1"/>
            <a:r>
              <a:rPr lang="de-DE" altLang="en-US" smtClean="0"/>
              <a:t>Software sollte so konstruiert werden, dass sie </a:t>
            </a:r>
            <a:r>
              <a:rPr lang="de-DE" altLang="en-US" smtClean="0">
                <a:solidFill>
                  <a:srgbClr val="0000FF"/>
                </a:solidFill>
              </a:rPr>
              <a:t>weiterentwickelt</a:t>
            </a:r>
            <a:r>
              <a:rPr lang="de-DE" altLang="en-US" smtClean="0"/>
              <a:t> und </a:t>
            </a:r>
            <a:r>
              <a:rPr lang="de-DE" altLang="en-US" smtClean="0">
                <a:solidFill>
                  <a:srgbClr val="0000FF"/>
                </a:solidFill>
              </a:rPr>
              <a:t>angepasst</a:t>
            </a:r>
            <a:r>
              <a:rPr lang="de-DE" altLang="en-US" smtClean="0"/>
              <a:t> werden kann. </a:t>
            </a:r>
          </a:p>
          <a:p>
            <a:r>
              <a:rPr lang="de-DE" altLang="en-US" smtClean="0"/>
              <a:t>Dieser Ansatz wird als </a:t>
            </a:r>
            <a:r>
              <a:rPr lang="de-DE" altLang="en-US" smtClean="0">
                <a:solidFill>
                  <a:srgbClr val="E73B49"/>
                </a:solidFill>
              </a:rPr>
              <a:t>Design for Change </a:t>
            </a:r>
            <a:r>
              <a:rPr lang="de-DE" altLang="en-US" smtClean="0"/>
              <a:t>bezeichnet.</a:t>
            </a:r>
          </a:p>
          <a:p>
            <a:r>
              <a:rPr lang="de-DE" altLang="en-US" smtClean="0"/>
              <a:t>Trotzdem kann der Prozess der Software-Alterung </a:t>
            </a:r>
            <a:r>
              <a:rPr lang="de-DE" altLang="en-US" smtClean="0">
                <a:solidFill>
                  <a:srgbClr val="0000FF"/>
                </a:solidFill>
              </a:rPr>
              <a:t>nicht aufgehalten</a:t>
            </a:r>
            <a:r>
              <a:rPr lang="de-DE" altLang="en-US" smtClean="0"/>
              <a:t>, sondern </a:t>
            </a:r>
            <a:r>
              <a:rPr lang="de-DE" altLang="en-US" smtClean="0">
                <a:solidFill>
                  <a:srgbClr val="0000FF"/>
                </a:solidFill>
              </a:rPr>
              <a:t>lediglich verlangsamt </a:t>
            </a:r>
            <a:r>
              <a:rPr lang="de-DE" altLang="en-US" smtClean="0"/>
              <a:t>werden.</a:t>
            </a:r>
            <a:endParaRPr lang="en-US" altLang="en-US" smtClean="0"/>
          </a:p>
        </p:txBody>
      </p:sp>
      <p:sp>
        <p:nvSpPr>
          <p:cNvPr id="1024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nSpc>
                <a:spcPct val="100000"/>
              </a:lnSpc>
              <a:spcBef>
                <a:spcPct val="0"/>
              </a:spcBef>
              <a:spcAft>
                <a:spcPct val="0"/>
              </a:spcAft>
              <a:buClrTx/>
              <a:buSzTx/>
              <a:buFontTx/>
              <a:buNone/>
            </a:pPr>
            <a:fld id="{56FA08BB-993E-4F51-85FE-4CE122952845}" type="slidenum">
              <a:rPr lang="de-DE" altLang="en-US" sz="1100">
                <a:latin typeface="Tahoma" panose="020B0604030504040204" pitchFamily="34" charset="0"/>
                <a:cs typeface="Arial" panose="020B0604020202020204" pitchFamily="34" charset="0"/>
              </a:rPr>
              <a:pPr>
                <a:lnSpc>
                  <a:spcPct val="100000"/>
                </a:lnSpc>
                <a:spcBef>
                  <a:spcPct val="0"/>
                </a:spcBef>
                <a:spcAft>
                  <a:spcPct val="0"/>
                </a:spcAft>
                <a:buClrTx/>
                <a:buSzTx/>
                <a:buFontTx/>
                <a:buNone/>
              </a:pPr>
              <a:t>5</a:t>
            </a:fld>
            <a:endParaRPr lang="de-DE" altLang="en-US" sz="1100">
              <a:latin typeface="Tahoma" panose="020B0604030504040204" pitchFamily="34" charset="0"/>
              <a:cs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t>Das Entropie-Prinzip der Thermodynamik</a:t>
            </a:r>
          </a:p>
        </p:txBody>
      </p:sp>
      <p:sp>
        <p:nvSpPr>
          <p:cNvPr id="11267" name="Content Placeholder 2"/>
          <p:cNvSpPr>
            <a:spLocks noGrp="1"/>
          </p:cNvSpPr>
          <p:nvPr>
            <p:ph idx="1"/>
          </p:nvPr>
        </p:nvSpPr>
        <p:spPr>
          <a:xfrm>
            <a:off x="166688" y="981075"/>
            <a:ext cx="9501187" cy="5326063"/>
          </a:xfrm>
        </p:spPr>
        <p:txBody>
          <a:bodyPr/>
          <a:lstStyle/>
          <a:p>
            <a:r>
              <a:rPr lang="de-DE" altLang="en-US" smtClean="0"/>
              <a:t>Die Metapher der Entropie: </a:t>
            </a:r>
          </a:p>
          <a:p>
            <a:pPr lvl="1"/>
            <a:r>
              <a:rPr lang="de-DE" altLang="en-US" smtClean="0"/>
              <a:t>Die Entropie ist ein Maß für die Unordnung.</a:t>
            </a:r>
            <a:endParaRPr lang="en-US" altLang="en-US" smtClean="0"/>
          </a:p>
        </p:txBody>
      </p:sp>
      <p:sp>
        <p:nvSpPr>
          <p:cNvPr id="1126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nSpc>
                <a:spcPct val="100000"/>
              </a:lnSpc>
              <a:spcBef>
                <a:spcPct val="0"/>
              </a:spcBef>
              <a:spcAft>
                <a:spcPct val="0"/>
              </a:spcAft>
              <a:buClrTx/>
              <a:buSzTx/>
              <a:buFontTx/>
              <a:buNone/>
            </a:pPr>
            <a:fld id="{0A656EF7-0380-41FA-A403-7714B5073182}" type="slidenum">
              <a:rPr lang="de-DE" altLang="en-US" sz="1100">
                <a:latin typeface="Tahoma" panose="020B0604030504040204" pitchFamily="34" charset="0"/>
                <a:cs typeface="Arial" panose="020B0604020202020204" pitchFamily="34" charset="0"/>
              </a:rPr>
              <a:pPr>
                <a:lnSpc>
                  <a:spcPct val="100000"/>
                </a:lnSpc>
                <a:spcBef>
                  <a:spcPct val="0"/>
                </a:spcBef>
                <a:spcAft>
                  <a:spcPct val="0"/>
                </a:spcAft>
                <a:buClrTx/>
                <a:buSzTx/>
                <a:buFontTx/>
                <a:buNone/>
              </a:pPr>
              <a:t>6</a:t>
            </a:fld>
            <a:endParaRPr lang="de-DE" altLang="en-US" sz="1100">
              <a:latin typeface="Tahoma" panose="020B0604030504040204" pitchFamily="34" charset="0"/>
              <a:cs typeface="Arial" panose="020B0604020202020204" pitchFamily="34" charset="0"/>
            </a:endParaRPr>
          </a:p>
        </p:txBody>
      </p:sp>
      <p:pic>
        <p:nvPicPr>
          <p:cNvPr id="11269" name="Picture 4" descr="23_1_Entropie_COL.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62138" y="2770188"/>
            <a:ext cx="6181725"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Beispielhafter Alterungsprozess</a:t>
            </a:r>
          </a:p>
        </p:txBody>
      </p:sp>
      <p:sp>
        <p:nvSpPr>
          <p:cNvPr id="12291" name="Content Placeholder 2"/>
          <p:cNvSpPr>
            <a:spLocks noGrp="1"/>
          </p:cNvSpPr>
          <p:nvPr>
            <p:ph idx="1"/>
          </p:nvPr>
        </p:nvSpPr>
        <p:spPr>
          <a:xfrm>
            <a:off x="166688" y="981075"/>
            <a:ext cx="9501187" cy="647700"/>
          </a:xfrm>
        </p:spPr>
        <p:txBody>
          <a:bodyPr/>
          <a:lstStyle/>
          <a:p>
            <a:r>
              <a:rPr lang="de-DE" altLang="en-US" smtClean="0"/>
              <a:t>Eine wichtige Gegenmaßnahme zum schleichenden Qualitätsverlust ist das </a:t>
            </a:r>
            <a:r>
              <a:rPr lang="de-DE" altLang="en-US" smtClean="0">
                <a:solidFill>
                  <a:srgbClr val="0000FF"/>
                </a:solidFill>
              </a:rPr>
              <a:t>Reengineering</a:t>
            </a:r>
            <a:r>
              <a:rPr lang="de-DE" altLang="en-US" smtClean="0"/>
              <a:t>.</a:t>
            </a:r>
            <a:endParaRPr lang="en-US" altLang="en-US" smtClean="0"/>
          </a:p>
        </p:txBody>
      </p:sp>
      <p:sp>
        <p:nvSpPr>
          <p:cNvPr id="1229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nSpc>
                <a:spcPct val="100000"/>
              </a:lnSpc>
              <a:spcBef>
                <a:spcPct val="0"/>
              </a:spcBef>
              <a:spcAft>
                <a:spcPct val="0"/>
              </a:spcAft>
              <a:buClrTx/>
              <a:buSzTx/>
              <a:buFontTx/>
              <a:buNone/>
            </a:pPr>
            <a:fld id="{31530743-989F-44F3-BBD9-95A6719BF4E2}" type="slidenum">
              <a:rPr lang="de-DE" altLang="en-US" sz="1100">
                <a:latin typeface="Tahoma" panose="020B0604030504040204" pitchFamily="34" charset="0"/>
                <a:cs typeface="Arial" panose="020B0604020202020204" pitchFamily="34" charset="0"/>
              </a:rPr>
              <a:pPr>
                <a:lnSpc>
                  <a:spcPct val="100000"/>
                </a:lnSpc>
                <a:spcBef>
                  <a:spcPct val="0"/>
                </a:spcBef>
                <a:spcAft>
                  <a:spcPct val="0"/>
                </a:spcAft>
                <a:buClrTx/>
                <a:buSzTx/>
                <a:buFontTx/>
                <a:buNone/>
              </a:pPr>
              <a:t>7</a:t>
            </a:fld>
            <a:endParaRPr lang="de-DE" altLang="en-US" sz="1100">
              <a:latin typeface="Tahoma" panose="020B0604030504040204" pitchFamily="34" charset="0"/>
              <a:cs typeface="Arial" panose="020B0604020202020204" pitchFamily="34" charset="0"/>
            </a:endParaRPr>
          </a:p>
        </p:txBody>
      </p:sp>
      <p:pic>
        <p:nvPicPr>
          <p:cNvPr id="12293" name="Picture 6" descr="23_2_Alterungsprozess_COL.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20850" y="1989138"/>
            <a:ext cx="6392863" cy="431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992188" y="1700213"/>
            <a:ext cx="7921625" cy="1223962"/>
          </a:xfrm>
        </p:spPr>
        <p:txBody>
          <a:bodyPr>
            <a:spAutoFit/>
          </a:bodyPr>
          <a:lstStyle/>
          <a:p>
            <a:r>
              <a:rPr lang="en-US" altLang="en-US" smtClean="0"/>
              <a:t>23.2	Reengineering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Begriffe</a:t>
            </a:r>
          </a:p>
        </p:txBody>
      </p:sp>
      <p:sp>
        <p:nvSpPr>
          <p:cNvPr id="14339"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a:lnSpc>
                <a:spcPct val="100000"/>
              </a:lnSpc>
              <a:spcBef>
                <a:spcPct val="0"/>
              </a:spcBef>
              <a:spcAft>
                <a:spcPct val="0"/>
              </a:spcAft>
              <a:buClrTx/>
              <a:buSzTx/>
              <a:buFontTx/>
              <a:buNone/>
            </a:pPr>
            <a:fld id="{03D59E25-5EF1-4409-A3FF-62F5C83CEB65}" type="slidenum">
              <a:rPr lang="de-DE" altLang="en-US" sz="1100">
                <a:latin typeface="Tahoma" panose="020B0604030504040204" pitchFamily="34" charset="0"/>
                <a:cs typeface="Arial" panose="020B0604020202020204" pitchFamily="34" charset="0"/>
              </a:rPr>
              <a:pPr>
                <a:lnSpc>
                  <a:spcPct val="100000"/>
                </a:lnSpc>
                <a:spcBef>
                  <a:spcPct val="0"/>
                </a:spcBef>
                <a:spcAft>
                  <a:spcPct val="0"/>
                </a:spcAft>
                <a:buClrTx/>
                <a:buSzTx/>
                <a:buFontTx/>
                <a:buNone/>
              </a:pPr>
              <a:t>9</a:t>
            </a:fld>
            <a:endParaRPr lang="de-DE" altLang="en-US" sz="1100">
              <a:latin typeface="Tahoma" panose="020B0604030504040204" pitchFamily="34" charset="0"/>
              <a:cs typeface="Arial" panose="020B0604020202020204" pitchFamily="34" charset="0"/>
            </a:endParaRPr>
          </a:p>
        </p:txBody>
      </p:sp>
      <p:sp>
        <p:nvSpPr>
          <p:cNvPr id="14340" name="TextBox 6"/>
          <p:cNvSpPr txBox="1">
            <a:spLocks noChangeArrowheads="1"/>
          </p:cNvSpPr>
          <p:nvPr/>
        </p:nvSpPr>
        <p:spPr bwMode="auto">
          <a:xfrm>
            <a:off x="415925" y="749300"/>
            <a:ext cx="9001125" cy="5632450"/>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61950" indent="-361950">
              <a:lnSpc>
                <a:spcPct val="90000"/>
              </a:lnSpc>
              <a:spcBef>
                <a:spcPct val="60000"/>
              </a:spcBef>
              <a:spcAft>
                <a:spcPct val="5000"/>
              </a:spcAft>
              <a:buClr>
                <a:srgbClr val="0330D8"/>
              </a:buClr>
              <a:buSzPct val="100000"/>
              <a:buFont typeface="Wingdings" panose="05000000000000000000" pitchFamily="2" charset="2"/>
              <a:defRPr sz="2400">
                <a:solidFill>
                  <a:schemeClr val="tx1"/>
                </a:solidFill>
                <a:latin typeface="Arial" panose="020B0604020202020204" pitchFamily="34" charset="0"/>
                <a:ea typeface="Verdana" panose="020B0604030504040204" pitchFamily="34" charset="0"/>
                <a:cs typeface="Verdana" panose="020B0604030504040204" pitchFamily="34" charset="0"/>
              </a:defRPr>
            </a:lvl1pPr>
            <a:lvl2pPr marL="742950" indent="-28575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2pPr>
            <a:lvl3pPr marL="11430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3pPr>
            <a:lvl4pPr marL="16002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4pPr>
            <a:lvl5pPr marL="2057400" indent="-228600">
              <a:lnSpc>
                <a:spcPct val="90000"/>
              </a:lnSpc>
              <a:spcBef>
                <a:spcPct val="30000"/>
              </a:spcBef>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5pPr>
            <a:lvl6pPr marL="25146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6pPr>
            <a:lvl7pPr marL="29718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7pPr>
            <a:lvl8pPr marL="34290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8pPr>
            <a:lvl9pPr marL="3886200" indent="-228600" eaLnBrk="0" fontAlgn="base" hangingPunct="0">
              <a:lnSpc>
                <a:spcPct val="90000"/>
              </a:lnSpc>
              <a:spcBef>
                <a:spcPct val="30000"/>
              </a:spcBef>
              <a:spcAft>
                <a:spcPct val="0"/>
              </a:spcAft>
              <a:buClr>
                <a:srgbClr val="0330D8"/>
              </a:buClr>
              <a:buSzPct val="150000"/>
              <a:buFont typeface="Arial" panose="020B0604020202020204" pitchFamily="34" charset="0"/>
              <a:buChar char="•"/>
              <a:defRPr sz="2400">
                <a:solidFill>
                  <a:schemeClr val="tx1"/>
                </a:solidFill>
                <a:latin typeface="Arial" panose="020B0604020202020204" pitchFamily="34" charset="0"/>
                <a:ea typeface="Verdana" panose="020B0604030504040204" pitchFamily="34" charset="0"/>
                <a:cs typeface="Verdana" panose="020B0604030504040204" pitchFamily="34" charset="0"/>
              </a:defRPr>
            </a:lvl9pPr>
          </a:lstStyle>
          <a:p>
            <a:pPr eaLnBrk="1" hangingPunct="1">
              <a:lnSpc>
                <a:spcPct val="100000"/>
              </a:lnSpc>
              <a:spcBef>
                <a:spcPct val="0"/>
              </a:spcBef>
              <a:spcAft>
                <a:spcPct val="0"/>
              </a:spcAft>
              <a:buClrTx/>
              <a:buSzTx/>
              <a:buFontTx/>
              <a:buNone/>
            </a:pPr>
            <a:r>
              <a:rPr lang="en-US" altLang="en-US" b="1">
                <a:solidFill>
                  <a:srgbClr val="0000FF"/>
                </a:solidFill>
                <a:latin typeface="Calibri" panose="020F0502020204030204" pitchFamily="34" charset="0"/>
                <a:cs typeface="Arial" panose="020B0604020202020204" pitchFamily="34" charset="0"/>
              </a:rPr>
              <a:t>Reverse Engineering </a:t>
            </a:r>
            <a:r>
              <a:rPr lang="en-US" altLang="en-US" i="1">
                <a:solidFill>
                  <a:srgbClr val="0000FF"/>
                </a:solidFill>
                <a:latin typeface="Calibri" panose="020F0502020204030204" pitchFamily="34" charset="0"/>
                <a:cs typeface="Arial" panose="020B0604020202020204" pitchFamily="34" charset="0"/>
              </a:rPr>
              <a:t>is the process of analyzing a system to identify the system’s components and their interrelationships and create representations of the system in another form or at a higher level of abstraction.</a:t>
            </a:r>
          </a:p>
          <a:p>
            <a:pPr eaLnBrk="1" hangingPunct="1">
              <a:lnSpc>
                <a:spcPct val="100000"/>
              </a:lnSpc>
              <a:spcBef>
                <a:spcPct val="0"/>
              </a:spcBef>
              <a:spcAft>
                <a:spcPct val="0"/>
              </a:spcAft>
              <a:buClrTx/>
              <a:buSzTx/>
              <a:buFontTx/>
              <a:buNone/>
            </a:pPr>
            <a:r>
              <a:rPr lang="en-US" altLang="en-US" b="1">
                <a:solidFill>
                  <a:srgbClr val="0000FF"/>
                </a:solidFill>
                <a:latin typeface="Calibri" panose="020F0502020204030204" pitchFamily="34" charset="0"/>
                <a:cs typeface="Arial" panose="020B0604020202020204" pitchFamily="34" charset="0"/>
              </a:rPr>
              <a:t>Re-structuring</a:t>
            </a:r>
            <a:r>
              <a:rPr lang="en-US" altLang="en-US">
                <a:solidFill>
                  <a:srgbClr val="0000FF"/>
                </a:solidFill>
                <a:latin typeface="Calibri" panose="020F0502020204030204" pitchFamily="34" charset="0"/>
                <a:cs typeface="Arial" panose="020B0604020202020204" pitchFamily="34" charset="0"/>
              </a:rPr>
              <a:t> </a:t>
            </a:r>
            <a:r>
              <a:rPr lang="en-US" altLang="en-US" i="1">
                <a:solidFill>
                  <a:srgbClr val="0000FF"/>
                </a:solidFill>
                <a:latin typeface="Calibri" panose="020F0502020204030204" pitchFamily="34" charset="0"/>
                <a:cs typeface="Arial" panose="020B0604020202020204" pitchFamily="34" charset="0"/>
              </a:rPr>
              <a:t>is a transformation from one form of representation to another at the same relative level of abstraction. The new representation is meant to preserve the semantics and external behavior of the original.</a:t>
            </a:r>
          </a:p>
          <a:p>
            <a:pPr eaLnBrk="1" hangingPunct="1">
              <a:lnSpc>
                <a:spcPct val="100000"/>
              </a:lnSpc>
              <a:spcBef>
                <a:spcPct val="0"/>
              </a:spcBef>
              <a:spcAft>
                <a:spcPct val="0"/>
              </a:spcAft>
              <a:buClrTx/>
              <a:buSzTx/>
              <a:buFontTx/>
              <a:buNone/>
            </a:pPr>
            <a:r>
              <a:rPr lang="en-US" altLang="en-US" b="1">
                <a:solidFill>
                  <a:srgbClr val="0000FF"/>
                </a:solidFill>
                <a:latin typeface="Calibri" panose="020F0502020204030204" pitchFamily="34" charset="0"/>
                <a:cs typeface="Arial" panose="020B0604020202020204" pitchFamily="34" charset="0"/>
              </a:rPr>
              <a:t>Reengineering</a:t>
            </a:r>
            <a:r>
              <a:rPr lang="en-US" altLang="en-US">
                <a:solidFill>
                  <a:srgbClr val="0000FF"/>
                </a:solidFill>
                <a:latin typeface="Calibri" panose="020F0502020204030204" pitchFamily="34" charset="0"/>
                <a:cs typeface="Arial" panose="020B0604020202020204" pitchFamily="34" charset="0"/>
              </a:rPr>
              <a:t> </a:t>
            </a:r>
            <a:r>
              <a:rPr lang="en-US" altLang="en-US" i="1">
                <a:solidFill>
                  <a:srgbClr val="0000FF"/>
                </a:solidFill>
                <a:latin typeface="Calibri" panose="020F0502020204030204" pitchFamily="34" charset="0"/>
                <a:cs typeface="Arial" panose="020B0604020202020204" pitchFamily="34" charset="0"/>
              </a:rPr>
              <a:t>is the examination and alteration of a subject system to reconstitute it in a new form and the subsequent implementation of the new form.</a:t>
            </a:r>
          </a:p>
          <a:p>
            <a:pPr eaLnBrk="1" hangingPunct="1">
              <a:lnSpc>
                <a:spcPct val="100000"/>
              </a:lnSpc>
              <a:spcBef>
                <a:spcPct val="0"/>
              </a:spcBef>
              <a:spcAft>
                <a:spcPct val="0"/>
              </a:spcAft>
              <a:buClrTx/>
              <a:buSzTx/>
              <a:buFontTx/>
              <a:buNone/>
            </a:pPr>
            <a:r>
              <a:rPr lang="en-US" altLang="en-US" b="1">
                <a:solidFill>
                  <a:srgbClr val="0000FF"/>
                </a:solidFill>
                <a:latin typeface="Calibri" panose="020F0502020204030204" pitchFamily="34" charset="0"/>
                <a:cs typeface="Arial" panose="020B0604020202020204" pitchFamily="34" charset="0"/>
              </a:rPr>
              <a:t>Forward Engineering </a:t>
            </a:r>
            <a:r>
              <a:rPr lang="en-US" altLang="en-US" i="1">
                <a:solidFill>
                  <a:srgbClr val="0000FF"/>
                </a:solidFill>
                <a:latin typeface="Calibri" panose="020F0502020204030204" pitchFamily="34" charset="0"/>
                <a:cs typeface="Arial" panose="020B0604020202020204" pitchFamily="34" charset="0"/>
              </a:rPr>
              <a:t>is the traditional process of moving from high-level abstractions and logical, implementation-independent designs to the physical implementation of a system.</a:t>
            </a:r>
          </a:p>
          <a:p>
            <a:pPr algn="r" eaLnBrk="1" hangingPunct="1">
              <a:lnSpc>
                <a:spcPct val="100000"/>
              </a:lnSpc>
              <a:spcBef>
                <a:spcPct val="0"/>
              </a:spcBef>
              <a:spcAft>
                <a:spcPct val="0"/>
              </a:spcAft>
              <a:buClrTx/>
              <a:buSzTx/>
              <a:buFontTx/>
              <a:buNone/>
            </a:pPr>
            <a:r>
              <a:rPr lang="de-DE" altLang="en-US">
                <a:latin typeface="Calibri" panose="020F0502020204030204" pitchFamily="34" charset="0"/>
                <a:cs typeface="Arial" panose="020B0604020202020204" pitchFamily="34" charset="0"/>
              </a:rPr>
              <a:t>Chikofsky, Cross (1990)</a:t>
            </a:r>
            <a:endParaRPr lang="de-DE" altLang="en-US" b="1">
              <a:latin typeface="Calibri" panose="020F0502020204030204" pitchFamily="34" charset="0"/>
              <a:cs typeface="Arial" panose="020B0604020202020204" pitchFamily="34" charset="0"/>
            </a:endParaRPr>
          </a:p>
        </p:txBody>
      </p:sp>
    </p:spTree>
  </p:cSld>
  <p:clrMapOvr>
    <a:masterClrMapping/>
  </p:clrMapOvr>
</p:sld>
</file>

<file path=ppt/theme/theme1.xml><?xml version="1.0" encoding="utf-8"?>
<a:theme xmlns:a="http://schemas.openxmlformats.org/drawingml/2006/main" name="SE Book">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01_Grundlagen.ppt">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81000" marR="0" indent="-381000" algn="ctr" defTabSz="762000" rtl="0" eaLnBrk="0" fontAlgn="base" latinLnBrk="0" hangingPunct="0">
          <a:lnSpc>
            <a:spcPct val="90000"/>
          </a:lnSpc>
          <a:spcBef>
            <a:spcPct val="60000"/>
          </a:spcBef>
          <a:spcAft>
            <a:spcPct val="5000"/>
          </a:spcAft>
          <a:buClr>
            <a:srgbClr val="0000FF"/>
          </a:buClr>
          <a:buSzPct val="100000"/>
          <a:buFont typeface="Wingdings" pitchFamily="2" charset="2"/>
          <a:buNone/>
          <a:tabLst/>
          <a:defRPr kumimoji="0" lang="en-US" sz="16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81000" marR="0" indent="-381000" algn="ctr" defTabSz="762000" rtl="0" eaLnBrk="0" fontAlgn="base" latinLnBrk="0" hangingPunct="0">
          <a:lnSpc>
            <a:spcPct val="90000"/>
          </a:lnSpc>
          <a:spcBef>
            <a:spcPct val="60000"/>
          </a:spcBef>
          <a:spcAft>
            <a:spcPct val="5000"/>
          </a:spcAft>
          <a:buClr>
            <a:srgbClr val="0000FF"/>
          </a:buClr>
          <a:buSzPct val="100000"/>
          <a:buFont typeface="Wingdings" pitchFamily="2" charset="2"/>
          <a:buNone/>
          <a:tabLst/>
          <a:defRPr kumimoji="0" lang="en-US" sz="16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01_Grundlagen.pp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01_Grundlagen.p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01_Grundlagen.pp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01_Grundlagen.pp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01_Grundlagen.pp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01_Grundlagen.pp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01_Grundlagen.pp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5</TotalTime>
  <Words>1397</Words>
  <Application>Microsoft Office PowerPoint</Application>
  <PresentationFormat>A4 Paper (210x297 mm)</PresentationFormat>
  <Paragraphs>161</Paragraphs>
  <Slides>25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Tahoma</vt:lpstr>
      <vt:lpstr>Arial</vt:lpstr>
      <vt:lpstr>Arial Rounded MT Bold</vt:lpstr>
      <vt:lpstr>Verdana</vt:lpstr>
      <vt:lpstr>Wingdings</vt:lpstr>
      <vt:lpstr>Times New Roman</vt:lpstr>
      <vt:lpstr>Calibri</vt:lpstr>
      <vt:lpstr>SE Book</vt:lpstr>
      <vt:lpstr>24 Wiederverwendung</vt:lpstr>
      <vt:lpstr>24.2 Terminologie und Taxonomie der Wiederverwendung</vt:lpstr>
      <vt:lpstr>Begriffe</vt:lpstr>
      <vt:lpstr>Software Evolution</vt:lpstr>
      <vt:lpstr>Gründe für die Alterung</vt:lpstr>
      <vt:lpstr>Das Entropie-Prinzip der Thermodynamik</vt:lpstr>
      <vt:lpstr>Beispielhafter Alterungsprozess</vt:lpstr>
      <vt:lpstr>23.2 Reengineering</vt:lpstr>
      <vt:lpstr>Begriffe</vt:lpstr>
      <vt:lpstr>Zusammenhänge</vt:lpstr>
      <vt:lpstr>Vorgehensweise - 1</vt:lpstr>
      <vt:lpstr>Vorgehensweise - 2</vt:lpstr>
      <vt:lpstr>Techniken</vt:lpstr>
      <vt:lpstr>Ziele und Erkenntnisse</vt:lpstr>
      <vt:lpstr>23.3 Refactoring</vt:lpstr>
      <vt:lpstr>Idee</vt:lpstr>
      <vt:lpstr>Vorgehensweise</vt:lpstr>
      <vt:lpstr>Code-Refactoring</vt:lpstr>
      <vt:lpstr>Architektur-Refactoring</vt:lpstr>
      <vt:lpstr>23.4 Erblasten, Legacy Software</vt:lpstr>
      <vt:lpstr>Definition</vt:lpstr>
      <vt:lpstr>Eigenschaften</vt:lpstr>
      <vt:lpstr>Erneuern oder Ablösen einer SW-Erblast</vt:lpstr>
      <vt:lpstr>Ansätze zum Nutzen oder Ablösen</vt:lpstr>
      <vt:lpstr>Migration einer Software-Erblast</vt:lpstr>
    </vt:vector>
  </TitlesOfParts>
  <Company>LuFGI3 RWTH Aachen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lichter</dc:creator>
  <cp:lastModifiedBy>Horst Lichter</cp:lastModifiedBy>
  <cp:revision>466</cp:revision>
  <cp:lastPrinted>1999-12-02T11:37:08Z</cp:lastPrinted>
  <dcterms:created xsi:type="dcterms:W3CDTF">1999-10-20T06:37:44Z</dcterms:created>
  <dcterms:modified xsi:type="dcterms:W3CDTF">2022-11-16T09:41:47Z</dcterms:modified>
</cp:coreProperties>
</file>