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04"/>
  </p:notesMasterIdLst>
  <p:handoutMasterIdLst>
    <p:handoutMasterId r:id="rId105"/>
  </p:handoutMasterIdLst>
  <p:sldIdLst>
    <p:sldId id="257" r:id="rId2"/>
    <p:sldId id="256" r:id="rId3"/>
    <p:sldId id="258" r:id="rId4"/>
    <p:sldId id="259" r:id="rId5"/>
    <p:sldId id="260" r:id="rId6"/>
    <p:sldId id="261" r:id="rId7"/>
    <p:sldId id="262" r:id="rId8"/>
    <p:sldId id="263" r:id="rId9"/>
    <p:sldId id="264" r:id="rId10"/>
    <p:sldId id="265" r:id="rId11"/>
    <p:sldId id="266" r:id="rId12"/>
    <p:sldId id="305" r:id="rId13"/>
    <p:sldId id="267" r:id="rId14"/>
    <p:sldId id="269" r:id="rId15"/>
    <p:sldId id="268" r:id="rId16"/>
    <p:sldId id="270" r:id="rId17"/>
    <p:sldId id="306" r:id="rId18"/>
    <p:sldId id="271" r:id="rId19"/>
    <p:sldId id="272" r:id="rId20"/>
    <p:sldId id="274" r:id="rId21"/>
    <p:sldId id="275" r:id="rId22"/>
    <p:sldId id="276" r:id="rId23"/>
    <p:sldId id="277" r:id="rId24"/>
    <p:sldId id="278" r:id="rId25"/>
    <p:sldId id="279" r:id="rId26"/>
    <p:sldId id="307" r:id="rId27"/>
    <p:sldId id="308" r:id="rId28"/>
    <p:sldId id="309" r:id="rId29"/>
    <p:sldId id="310" r:id="rId30"/>
    <p:sldId id="280" r:id="rId31"/>
    <p:sldId id="281" r:id="rId32"/>
    <p:sldId id="282" r:id="rId33"/>
    <p:sldId id="283" r:id="rId34"/>
    <p:sldId id="285" r:id="rId35"/>
    <p:sldId id="286" r:id="rId36"/>
    <p:sldId id="287" r:id="rId37"/>
    <p:sldId id="288" r:id="rId38"/>
    <p:sldId id="312" r:id="rId39"/>
    <p:sldId id="290" r:id="rId40"/>
    <p:sldId id="311" r:id="rId41"/>
    <p:sldId id="313" r:id="rId42"/>
    <p:sldId id="314" r:id="rId43"/>
    <p:sldId id="315" r:id="rId44"/>
    <p:sldId id="316" r:id="rId45"/>
    <p:sldId id="317" r:id="rId46"/>
    <p:sldId id="318" r:id="rId47"/>
    <p:sldId id="319" r:id="rId48"/>
    <p:sldId id="293" r:id="rId49"/>
    <p:sldId id="320" r:id="rId50"/>
    <p:sldId id="321" r:id="rId51"/>
    <p:sldId id="322" r:id="rId52"/>
    <p:sldId id="323" r:id="rId53"/>
    <p:sldId id="324" r:id="rId54"/>
    <p:sldId id="325" r:id="rId55"/>
    <p:sldId id="292" r:id="rId56"/>
    <p:sldId id="294" r:id="rId57"/>
    <p:sldId id="326" r:id="rId58"/>
    <p:sldId id="297" r:id="rId59"/>
    <p:sldId id="298" r:id="rId60"/>
    <p:sldId id="299" r:id="rId61"/>
    <p:sldId id="327" r:id="rId62"/>
    <p:sldId id="328" r:id="rId63"/>
    <p:sldId id="303"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Lst>
  <p:sldSz cx="9906000" cy="6858000" type="A4"/>
  <p:notesSz cx="7099300" cy="10234613"/>
  <p:defaultTextStyle>
    <a:defPPr>
      <a:defRPr lang="en-US"/>
    </a:defPPr>
    <a:lvl1pPr algn="l" rtl="0" fontAlgn="base">
      <a:spcBef>
        <a:spcPct val="0"/>
      </a:spcBef>
      <a:spcAft>
        <a:spcPct val="0"/>
      </a:spcAft>
      <a:defRPr sz="1600" kern="1200">
        <a:solidFill>
          <a:schemeClr val="tx1"/>
        </a:solidFill>
        <a:latin typeface="Tahoma" panose="020B0604030504040204" pitchFamily="34" charset="0"/>
        <a:ea typeface="+mn-ea"/>
        <a:cs typeface="Arial" panose="020B0604020202020204" pitchFamily="34" charset="0"/>
      </a:defRPr>
    </a:lvl1pPr>
    <a:lvl2pPr marL="457200" algn="l" rtl="0" fontAlgn="base">
      <a:spcBef>
        <a:spcPct val="0"/>
      </a:spcBef>
      <a:spcAft>
        <a:spcPct val="0"/>
      </a:spcAft>
      <a:defRPr sz="1600" kern="1200">
        <a:solidFill>
          <a:schemeClr val="tx1"/>
        </a:solidFill>
        <a:latin typeface="Tahoma" panose="020B0604030504040204" pitchFamily="34" charset="0"/>
        <a:ea typeface="+mn-ea"/>
        <a:cs typeface="Arial" panose="020B0604020202020204" pitchFamily="34" charset="0"/>
      </a:defRPr>
    </a:lvl2pPr>
    <a:lvl3pPr marL="914400" algn="l" rtl="0" fontAlgn="base">
      <a:spcBef>
        <a:spcPct val="0"/>
      </a:spcBef>
      <a:spcAft>
        <a:spcPct val="0"/>
      </a:spcAft>
      <a:defRPr sz="1600" kern="1200">
        <a:solidFill>
          <a:schemeClr val="tx1"/>
        </a:solidFill>
        <a:latin typeface="Tahoma" panose="020B0604030504040204" pitchFamily="34" charset="0"/>
        <a:ea typeface="+mn-ea"/>
        <a:cs typeface="Arial" panose="020B0604020202020204" pitchFamily="34" charset="0"/>
      </a:defRPr>
    </a:lvl3pPr>
    <a:lvl4pPr marL="1371600" algn="l" rtl="0" fontAlgn="base">
      <a:spcBef>
        <a:spcPct val="0"/>
      </a:spcBef>
      <a:spcAft>
        <a:spcPct val="0"/>
      </a:spcAft>
      <a:defRPr sz="1600" kern="1200">
        <a:solidFill>
          <a:schemeClr val="tx1"/>
        </a:solidFill>
        <a:latin typeface="Tahoma" panose="020B0604030504040204" pitchFamily="34" charset="0"/>
        <a:ea typeface="+mn-ea"/>
        <a:cs typeface="Arial" panose="020B0604020202020204" pitchFamily="34" charset="0"/>
      </a:defRPr>
    </a:lvl4pPr>
    <a:lvl5pPr marL="1828800" algn="l" rtl="0" fontAlgn="base">
      <a:spcBef>
        <a:spcPct val="0"/>
      </a:spcBef>
      <a:spcAft>
        <a:spcPct val="0"/>
      </a:spcAft>
      <a:defRPr sz="1600"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sz="1600"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sz="1600"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sz="1600"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sz="1600"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42835"/>
    <a:srgbClr val="E73B49"/>
    <a:srgbClr val="CCCCFF"/>
    <a:srgbClr val="9999FF"/>
    <a:srgbClr val="F5F5F7"/>
    <a:srgbClr val="8CB990"/>
    <a:srgbClr val="85A5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11" autoAdjust="0"/>
    <p:restoredTop sz="94660" autoAdjust="0"/>
  </p:normalViewPr>
  <p:slideViewPr>
    <p:cSldViewPr>
      <p:cViewPr varScale="1">
        <p:scale>
          <a:sx n="121" d="100"/>
          <a:sy n="121" d="100"/>
        </p:scale>
        <p:origin x="1200" y="102"/>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3270" y="-84"/>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30" name="Rectangle 6"/>
          <p:cNvSpPr>
            <a:spLocks noChangeArrowheads="1"/>
          </p:cNvSpPr>
          <p:nvPr/>
        </p:nvSpPr>
        <p:spPr bwMode="auto">
          <a:xfrm>
            <a:off x="315913" y="428625"/>
            <a:ext cx="6462712" cy="250825"/>
          </a:xfrm>
          <a:prstGeom prst="rect">
            <a:avLst/>
          </a:prstGeom>
          <a:noFill/>
          <a:ln w="12700">
            <a:noFill/>
            <a:miter lim="800000"/>
            <a:headEnd/>
            <a:tailEnd/>
          </a:ln>
          <a:effectLst/>
        </p:spPr>
        <p:txBody>
          <a:bodyPr wrap="none" lIns="95504" tIns="46914" rIns="95504" bIns="46914">
            <a:spAutoFit/>
          </a:bodyPr>
          <a:lstStyle/>
          <a:p>
            <a:pPr defTabSz="804863" eaLnBrk="0" hangingPunct="0">
              <a:lnSpc>
                <a:spcPct val="90000"/>
              </a:lnSpc>
              <a:defRPr/>
            </a:pPr>
            <a:r>
              <a:rPr lang="de-DE" sz="1000">
                <a:latin typeface="Arial" charset="0"/>
                <a:cs typeface="+mn-cs"/>
              </a:rPr>
              <a:t>SW-Projekt-Management 		         WS 99/00		 H. Lichter, RWTH Aachen</a:t>
            </a:r>
          </a:p>
        </p:txBody>
      </p:sp>
      <p:sp>
        <p:nvSpPr>
          <p:cNvPr id="26631" name="Rectangle 7"/>
          <p:cNvSpPr>
            <a:spLocks noChangeArrowheads="1"/>
          </p:cNvSpPr>
          <p:nvPr/>
        </p:nvSpPr>
        <p:spPr bwMode="auto">
          <a:xfrm>
            <a:off x="3463925" y="9637713"/>
            <a:ext cx="384175" cy="252412"/>
          </a:xfrm>
          <a:prstGeom prst="rect">
            <a:avLst/>
          </a:prstGeom>
          <a:noFill/>
          <a:ln w="12700">
            <a:noFill/>
            <a:miter lim="800000"/>
            <a:headEnd/>
            <a:tailEnd/>
          </a:ln>
          <a:effectLst/>
        </p:spPr>
        <p:txBody>
          <a:bodyPr wrap="none" lIns="95504" tIns="46914" rIns="95504" bIns="46914">
            <a:spAutoFit/>
          </a:bodyPr>
          <a:lstStyle>
            <a:lvl1pPr defTabSz="804863" eaLnBrk="0" hangingPunct="0">
              <a:defRPr sz="1600">
                <a:solidFill>
                  <a:schemeClr val="tx1"/>
                </a:solidFill>
                <a:latin typeface="Tahoma" panose="020B0604030504040204" pitchFamily="34" charset="0"/>
                <a:cs typeface="Arial" panose="020B0604020202020204" pitchFamily="34" charset="0"/>
              </a:defRPr>
            </a:lvl1pPr>
            <a:lvl2pPr marL="742950" indent="-285750" defTabSz="804863" eaLnBrk="0" hangingPunct="0">
              <a:defRPr sz="1600">
                <a:solidFill>
                  <a:schemeClr val="tx1"/>
                </a:solidFill>
                <a:latin typeface="Tahoma" panose="020B0604030504040204" pitchFamily="34" charset="0"/>
                <a:cs typeface="Arial" panose="020B0604020202020204" pitchFamily="34" charset="0"/>
              </a:defRPr>
            </a:lvl2pPr>
            <a:lvl3pPr marL="1143000" indent="-228600" defTabSz="804863" eaLnBrk="0" hangingPunct="0">
              <a:defRPr sz="1600">
                <a:solidFill>
                  <a:schemeClr val="tx1"/>
                </a:solidFill>
                <a:latin typeface="Tahoma" panose="020B0604030504040204" pitchFamily="34" charset="0"/>
                <a:cs typeface="Arial" panose="020B0604020202020204" pitchFamily="34" charset="0"/>
              </a:defRPr>
            </a:lvl3pPr>
            <a:lvl4pPr marL="1600200" indent="-228600" defTabSz="804863" eaLnBrk="0" hangingPunct="0">
              <a:defRPr sz="1600">
                <a:solidFill>
                  <a:schemeClr val="tx1"/>
                </a:solidFill>
                <a:latin typeface="Tahoma" panose="020B0604030504040204" pitchFamily="34" charset="0"/>
                <a:cs typeface="Arial" panose="020B0604020202020204" pitchFamily="34" charset="0"/>
              </a:defRPr>
            </a:lvl4pPr>
            <a:lvl5pPr marL="2057400" indent="-228600" defTabSz="804863" eaLnBrk="0" hangingPunct="0">
              <a:defRPr sz="1600">
                <a:solidFill>
                  <a:schemeClr val="tx1"/>
                </a:solidFill>
                <a:latin typeface="Tahoma" panose="020B0604030504040204" pitchFamily="34" charset="0"/>
                <a:cs typeface="Arial" panose="020B0604020202020204" pitchFamily="34" charset="0"/>
              </a:defRPr>
            </a:lvl5pPr>
            <a:lvl6pPr marL="2514600" indent="-228600" defTabSz="804863"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defTabSz="804863"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defTabSz="804863"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defTabSz="804863"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algn="ctr">
              <a:lnSpc>
                <a:spcPct val="90000"/>
              </a:lnSpc>
            </a:pPr>
            <a:r>
              <a:rPr lang="en-US" altLang="en-US" sz="1000">
                <a:latin typeface="Arial" panose="020B0604020202020204" pitchFamily="34" charset="0"/>
              </a:rPr>
              <a:t> </a:t>
            </a:r>
            <a:fld id="{5E71FA4F-152B-4044-A608-0889CDCD174E}" type="slidenum">
              <a:rPr lang="en-US" altLang="en-US" sz="1000">
                <a:latin typeface="Arial" panose="020B0604020202020204" pitchFamily="34" charset="0"/>
              </a:rPr>
              <a:pPr algn="ctr">
                <a:lnSpc>
                  <a:spcPct val="90000"/>
                </a:lnSpc>
              </a:pPr>
              <a:t>‹#›</a:t>
            </a:fld>
            <a:endParaRPr lang="en-US" altLang="en-US" sz="1000">
              <a:latin typeface="Arial" panose="020B060402020202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3076575" cy="511175"/>
          </a:xfrm>
          <a:prstGeom prst="rect">
            <a:avLst/>
          </a:prstGeom>
          <a:noFill/>
          <a:ln w="12700">
            <a:noFill/>
            <a:miter lim="800000"/>
            <a:headEnd/>
            <a:tailEnd/>
          </a:ln>
          <a:effectLst/>
        </p:spPr>
        <p:txBody>
          <a:bodyPr vert="horz" wrap="square" lIns="96508" tIns="48254" rIns="96508" bIns="48254" numCol="1" anchor="t" anchorCtr="0" compatLnSpc="1">
            <a:prstTxWarp prst="textNoShape">
              <a:avLst/>
            </a:prstTxWarp>
          </a:bodyPr>
          <a:lstStyle>
            <a:lvl1pPr defTabSz="965200" eaLnBrk="0" hangingPunct="0">
              <a:defRPr sz="1200">
                <a:latin typeface="Times New Roman" pitchFamily="18" charset="0"/>
                <a:cs typeface="Arial" pitchFamily="34" charset="0"/>
              </a:defRPr>
            </a:lvl1pPr>
          </a:lstStyle>
          <a:p>
            <a:pPr>
              <a:defRPr/>
            </a:pPr>
            <a:endParaRPr lang="de-DE"/>
          </a:p>
        </p:txBody>
      </p:sp>
      <p:sp>
        <p:nvSpPr>
          <p:cNvPr id="25603" name="Rectangle 3"/>
          <p:cNvSpPr>
            <a:spLocks noGrp="1" noChangeArrowheads="1"/>
          </p:cNvSpPr>
          <p:nvPr>
            <p:ph type="dt" idx="1"/>
          </p:nvPr>
        </p:nvSpPr>
        <p:spPr bwMode="auto">
          <a:xfrm>
            <a:off x="4022725" y="0"/>
            <a:ext cx="3076575" cy="511175"/>
          </a:xfrm>
          <a:prstGeom prst="rect">
            <a:avLst/>
          </a:prstGeom>
          <a:noFill/>
          <a:ln w="12700">
            <a:noFill/>
            <a:miter lim="800000"/>
            <a:headEnd/>
            <a:tailEnd/>
          </a:ln>
          <a:effectLst/>
        </p:spPr>
        <p:txBody>
          <a:bodyPr vert="horz" wrap="square" lIns="96508" tIns="48254" rIns="96508" bIns="48254" numCol="1" anchor="t" anchorCtr="0" compatLnSpc="1">
            <a:prstTxWarp prst="textNoShape">
              <a:avLst/>
            </a:prstTxWarp>
          </a:bodyPr>
          <a:lstStyle>
            <a:lvl1pPr algn="r" defTabSz="965200" eaLnBrk="0" hangingPunct="0">
              <a:defRPr sz="1200">
                <a:latin typeface="Times New Roman" pitchFamily="18" charset="0"/>
                <a:cs typeface="Arial" pitchFamily="34" charset="0"/>
              </a:defRPr>
            </a:lvl1pPr>
          </a:lstStyle>
          <a:p>
            <a:pPr>
              <a:defRPr/>
            </a:pPr>
            <a:endParaRPr lang="de-DE"/>
          </a:p>
        </p:txBody>
      </p:sp>
      <p:sp>
        <p:nvSpPr>
          <p:cNvPr id="108548" name="Rectangle 4"/>
          <p:cNvSpPr>
            <a:spLocks noGrp="1" noRot="1" noChangeAspect="1" noChangeArrowheads="1" noTextEdit="1"/>
          </p:cNvSpPr>
          <p:nvPr>
            <p:ph type="sldImg" idx="2"/>
          </p:nvPr>
        </p:nvSpPr>
        <p:spPr bwMode="auto">
          <a:xfrm>
            <a:off x="776288" y="766763"/>
            <a:ext cx="5546725" cy="38401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5" name="Rectangle 5"/>
          <p:cNvSpPr>
            <a:spLocks noGrp="1" noChangeArrowheads="1"/>
          </p:cNvSpPr>
          <p:nvPr>
            <p:ph type="body" sz="quarter" idx="3"/>
          </p:nvPr>
        </p:nvSpPr>
        <p:spPr bwMode="auto">
          <a:xfrm>
            <a:off x="946150" y="4862513"/>
            <a:ext cx="5207000" cy="4605337"/>
          </a:xfrm>
          <a:prstGeom prst="rect">
            <a:avLst/>
          </a:prstGeom>
          <a:noFill/>
          <a:ln w="12700">
            <a:noFill/>
            <a:miter lim="800000"/>
            <a:headEnd/>
            <a:tailEnd/>
          </a:ln>
          <a:effectLst/>
        </p:spPr>
        <p:txBody>
          <a:bodyPr vert="horz" wrap="square" lIns="96508" tIns="48254" rIns="96508" bIns="48254" numCol="1" anchor="t" anchorCtr="0" compatLnSpc="1">
            <a:prstTxWarp prst="textNoShape">
              <a:avLst/>
            </a:prstTxWarp>
          </a:bodyPr>
          <a:lstStyle/>
          <a:p>
            <a:pPr lvl="0"/>
            <a:r>
              <a:rPr lang="de-DE" noProof="0" smtClean="0"/>
              <a:t>Click to edit Master text styles</a:t>
            </a:r>
          </a:p>
          <a:p>
            <a:pPr lvl="1"/>
            <a:r>
              <a:rPr lang="de-DE" noProof="0" smtClean="0"/>
              <a:t>Second level</a:t>
            </a:r>
          </a:p>
          <a:p>
            <a:pPr lvl="2"/>
            <a:r>
              <a:rPr lang="de-DE" noProof="0" smtClean="0"/>
              <a:t>Third level</a:t>
            </a:r>
          </a:p>
          <a:p>
            <a:pPr lvl="3"/>
            <a:r>
              <a:rPr lang="de-DE" noProof="0" smtClean="0"/>
              <a:t>Fourth level</a:t>
            </a:r>
          </a:p>
          <a:p>
            <a:pPr lvl="4"/>
            <a:r>
              <a:rPr lang="de-DE" noProof="0" smtClean="0"/>
              <a:t>Fifth level</a:t>
            </a:r>
          </a:p>
        </p:txBody>
      </p:sp>
      <p:sp>
        <p:nvSpPr>
          <p:cNvPr id="25606" name="Rectangle 6"/>
          <p:cNvSpPr>
            <a:spLocks noGrp="1" noChangeArrowheads="1"/>
          </p:cNvSpPr>
          <p:nvPr>
            <p:ph type="ftr" sz="quarter" idx="4"/>
          </p:nvPr>
        </p:nvSpPr>
        <p:spPr bwMode="auto">
          <a:xfrm>
            <a:off x="0" y="9723438"/>
            <a:ext cx="3076575" cy="511175"/>
          </a:xfrm>
          <a:prstGeom prst="rect">
            <a:avLst/>
          </a:prstGeom>
          <a:noFill/>
          <a:ln w="12700">
            <a:noFill/>
            <a:miter lim="800000"/>
            <a:headEnd/>
            <a:tailEnd/>
          </a:ln>
          <a:effectLst/>
        </p:spPr>
        <p:txBody>
          <a:bodyPr vert="horz" wrap="square" lIns="96508" tIns="48254" rIns="96508" bIns="48254" numCol="1" anchor="b" anchorCtr="0" compatLnSpc="1">
            <a:prstTxWarp prst="textNoShape">
              <a:avLst/>
            </a:prstTxWarp>
          </a:bodyPr>
          <a:lstStyle>
            <a:lvl1pPr defTabSz="965200" eaLnBrk="0" hangingPunct="0">
              <a:defRPr sz="1200">
                <a:latin typeface="Times New Roman" pitchFamily="18" charset="0"/>
                <a:cs typeface="Arial" pitchFamily="34" charset="0"/>
              </a:defRPr>
            </a:lvl1pPr>
          </a:lstStyle>
          <a:p>
            <a:pPr>
              <a:defRPr/>
            </a:pPr>
            <a:endParaRPr lang="de-DE"/>
          </a:p>
        </p:txBody>
      </p:sp>
      <p:sp>
        <p:nvSpPr>
          <p:cNvPr id="25607" name="Rectangle 7"/>
          <p:cNvSpPr>
            <a:spLocks noGrp="1" noChangeArrowheads="1"/>
          </p:cNvSpPr>
          <p:nvPr>
            <p:ph type="sldNum" sz="quarter" idx="5"/>
          </p:nvPr>
        </p:nvSpPr>
        <p:spPr bwMode="auto">
          <a:xfrm>
            <a:off x="4022725" y="9723438"/>
            <a:ext cx="3076575" cy="511175"/>
          </a:xfrm>
          <a:prstGeom prst="rect">
            <a:avLst/>
          </a:prstGeom>
          <a:noFill/>
          <a:ln w="12700">
            <a:noFill/>
            <a:miter lim="800000"/>
            <a:headEnd/>
            <a:tailEnd/>
          </a:ln>
          <a:effectLst/>
        </p:spPr>
        <p:txBody>
          <a:bodyPr vert="horz" wrap="square" lIns="96508" tIns="48254" rIns="96508" bIns="48254" numCol="1" anchor="b" anchorCtr="0" compatLnSpc="1">
            <a:prstTxWarp prst="textNoShape">
              <a:avLst/>
            </a:prstTxWarp>
          </a:bodyPr>
          <a:lstStyle>
            <a:lvl1pPr algn="r" defTabSz="965200" eaLnBrk="0" hangingPunct="0">
              <a:defRPr sz="1200">
                <a:latin typeface="Times New Roman" panose="02020603050405020304" pitchFamily="18" charset="0"/>
              </a:defRPr>
            </a:lvl1pPr>
          </a:lstStyle>
          <a:p>
            <a:fld id="{5471F343-1BC4-4475-B26E-771FF937B11A}" type="slidenum">
              <a:rPr lang="de-DE" altLang="en-US"/>
              <a:pPr/>
              <a:t>‹#›</a:t>
            </a:fld>
            <a:endParaRPr lang="de-DE"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
        <p:nvSpPr>
          <p:cNvPr id="109572"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defTabSz="965200" eaLnBrk="0" hangingPunct="0">
              <a:defRPr sz="1600">
                <a:solidFill>
                  <a:schemeClr val="tx1"/>
                </a:solidFill>
                <a:latin typeface="Tahoma" panose="020B0604030504040204" pitchFamily="34" charset="0"/>
                <a:cs typeface="Arial" panose="020B0604020202020204" pitchFamily="34" charset="0"/>
              </a:defRPr>
            </a:lvl1pPr>
            <a:lvl2pPr marL="742950" indent="-285750" defTabSz="965200" eaLnBrk="0" hangingPunct="0">
              <a:defRPr sz="1600">
                <a:solidFill>
                  <a:schemeClr val="tx1"/>
                </a:solidFill>
                <a:latin typeface="Tahoma" panose="020B0604030504040204" pitchFamily="34" charset="0"/>
                <a:cs typeface="Arial" panose="020B0604020202020204" pitchFamily="34" charset="0"/>
              </a:defRPr>
            </a:lvl2pPr>
            <a:lvl3pPr marL="1143000" indent="-228600" defTabSz="965200" eaLnBrk="0" hangingPunct="0">
              <a:defRPr sz="1600">
                <a:solidFill>
                  <a:schemeClr val="tx1"/>
                </a:solidFill>
                <a:latin typeface="Tahoma" panose="020B0604030504040204" pitchFamily="34" charset="0"/>
                <a:cs typeface="Arial" panose="020B0604020202020204" pitchFamily="34" charset="0"/>
              </a:defRPr>
            </a:lvl3pPr>
            <a:lvl4pPr marL="1600200" indent="-228600" defTabSz="965200" eaLnBrk="0" hangingPunct="0">
              <a:defRPr sz="1600">
                <a:solidFill>
                  <a:schemeClr val="tx1"/>
                </a:solidFill>
                <a:latin typeface="Tahoma" panose="020B0604030504040204" pitchFamily="34" charset="0"/>
                <a:cs typeface="Arial" panose="020B0604020202020204" pitchFamily="34" charset="0"/>
              </a:defRPr>
            </a:lvl4pPr>
            <a:lvl5pPr marL="2057400" indent="-228600" defTabSz="965200" eaLnBrk="0" hangingPunct="0">
              <a:defRPr sz="1600">
                <a:solidFill>
                  <a:schemeClr val="tx1"/>
                </a:solidFill>
                <a:latin typeface="Tahoma" panose="020B0604030504040204" pitchFamily="34" charset="0"/>
                <a:cs typeface="Arial" panose="020B0604020202020204" pitchFamily="34" charset="0"/>
              </a:defRPr>
            </a:lvl5pPr>
            <a:lvl6pPr marL="25146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fld id="{BF3B29DF-1D55-4B2E-B9FB-34E1F2BB4465}" type="slidenum">
              <a:rPr lang="de-DE" altLang="en-US" sz="1200">
                <a:latin typeface="Times New Roman" panose="02020603050405020304" pitchFamily="18" charset="0"/>
              </a:rPr>
              <a:pPr/>
              <a:t>79</a:t>
            </a:fld>
            <a:endParaRPr lang="de-DE" altLang="en-US"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en-US" smtClean="0"/>
          </a:p>
        </p:txBody>
      </p:sp>
      <p:sp>
        <p:nvSpPr>
          <p:cNvPr id="110596"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defTabSz="965200" eaLnBrk="0" hangingPunct="0">
              <a:defRPr sz="1600">
                <a:solidFill>
                  <a:schemeClr val="tx1"/>
                </a:solidFill>
                <a:latin typeface="Tahoma" panose="020B0604030504040204" pitchFamily="34" charset="0"/>
                <a:cs typeface="Arial" panose="020B0604020202020204" pitchFamily="34" charset="0"/>
              </a:defRPr>
            </a:lvl1pPr>
            <a:lvl2pPr marL="742950" indent="-285750" defTabSz="965200" eaLnBrk="0" hangingPunct="0">
              <a:defRPr sz="1600">
                <a:solidFill>
                  <a:schemeClr val="tx1"/>
                </a:solidFill>
                <a:latin typeface="Tahoma" panose="020B0604030504040204" pitchFamily="34" charset="0"/>
                <a:cs typeface="Arial" panose="020B0604020202020204" pitchFamily="34" charset="0"/>
              </a:defRPr>
            </a:lvl2pPr>
            <a:lvl3pPr marL="1143000" indent="-228600" defTabSz="965200" eaLnBrk="0" hangingPunct="0">
              <a:defRPr sz="1600">
                <a:solidFill>
                  <a:schemeClr val="tx1"/>
                </a:solidFill>
                <a:latin typeface="Tahoma" panose="020B0604030504040204" pitchFamily="34" charset="0"/>
                <a:cs typeface="Arial" panose="020B0604020202020204" pitchFamily="34" charset="0"/>
              </a:defRPr>
            </a:lvl3pPr>
            <a:lvl4pPr marL="1600200" indent="-228600" defTabSz="965200" eaLnBrk="0" hangingPunct="0">
              <a:defRPr sz="1600">
                <a:solidFill>
                  <a:schemeClr val="tx1"/>
                </a:solidFill>
                <a:latin typeface="Tahoma" panose="020B0604030504040204" pitchFamily="34" charset="0"/>
                <a:cs typeface="Arial" panose="020B0604020202020204" pitchFamily="34" charset="0"/>
              </a:defRPr>
            </a:lvl4pPr>
            <a:lvl5pPr marL="2057400" indent="-228600" defTabSz="965200" eaLnBrk="0" hangingPunct="0">
              <a:defRPr sz="1600">
                <a:solidFill>
                  <a:schemeClr val="tx1"/>
                </a:solidFill>
                <a:latin typeface="Tahoma" panose="020B0604030504040204" pitchFamily="34" charset="0"/>
                <a:cs typeface="Arial" panose="020B0604020202020204" pitchFamily="34" charset="0"/>
              </a:defRPr>
            </a:lvl5pPr>
            <a:lvl6pPr marL="25146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defTabSz="9652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fld id="{C65DDE26-FCBA-4934-90A5-EA2A9B13FFBB}" type="slidenum">
              <a:rPr lang="de-DE" altLang="en-US" sz="1200">
                <a:latin typeface="Times New Roman" panose="02020603050405020304" pitchFamily="18" charset="0"/>
              </a:rPr>
              <a:pPr/>
              <a:t>91</a:t>
            </a:fld>
            <a:endParaRPr lang="de-DE"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6" name="Content Placeholder 2"/>
          <p:cNvSpPr>
            <a:spLocks noGrp="1"/>
          </p:cNvSpPr>
          <p:nvPr>
            <p:ph idx="1"/>
          </p:nvPr>
        </p:nvSpPr>
        <p:spPr>
          <a:xfrm>
            <a:off x="166690" y="981075"/>
            <a:ext cx="9501187" cy="5326063"/>
          </a:xfrm>
        </p:spPr>
        <p:txBody>
          <a:bodyPr/>
          <a:lstStyle>
            <a:lvl1pPr marL="0" indent="0">
              <a:buClr>
                <a:srgbClr val="3333FF"/>
              </a:buClr>
              <a:defRPr/>
            </a:lvl1pPr>
            <a:lvl2pPr>
              <a:buClr>
                <a:srgbClr val="3333FF"/>
              </a:buClr>
              <a:defRPr/>
            </a:lvl2pPr>
            <a:lvl3pPr>
              <a:buClr>
                <a:srgbClr val="3333FF"/>
              </a:buClr>
              <a:defRPr/>
            </a:lvl3pPr>
            <a:lvl4pPr>
              <a:buClr>
                <a:srgbClr val="3333FF"/>
              </a:buClr>
              <a:defRPr/>
            </a:lvl4pPr>
            <a:lvl5pPr>
              <a:buClr>
                <a:srgbClr val="3333FF"/>
              </a:buClr>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4" name="Slide Number Placeholder 9"/>
          <p:cNvSpPr>
            <a:spLocks noGrp="1"/>
          </p:cNvSpPr>
          <p:nvPr>
            <p:ph type="sldNum" sz="quarter" idx="10"/>
          </p:nvPr>
        </p:nvSpPr>
        <p:spPr/>
        <p:txBody>
          <a:bodyPr/>
          <a:lstStyle>
            <a:lvl1pPr>
              <a:defRPr/>
            </a:lvl1pPr>
          </a:lstStyle>
          <a:p>
            <a:fld id="{9BF71910-0FC4-463D-9C3E-A51B7C40DEFD}" type="slidenum">
              <a:rPr lang="de-DE" altLang="en-US"/>
              <a:pPr/>
              <a:t>‹#›</a:t>
            </a:fld>
            <a:endParaRPr lang="de-DE" altLang="en-US"/>
          </a:p>
        </p:txBody>
      </p:sp>
    </p:spTree>
    <p:extLst>
      <p:ext uri="{BB962C8B-B14F-4D97-AF65-F5344CB8AC3E}">
        <p14:creationId xmlns:p14="http://schemas.microsoft.com/office/powerpoint/2010/main" val="28665366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6" name="Text Placeholder 3"/>
          <p:cNvSpPr>
            <a:spLocks noGrp="1"/>
          </p:cNvSpPr>
          <p:nvPr>
            <p:ph type="body" sz="half" idx="2"/>
          </p:nvPr>
        </p:nvSpPr>
        <p:spPr>
          <a:xfrm>
            <a:off x="344488" y="5648474"/>
            <a:ext cx="9073008" cy="804862"/>
          </a:xfrm>
        </p:spPr>
        <p:txBody>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Content Placeholder 7"/>
          <p:cNvSpPr>
            <a:spLocks noGrp="1"/>
          </p:cNvSpPr>
          <p:nvPr>
            <p:ph sz="quarter" idx="12"/>
          </p:nvPr>
        </p:nvSpPr>
        <p:spPr>
          <a:xfrm>
            <a:off x="416496" y="836612"/>
            <a:ext cx="9001000" cy="46086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Slide Number Placeholder 9"/>
          <p:cNvSpPr>
            <a:spLocks noGrp="1"/>
          </p:cNvSpPr>
          <p:nvPr>
            <p:ph type="sldNum" sz="quarter" idx="13"/>
          </p:nvPr>
        </p:nvSpPr>
        <p:spPr/>
        <p:txBody>
          <a:bodyPr/>
          <a:lstStyle>
            <a:lvl1pPr>
              <a:defRPr/>
            </a:lvl1pPr>
          </a:lstStyle>
          <a:p>
            <a:fld id="{1853659D-7BDD-4832-9F17-830493759C77}" type="slidenum">
              <a:rPr lang="de-DE" altLang="en-US"/>
              <a:pPr/>
              <a:t>‹#›</a:t>
            </a:fld>
            <a:endParaRPr lang="de-DE" altLang="en-US"/>
          </a:p>
        </p:txBody>
      </p:sp>
    </p:spTree>
    <p:extLst>
      <p:ext uri="{BB962C8B-B14F-4D97-AF65-F5344CB8AC3E}">
        <p14:creationId xmlns:p14="http://schemas.microsoft.com/office/powerpoint/2010/main" val="1771280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7" name="Content Placeholder 6"/>
          <p:cNvSpPr>
            <a:spLocks noGrp="1"/>
          </p:cNvSpPr>
          <p:nvPr>
            <p:ph sz="quarter" idx="13"/>
          </p:nvPr>
        </p:nvSpPr>
        <p:spPr>
          <a:xfrm>
            <a:off x="200472" y="980728"/>
            <a:ext cx="4608512" cy="5400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
        <p:nvSpPr>
          <p:cNvPr id="10" name="Content Placeholder 9"/>
          <p:cNvSpPr>
            <a:spLocks noGrp="1"/>
          </p:cNvSpPr>
          <p:nvPr>
            <p:ph sz="quarter" idx="14"/>
          </p:nvPr>
        </p:nvSpPr>
        <p:spPr>
          <a:xfrm>
            <a:off x="5097016" y="980728"/>
            <a:ext cx="4608512" cy="5400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Slide Number Placeholder 9"/>
          <p:cNvSpPr>
            <a:spLocks noGrp="1"/>
          </p:cNvSpPr>
          <p:nvPr>
            <p:ph type="sldNum" sz="quarter" idx="15"/>
          </p:nvPr>
        </p:nvSpPr>
        <p:spPr/>
        <p:txBody>
          <a:bodyPr/>
          <a:lstStyle>
            <a:lvl1pPr>
              <a:defRPr/>
            </a:lvl1pPr>
          </a:lstStyle>
          <a:p>
            <a:fld id="{E80EE7E9-F955-467A-8DE9-D5926FE74AFB}" type="slidenum">
              <a:rPr lang="de-DE" altLang="en-US"/>
              <a:pPr/>
              <a:t>‹#›</a:t>
            </a:fld>
            <a:endParaRPr lang="de-DE" altLang="en-US"/>
          </a:p>
        </p:txBody>
      </p:sp>
    </p:spTree>
    <p:extLst>
      <p:ext uri="{BB962C8B-B14F-4D97-AF65-F5344CB8AC3E}">
        <p14:creationId xmlns:p14="http://schemas.microsoft.com/office/powerpoint/2010/main" val="1395448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7" name="Content Placeholder 6"/>
          <p:cNvSpPr>
            <a:spLocks noGrp="1"/>
          </p:cNvSpPr>
          <p:nvPr>
            <p:ph sz="quarter" idx="13"/>
          </p:nvPr>
        </p:nvSpPr>
        <p:spPr>
          <a:xfrm>
            <a:off x="200472" y="980728"/>
            <a:ext cx="9505056" cy="252028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
        <p:nvSpPr>
          <p:cNvPr id="10" name="Content Placeholder 9"/>
          <p:cNvSpPr>
            <a:spLocks noGrp="1"/>
          </p:cNvSpPr>
          <p:nvPr>
            <p:ph sz="quarter" idx="14"/>
          </p:nvPr>
        </p:nvSpPr>
        <p:spPr>
          <a:xfrm>
            <a:off x="200472" y="4005064"/>
            <a:ext cx="9505056" cy="237626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
        <p:nvSpPr>
          <p:cNvPr id="5" name="Slide Number Placeholder 9"/>
          <p:cNvSpPr>
            <a:spLocks noGrp="1"/>
          </p:cNvSpPr>
          <p:nvPr>
            <p:ph type="sldNum" sz="quarter" idx="15"/>
          </p:nvPr>
        </p:nvSpPr>
        <p:spPr/>
        <p:txBody>
          <a:bodyPr/>
          <a:lstStyle>
            <a:lvl1pPr>
              <a:defRPr/>
            </a:lvl1pPr>
          </a:lstStyle>
          <a:p>
            <a:fld id="{304424B6-AE77-4412-AC17-7AD3C219E0DA}" type="slidenum">
              <a:rPr lang="de-DE" altLang="en-US"/>
              <a:pPr/>
              <a:t>‹#›</a:t>
            </a:fld>
            <a:endParaRPr lang="de-DE" altLang="en-US"/>
          </a:p>
        </p:txBody>
      </p:sp>
    </p:spTree>
    <p:extLst>
      <p:ext uri="{BB962C8B-B14F-4D97-AF65-F5344CB8AC3E}">
        <p14:creationId xmlns:p14="http://schemas.microsoft.com/office/powerpoint/2010/main" val="1633282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de-DE" dirty="0"/>
          </a:p>
        </p:txBody>
      </p:sp>
      <p:sp>
        <p:nvSpPr>
          <p:cNvPr id="3" name="Slide Number Placeholder 9"/>
          <p:cNvSpPr>
            <a:spLocks noGrp="1"/>
          </p:cNvSpPr>
          <p:nvPr>
            <p:ph type="sldNum" sz="quarter" idx="10"/>
          </p:nvPr>
        </p:nvSpPr>
        <p:spPr/>
        <p:txBody>
          <a:bodyPr/>
          <a:lstStyle>
            <a:lvl1pPr>
              <a:defRPr/>
            </a:lvl1pPr>
          </a:lstStyle>
          <a:p>
            <a:fld id="{37BCB5F4-8A3D-4CD9-BEDA-6DDF6B090C45}" type="slidenum">
              <a:rPr lang="de-DE" altLang="en-US"/>
              <a:pPr/>
              <a:t>‹#›</a:t>
            </a:fld>
            <a:endParaRPr lang="de-DE" altLang="en-US"/>
          </a:p>
        </p:txBody>
      </p:sp>
    </p:spTree>
    <p:extLst>
      <p:ext uri="{BB962C8B-B14F-4D97-AF65-F5344CB8AC3E}">
        <p14:creationId xmlns:p14="http://schemas.microsoft.com/office/powerpoint/2010/main" val="14762094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TextBox 3"/>
          <p:cNvSpPr txBox="1"/>
          <p:nvPr userDrawn="1"/>
        </p:nvSpPr>
        <p:spPr>
          <a:xfrm>
            <a:off x="920750" y="344488"/>
            <a:ext cx="7848600" cy="708025"/>
          </a:xfrm>
          <a:prstGeom prst="rect">
            <a:avLst/>
          </a:prstGeom>
          <a:noFill/>
        </p:spPr>
        <p:txBody>
          <a:bodyPr>
            <a:spAutoFit/>
          </a:bodyPr>
          <a:lstStyle/>
          <a:p>
            <a:pPr>
              <a:defRPr/>
            </a:pPr>
            <a:r>
              <a:rPr lang="de-DE" sz="4000" dirty="0">
                <a:latin typeface="+mn-lt"/>
              </a:rPr>
              <a:t>Software Engineering</a:t>
            </a:r>
          </a:p>
        </p:txBody>
      </p:sp>
      <p:sp>
        <p:nvSpPr>
          <p:cNvPr id="5" name="Rectangle 4"/>
          <p:cNvSpPr/>
          <p:nvPr userDrawn="1"/>
        </p:nvSpPr>
        <p:spPr bwMode="auto">
          <a:xfrm>
            <a:off x="992188" y="188913"/>
            <a:ext cx="7921625" cy="144462"/>
          </a:xfrm>
          <a:prstGeom prst="rect">
            <a:avLst/>
          </a:prstGeom>
          <a:solidFill>
            <a:schemeClr val="bg1">
              <a:lumMod val="65000"/>
            </a:schemeClr>
          </a:solidFill>
          <a:ln w="12700" cap="flat" cmpd="sng" algn="ctr">
            <a:noFill/>
            <a:prstDash val="solid"/>
            <a:round/>
            <a:headEnd type="none" w="med" len="med"/>
            <a:tailEnd type="none" w="med" len="med"/>
          </a:ln>
          <a:effectLst/>
        </p:spPr>
        <p:txBody>
          <a:bodyPr lIns="90488" tIns="44450" rIns="90488" bIns="44450"/>
          <a:lstStyle/>
          <a:p>
            <a:pPr marL="381000" indent="-381000" algn="ctr" defTabSz="762000" eaLnBrk="0" hangingPunct="0">
              <a:lnSpc>
                <a:spcPct val="90000"/>
              </a:lnSpc>
              <a:spcBef>
                <a:spcPct val="60000"/>
              </a:spcBef>
              <a:spcAft>
                <a:spcPct val="5000"/>
              </a:spcAft>
              <a:buClr>
                <a:srgbClr val="0000FF"/>
              </a:buClr>
              <a:buSzPct val="100000"/>
              <a:buFont typeface="Wingdings" pitchFamily="2" charset="2"/>
              <a:buNone/>
              <a:defRPr/>
            </a:pPr>
            <a:endParaRPr lang="de-DE"/>
          </a:p>
        </p:txBody>
      </p:sp>
      <p:sp>
        <p:nvSpPr>
          <p:cNvPr id="6" name="Rectangle 5"/>
          <p:cNvSpPr/>
          <p:nvPr userDrawn="1"/>
        </p:nvSpPr>
        <p:spPr bwMode="auto">
          <a:xfrm>
            <a:off x="992188" y="6165850"/>
            <a:ext cx="7921625" cy="142875"/>
          </a:xfrm>
          <a:prstGeom prst="rect">
            <a:avLst/>
          </a:prstGeom>
          <a:solidFill>
            <a:schemeClr val="bg1">
              <a:lumMod val="65000"/>
            </a:schemeClr>
          </a:solidFill>
          <a:ln w="12700" cap="flat" cmpd="sng" algn="ctr">
            <a:noFill/>
            <a:prstDash val="solid"/>
            <a:round/>
            <a:headEnd type="none" w="med" len="med"/>
            <a:tailEnd type="none" w="med" len="med"/>
          </a:ln>
          <a:effectLst/>
        </p:spPr>
        <p:txBody>
          <a:bodyPr lIns="90488" tIns="44450" rIns="90488" bIns="44450"/>
          <a:lstStyle/>
          <a:p>
            <a:pPr marL="381000" indent="-381000" algn="ctr" defTabSz="762000" eaLnBrk="0" hangingPunct="0">
              <a:lnSpc>
                <a:spcPct val="90000"/>
              </a:lnSpc>
              <a:spcBef>
                <a:spcPct val="60000"/>
              </a:spcBef>
              <a:spcAft>
                <a:spcPct val="5000"/>
              </a:spcAft>
              <a:buClr>
                <a:srgbClr val="0000FF"/>
              </a:buClr>
              <a:buSzPct val="100000"/>
              <a:buFont typeface="Wingdings" pitchFamily="2" charset="2"/>
              <a:buNone/>
              <a:defRPr/>
            </a:pPr>
            <a:endParaRPr lang="de-DE"/>
          </a:p>
        </p:txBody>
      </p:sp>
      <p:sp>
        <p:nvSpPr>
          <p:cNvPr id="7" name="TextBox 6"/>
          <p:cNvSpPr txBox="1"/>
          <p:nvPr userDrawn="1"/>
        </p:nvSpPr>
        <p:spPr>
          <a:xfrm>
            <a:off x="920750" y="6308725"/>
            <a:ext cx="8135938" cy="261938"/>
          </a:xfrm>
          <a:prstGeom prst="rect">
            <a:avLst/>
          </a:prstGeom>
          <a:noFill/>
        </p:spPr>
        <p:txBody>
          <a:bodyPr>
            <a:spAutoFit/>
          </a:bodyPr>
          <a:lstStyle/>
          <a:p>
            <a:pPr>
              <a:defRPr/>
            </a:pPr>
            <a:r>
              <a:rPr lang="de-DE" sz="1100" dirty="0">
                <a:latin typeface="+mn-lt"/>
              </a:rPr>
              <a:t>© Ludewig, J., H. Lichter: Software Engineering  –   Grundlagen, Menschen, Prozesse, Techniken. 2. Aufl., </a:t>
            </a:r>
            <a:r>
              <a:rPr lang="de-DE" sz="1100" dirty="0" err="1">
                <a:latin typeface="+mn-lt"/>
              </a:rPr>
              <a:t>dpunkt.verlag</a:t>
            </a:r>
            <a:r>
              <a:rPr lang="de-DE" sz="1100" dirty="0">
                <a:latin typeface="+mn-lt"/>
              </a:rPr>
              <a:t>, 2010.</a:t>
            </a:r>
          </a:p>
        </p:txBody>
      </p:sp>
      <p:sp>
        <p:nvSpPr>
          <p:cNvPr id="2" name="Title 1"/>
          <p:cNvSpPr>
            <a:spLocks noGrp="1"/>
          </p:cNvSpPr>
          <p:nvPr>
            <p:ph type="title"/>
          </p:nvPr>
        </p:nvSpPr>
        <p:spPr>
          <a:xfrm>
            <a:off x="992560" y="1196603"/>
            <a:ext cx="7920880" cy="1224136"/>
          </a:xfrm>
        </p:spPr>
        <p:txBody>
          <a:bodyPr>
            <a:normAutofit/>
          </a:bodyPr>
          <a:lstStyle>
            <a:lvl1pPr marL="712788" indent="-712788">
              <a:defRPr/>
            </a:lvl1pPr>
          </a:lstStyle>
          <a:p>
            <a:r>
              <a:rPr lang="en-US" dirty="0" smtClean="0"/>
              <a:t>Click to edit Master title style</a:t>
            </a:r>
            <a:endParaRPr lang="de-DE" dirty="0"/>
          </a:p>
        </p:txBody>
      </p:sp>
      <p:sp>
        <p:nvSpPr>
          <p:cNvPr id="13" name="Content Placeholder 12"/>
          <p:cNvSpPr>
            <a:spLocks noGrp="1"/>
          </p:cNvSpPr>
          <p:nvPr>
            <p:ph sz="quarter" idx="13"/>
          </p:nvPr>
        </p:nvSpPr>
        <p:spPr>
          <a:xfrm>
            <a:off x="1496616" y="2564755"/>
            <a:ext cx="7416824" cy="3528392"/>
          </a:xfrm>
        </p:spPr>
        <p:txBody>
          <a:bodyPr/>
          <a:lstStyle>
            <a:lvl1pPr marL="631825" indent="-631825">
              <a:spcBef>
                <a:spcPts val="800"/>
              </a:spcBef>
              <a:defRPr sz="2000">
                <a:solidFill>
                  <a:schemeClr val="bg1">
                    <a:lumMod val="50000"/>
                  </a:schemeClr>
                </a:solidFill>
              </a:defRPr>
            </a:lvl1pPr>
            <a:lvl2pPr>
              <a:defRPr sz="2000">
                <a:solidFill>
                  <a:schemeClr val="bg1">
                    <a:lumMod val="50000"/>
                  </a:schemeClr>
                </a:solidFill>
              </a:defRPr>
            </a:lvl2pPr>
            <a:lvl3pPr>
              <a:defRPr sz="2000">
                <a:solidFill>
                  <a:schemeClr val="bg1">
                    <a:lumMod val="50000"/>
                  </a:schemeClr>
                </a:solidFill>
              </a:defRPr>
            </a:lvl3pPr>
            <a:lvl4pPr>
              <a:defRPr sz="2000">
                <a:solidFill>
                  <a:schemeClr val="bg1">
                    <a:lumMod val="50000"/>
                  </a:schemeClr>
                </a:solidFill>
              </a:defRPr>
            </a:lvl4pPr>
            <a:lvl5pPr>
              <a:defRPr sz="2000">
                <a:solidFill>
                  <a:schemeClr val="bg1">
                    <a:lumMod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481250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3" name="Rectangle 2"/>
          <p:cNvSpPr/>
          <p:nvPr userDrawn="1"/>
        </p:nvSpPr>
        <p:spPr bwMode="auto">
          <a:xfrm>
            <a:off x="992188" y="1196975"/>
            <a:ext cx="7921625" cy="144463"/>
          </a:xfrm>
          <a:prstGeom prst="rect">
            <a:avLst/>
          </a:prstGeom>
          <a:solidFill>
            <a:schemeClr val="bg1">
              <a:lumMod val="65000"/>
            </a:schemeClr>
          </a:solidFill>
          <a:ln w="12700" cap="flat" cmpd="sng" algn="ctr">
            <a:noFill/>
            <a:prstDash val="solid"/>
            <a:round/>
            <a:headEnd type="none" w="med" len="med"/>
            <a:tailEnd type="none" w="med" len="med"/>
          </a:ln>
          <a:effectLst/>
        </p:spPr>
        <p:txBody>
          <a:bodyPr lIns="90488" tIns="44450" rIns="90488" bIns="44450"/>
          <a:lstStyle/>
          <a:p>
            <a:pPr marL="381000" indent="-381000" algn="ctr" defTabSz="762000" eaLnBrk="0" hangingPunct="0">
              <a:lnSpc>
                <a:spcPct val="90000"/>
              </a:lnSpc>
              <a:spcBef>
                <a:spcPct val="60000"/>
              </a:spcBef>
              <a:spcAft>
                <a:spcPct val="5000"/>
              </a:spcAft>
              <a:buClr>
                <a:srgbClr val="0000FF"/>
              </a:buClr>
              <a:buSzPct val="100000"/>
              <a:buFont typeface="Wingdings" pitchFamily="2" charset="2"/>
              <a:buNone/>
              <a:defRPr/>
            </a:pPr>
            <a:endParaRPr lang="de-DE"/>
          </a:p>
        </p:txBody>
      </p:sp>
      <p:sp>
        <p:nvSpPr>
          <p:cNvPr id="4" name="Rectangle 3"/>
          <p:cNvSpPr/>
          <p:nvPr userDrawn="1"/>
        </p:nvSpPr>
        <p:spPr bwMode="auto">
          <a:xfrm>
            <a:off x="992188" y="3429000"/>
            <a:ext cx="7921625" cy="144463"/>
          </a:xfrm>
          <a:prstGeom prst="rect">
            <a:avLst/>
          </a:prstGeom>
          <a:solidFill>
            <a:schemeClr val="bg1">
              <a:lumMod val="65000"/>
            </a:schemeClr>
          </a:solidFill>
          <a:ln w="12700" cap="flat" cmpd="sng" algn="ctr">
            <a:noFill/>
            <a:prstDash val="solid"/>
            <a:round/>
            <a:headEnd type="none" w="med" len="med"/>
            <a:tailEnd type="none" w="med" len="med"/>
          </a:ln>
          <a:effectLst/>
        </p:spPr>
        <p:txBody>
          <a:bodyPr lIns="90488" tIns="44450" rIns="90488" bIns="44450"/>
          <a:lstStyle/>
          <a:p>
            <a:pPr marL="381000" indent="-381000" algn="ctr" defTabSz="762000" eaLnBrk="0" hangingPunct="0">
              <a:lnSpc>
                <a:spcPct val="90000"/>
              </a:lnSpc>
              <a:spcBef>
                <a:spcPct val="60000"/>
              </a:spcBef>
              <a:spcAft>
                <a:spcPct val="5000"/>
              </a:spcAft>
              <a:buClr>
                <a:srgbClr val="0000FF"/>
              </a:buClr>
              <a:buSzPct val="100000"/>
              <a:buFont typeface="Wingdings" pitchFamily="2" charset="2"/>
              <a:buNone/>
              <a:defRPr/>
            </a:pPr>
            <a:endParaRPr lang="de-DE"/>
          </a:p>
        </p:txBody>
      </p:sp>
      <p:sp>
        <p:nvSpPr>
          <p:cNvPr id="2" name="Title 1"/>
          <p:cNvSpPr>
            <a:spLocks noGrp="1"/>
          </p:cNvSpPr>
          <p:nvPr>
            <p:ph type="title"/>
          </p:nvPr>
        </p:nvSpPr>
        <p:spPr>
          <a:xfrm>
            <a:off x="992560" y="1700808"/>
            <a:ext cx="7920880" cy="1224135"/>
          </a:xfrm>
        </p:spPr>
        <p:txBody>
          <a:bodyPr tIns="252000" bIns="252000">
            <a:normAutofit/>
          </a:bodyPr>
          <a:lstStyle>
            <a:lvl1pPr marL="895350" indent="-895350">
              <a:defRPr/>
            </a:lvl1pPr>
          </a:lstStyle>
          <a:p>
            <a:r>
              <a:rPr lang="en-US" smtClean="0"/>
              <a:t>Click to edit Master title style</a:t>
            </a:r>
            <a:endParaRPr lang="de-DE" dirty="0"/>
          </a:p>
        </p:txBody>
      </p:sp>
    </p:spTree>
    <p:extLst>
      <p:ext uri="{BB962C8B-B14F-4D97-AF65-F5344CB8AC3E}">
        <p14:creationId xmlns:p14="http://schemas.microsoft.com/office/powerpoint/2010/main" val="3962200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0" y="0"/>
            <a:ext cx="9906000" cy="588963"/>
          </a:xfrm>
          <a:prstGeom prst="rect">
            <a:avLst/>
          </a:prstGeom>
          <a:solidFill>
            <a:schemeClr val="accent1">
              <a:lumMod val="40000"/>
              <a:lumOff val="60000"/>
            </a:schemeClr>
          </a:solidFill>
          <a:ln w="12700">
            <a:noFill/>
            <a:miter lim="800000"/>
            <a:headEnd/>
            <a:tailEnd/>
          </a:ln>
          <a:effectLst/>
        </p:spPr>
        <p:txBody>
          <a:bodyPr vert="horz" wrap="square" lIns="288000" tIns="44450" rIns="90488" bIns="44450" numCol="1" anchor="ctr" anchorCtr="0" compatLnSpc="1">
            <a:prstTxWarp prst="textNoShape">
              <a:avLst/>
            </a:prstTxWarp>
            <a:spAutoFit/>
          </a:bodyPr>
          <a:lstStyle/>
          <a:p>
            <a:pPr lvl="0"/>
            <a:r>
              <a:rPr lang="en-US" noProof="0" dirty="0" smtClean="0"/>
              <a:t>Click to edit Master title style</a:t>
            </a:r>
          </a:p>
        </p:txBody>
      </p:sp>
      <p:sp>
        <p:nvSpPr>
          <p:cNvPr id="3079" name="Rectangle 7"/>
          <p:cNvSpPr>
            <a:spLocks noChangeAspect="1" noChangeArrowheads="1"/>
          </p:cNvSpPr>
          <p:nvPr/>
        </p:nvSpPr>
        <p:spPr bwMode="auto">
          <a:xfrm>
            <a:off x="0" y="6572250"/>
            <a:ext cx="9906000" cy="285750"/>
          </a:xfrm>
          <a:prstGeom prst="rect">
            <a:avLst/>
          </a:prstGeom>
          <a:solidFill>
            <a:schemeClr val="accent1">
              <a:lumMod val="40000"/>
              <a:lumOff val="60000"/>
            </a:schemeClr>
          </a:solidFill>
          <a:ln w="12700">
            <a:noFill/>
            <a:miter lim="800000"/>
            <a:headEnd/>
            <a:tailEnd/>
          </a:ln>
          <a:effectLst/>
        </p:spPr>
        <p:txBody>
          <a:bodyPr lIns="180000" tIns="36000" rIns="0" bIns="72000"/>
          <a:lstStyle/>
          <a:p>
            <a:pPr defTabSz="762000" eaLnBrk="0" hangingPunct="0">
              <a:lnSpc>
                <a:spcPct val="90000"/>
              </a:lnSpc>
              <a:tabLst>
                <a:tab pos="3856038" algn="ctr"/>
                <a:tab pos="7620000" algn="r"/>
              </a:tabLst>
              <a:defRPr/>
            </a:pPr>
            <a:endParaRPr lang="de-DE" sz="1100">
              <a:solidFill>
                <a:srgbClr val="01186C"/>
              </a:solidFill>
            </a:endParaRPr>
          </a:p>
        </p:txBody>
      </p:sp>
      <p:sp>
        <p:nvSpPr>
          <p:cNvPr id="1028" name="Rectangle 6"/>
          <p:cNvSpPr>
            <a:spLocks noGrp="1" noChangeArrowheads="1"/>
          </p:cNvSpPr>
          <p:nvPr>
            <p:ph type="body" idx="1"/>
          </p:nvPr>
        </p:nvSpPr>
        <p:spPr bwMode="auto">
          <a:xfrm>
            <a:off x="166688" y="981075"/>
            <a:ext cx="9501187" cy="532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smtClean="0"/>
              <a:t>Hauptteiltext</a:t>
            </a:r>
          </a:p>
          <a:p>
            <a:pPr lvl="1"/>
            <a:r>
              <a:rPr lang="en-US" altLang="en-US" smtClean="0"/>
              <a:t>Zweite Ebene</a:t>
            </a:r>
          </a:p>
          <a:p>
            <a:pPr lvl="2"/>
            <a:r>
              <a:rPr lang="en-US" altLang="en-US" smtClean="0"/>
              <a:t>Dritte Ebene</a:t>
            </a:r>
          </a:p>
          <a:p>
            <a:pPr lvl="3"/>
            <a:r>
              <a:rPr lang="en-US" altLang="en-US" smtClean="0"/>
              <a:t>Vierte Ebene</a:t>
            </a:r>
          </a:p>
          <a:p>
            <a:pPr lvl="4"/>
            <a:r>
              <a:rPr lang="en-US" altLang="en-US" smtClean="0"/>
              <a:t>Fünfte Ebene</a:t>
            </a:r>
          </a:p>
        </p:txBody>
      </p:sp>
      <p:sp>
        <p:nvSpPr>
          <p:cNvPr id="10" name="Slide Number Placeholder 9"/>
          <p:cNvSpPr>
            <a:spLocks noGrp="1"/>
          </p:cNvSpPr>
          <p:nvPr>
            <p:ph type="sldNum" sz="quarter" idx="4"/>
          </p:nvPr>
        </p:nvSpPr>
        <p:spPr>
          <a:xfrm>
            <a:off x="7400925" y="6597650"/>
            <a:ext cx="2311400" cy="260350"/>
          </a:xfrm>
          <a:prstGeom prst="rect">
            <a:avLst/>
          </a:prstGeom>
        </p:spPr>
        <p:txBody>
          <a:bodyPr vert="horz" wrap="square" lIns="91440" tIns="45720" rIns="91440" bIns="45720" numCol="1" anchor="ctr" anchorCtr="0" compatLnSpc="1">
            <a:prstTxWarp prst="textNoShape">
              <a:avLst/>
            </a:prstTxWarp>
          </a:bodyPr>
          <a:lstStyle>
            <a:lvl1pPr algn="r">
              <a:defRPr sz="1100"/>
            </a:lvl1pPr>
          </a:lstStyle>
          <a:p>
            <a:fld id="{4C90E41B-3846-4AE3-9992-BEB5F40333A3}" type="slidenum">
              <a:rPr lang="de-DE" altLang="en-US"/>
              <a:pPr/>
              <a:t>‹#›</a:t>
            </a:fld>
            <a:endParaRPr lang="de-DE" altLang="en-US"/>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Lst>
  <p:hf hdr="0"/>
  <p:txStyles>
    <p:titleStyle>
      <a:lvl1pPr algn="l" defTabSz="762000" rtl="0" eaLnBrk="0" fontAlgn="base" hangingPunct="0">
        <a:lnSpc>
          <a:spcPct val="90000"/>
        </a:lnSpc>
        <a:spcBef>
          <a:spcPct val="0"/>
        </a:spcBef>
        <a:spcAft>
          <a:spcPct val="0"/>
        </a:spcAft>
        <a:defRPr sz="3600">
          <a:solidFill>
            <a:schemeClr val="tx1"/>
          </a:solidFill>
          <a:latin typeface="+mj-lt"/>
          <a:ea typeface="+mj-ea"/>
          <a:cs typeface="+mj-cs"/>
        </a:defRPr>
      </a:lvl1pPr>
      <a:lvl2pPr algn="l" defTabSz="762000" rtl="0" eaLnBrk="0" fontAlgn="base" hangingPunct="0">
        <a:lnSpc>
          <a:spcPct val="90000"/>
        </a:lnSpc>
        <a:spcBef>
          <a:spcPct val="0"/>
        </a:spcBef>
        <a:spcAft>
          <a:spcPct val="0"/>
        </a:spcAft>
        <a:defRPr sz="3600">
          <a:solidFill>
            <a:schemeClr val="tx1"/>
          </a:solidFill>
          <a:effectLst>
            <a:outerShdw blurRad="38100" dist="38100" dir="2700000" algn="tl">
              <a:srgbClr val="C0C0C0"/>
            </a:outerShdw>
          </a:effectLst>
          <a:latin typeface="Arial Rounded MT Bold" pitchFamily="34" charset="0"/>
        </a:defRPr>
      </a:lvl2pPr>
      <a:lvl3pPr algn="l" defTabSz="762000" rtl="0" eaLnBrk="0" fontAlgn="base" hangingPunct="0">
        <a:lnSpc>
          <a:spcPct val="90000"/>
        </a:lnSpc>
        <a:spcBef>
          <a:spcPct val="0"/>
        </a:spcBef>
        <a:spcAft>
          <a:spcPct val="0"/>
        </a:spcAft>
        <a:defRPr sz="3600">
          <a:solidFill>
            <a:schemeClr val="tx1"/>
          </a:solidFill>
          <a:effectLst>
            <a:outerShdw blurRad="38100" dist="38100" dir="2700000" algn="tl">
              <a:srgbClr val="C0C0C0"/>
            </a:outerShdw>
          </a:effectLst>
          <a:latin typeface="Arial Rounded MT Bold" pitchFamily="34" charset="0"/>
        </a:defRPr>
      </a:lvl3pPr>
      <a:lvl4pPr algn="l" defTabSz="762000" rtl="0" eaLnBrk="0" fontAlgn="base" hangingPunct="0">
        <a:lnSpc>
          <a:spcPct val="90000"/>
        </a:lnSpc>
        <a:spcBef>
          <a:spcPct val="0"/>
        </a:spcBef>
        <a:spcAft>
          <a:spcPct val="0"/>
        </a:spcAft>
        <a:defRPr sz="3600">
          <a:solidFill>
            <a:schemeClr val="tx1"/>
          </a:solidFill>
          <a:effectLst>
            <a:outerShdw blurRad="38100" dist="38100" dir="2700000" algn="tl">
              <a:srgbClr val="C0C0C0"/>
            </a:outerShdw>
          </a:effectLst>
          <a:latin typeface="Arial Rounded MT Bold" pitchFamily="34" charset="0"/>
        </a:defRPr>
      </a:lvl4pPr>
      <a:lvl5pPr algn="l" defTabSz="762000" rtl="0" eaLnBrk="0" fontAlgn="base" hangingPunct="0">
        <a:lnSpc>
          <a:spcPct val="90000"/>
        </a:lnSpc>
        <a:spcBef>
          <a:spcPct val="0"/>
        </a:spcBef>
        <a:spcAft>
          <a:spcPct val="0"/>
        </a:spcAft>
        <a:defRPr sz="3600">
          <a:solidFill>
            <a:schemeClr val="tx1"/>
          </a:solidFill>
          <a:effectLst>
            <a:outerShdw blurRad="38100" dist="38100" dir="2700000" algn="tl">
              <a:srgbClr val="C0C0C0"/>
            </a:outerShdw>
          </a:effectLst>
          <a:latin typeface="Arial Rounded MT Bold" pitchFamily="34" charset="0"/>
        </a:defRPr>
      </a:lvl5pPr>
      <a:lvl6pPr marL="457200" algn="ctr" defTabSz="762000" rtl="0" eaLnBrk="0" fontAlgn="base" hangingPunct="0">
        <a:lnSpc>
          <a:spcPct val="90000"/>
        </a:lnSpc>
        <a:spcBef>
          <a:spcPct val="0"/>
        </a:spcBef>
        <a:spcAft>
          <a:spcPct val="0"/>
        </a:spcAft>
        <a:defRPr sz="3600" b="1">
          <a:solidFill>
            <a:srgbClr val="0000FF"/>
          </a:solidFill>
          <a:effectLst>
            <a:outerShdw blurRad="38100" dist="38100" dir="2700000" algn="tl">
              <a:srgbClr val="C0C0C0"/>
            </a:outerShdw>
          </a:effectLst>
          <a:latin typeface="Arial Rounded MT Bold" pitchFamily="34" charset="0"/>
        </a:defRPr>
      </a:lvl6pPr>
      <a:lvl7pPr marL="914400" algn="ctr" defTabSz="762000" rtl="0" eaLnBrk="0" fontAlgn="base" hangingPunct="0">
        <a:lnSpc>
          <a:spcPct val="90000"/>
        </a:lnSpc>
        <a:spcBef>
          <a:spcPct val="0"/>
        </a:spcBef>
        <a:spcAft>
          <a:spcPct val="0"/>
        </a:spcAft>
        <a:defRPr sz="3600" b="1">
          <a:solidFill>
            <a:srgbClr val="0000FF"/>
          </a:solidFill>
          <a:effectLst>
            <a:outerShdw blurRad="38100" dist="38100" dir="2700000" algn="tl">
              <a:srgbClr val="C0C0C0"/>
            </a:outerShdw>
          </a:effectLst>
          <a:latin typeface="Arial Rounded MT Bold" pitchFamily="34" charset="0"/>
        </a:defRPr>
      </a:lvl7pPr>
      <a:lvl8pPr marL="1371600" algn="ctr" defTabSz="762000" rtl="0" eaLnBrk="0" fontAlgn="base" hangingPunct="0">
        <a:lnSpc>
          <a:spcPct val="90000"/>
        </a:lnSpc>
        <a:spcBef>
          <a:spcPct val="0"/>
        </a:spcBef>
        <a:spcAft>
          <a:spcPct val="0"/>
        </a:spcAft>
        <a:defRPr sz="3600" b="1">
          <a:solidFill>
            <a:srgbClr val="0000FF"/>
          </a:solidFill>
          <a:effectLst>
            <a:outerShdw blurRad="38100" dist="38100" dir="2700000" algn="tl">
              <a:srgbClr val="C0C0C0"/>
            </a:outerShdw>
          </a:effectLst>
          <a:latin typeface="Arial Rounded MT Bold" pitchFamily="34" charset="0"/>
        </a:defRPr>
      </a:lvl8pPr>
      <a:lvl9pPr marL="1828800" algn="ctr" defTabSz="762000" rtl="0" eaLnBrk="0" fontAlgn="base" hangingPunct="0">
        <a:lnSpc>
          <a:spcPct val="90000"/>
        </a:lnSpc>
        <a:spcBef>
          <a:spcPct val="0"/>
        </a:spcBef>
        <a:spcAft>
          <a:spcPct val="0"/>
        </a:spcAft>
        <a:defRPr sz="3600" b="1">
          <a:solidFill>
            <a:srgbClr val="0000FF"/>
          </a:solidFill>
          <a:effectLst>
            <a:outerShdw blurRad="38100" dist="38100" dir="2700000" algn="tl">
              <a:srgbClr val="C0C0C0"/>
            </a:outerShdw>
          </a:effectLst>
          <a:latin typeface="Arial Rounded MT Bold" pitchFamily="34" charset="0"/>
        </a:defRPr>
      </a:lvl9pPr>
    </p:titleStyle>
    <p:bodyStyle>
      <a:lvl1pPr marL="342900" indent="-342900" algn="l" defTabSz="762000" rtl="0" eaLnBrk="0" fontAlgn="base" hangingPunct="0">
        <a:lnSpc>
          <a:spcPct val="90000"/>
        </a:lnSpc>
        <a:spcBef>
          <a:spcPct val="60000"/>
        </a:spcBef>
        <a:spcAft>
          <a:spcPct val="5000"/>
        </a:spcAft>
        <a:buClr>
          <a:srgbClr val="0330D8"/>
        </a:buClr>
        <a:buSzPct val="100000"/>
        <a:buFont typeface="Wingdings" panose="05000000000000000000" pitchFamily="2" charset="2"/>
        <a:defRPr sz="2400">
          <a:solidFill>
            <a:schemeClr val="tx1"/>
          </a:solidFill>
          <a:latin typeface="+mn-lt"/>
          <a:ea typeface="Verdana" pitchFamily="34" charset="0"/>
          <a:cs typeface="Verdana" pitchFamily="34" charset="0"/>
        </a:defRPr>
      </a:lvl1pPr>
      <a:lvl2pPr marL="381000" indent="-381000" algn="l" defTabSz="762000" rtl="0" eaLnBrk="0" fontAlgn="base" hangingPunct="0">
        <a:lnSpc>
          <a:spcPct val="90000"/>
        </a:lnSpc>
        <a:spcBef>
          <a:spcPct val="30000"/>
        </a:spcBef>
        <a:spcAft>
          <a:spcPct val="0"/>
        </a:spcAft>
        <a:buClr>
          <a:srgbClr val="0330D8"/>
        </a:buClr>
        <a:buSzPct val="150000"/>
        <a:buFont typeface="Arial" panose="020B0604020202020204" pitchFamily="34" charset="0"/>
        <a:buChar char="•"/>
        <a:defRPr sz="2400">
          <a:solidFill>
            <a:schemeClr val="tx1"/>
          </a:solidFill>
          <a:latin typeface="+mn-lt"/>
          <a:ea typeface="Verdana" pitchFamily="34" charset="0"/>
          <a:cs typeface="Verdana" pitchFamily="34" charset="0"/>
        </a:defRPr>
      </a:lvl2pPr>
      <a:lvl3pPr marL="715963" indent="-384175" algn="l" defTabSz="762000" rtl="0" eaLnBrk="0" fontAlgn="base" hangingPunct="0">
        <a:lnSpc>
          <a:spcPct val="90000"/>
        </a:lnSpc>
        <a:spcBef>
          <a:spcPct val="30000"/>
        </a:spcBef>
        <a:spcAft>
          <a:spcPct val="0"/>
        </a:spcAft>
        <a:buClr>
          <a:srgbClr val="0330D8"/>
        </a:buClr>
        <a:buSzPct val="150000"/>
        <a:buFont typeface="Arial" panose="020B0604020202020204" pitchFamily="34" charset="0"/>
        <a:buChar char="•"/>
        <a:defRPr sz="2400">
          <a:solidFill>
            <a:schemeClr val="tx1"/>
          </a:solidFill>
          <a:latin typeface="+mn-lt"/>
          <a:ea typeface="Verdana" pitchFamily="34" charset="0"/>
          <a:cs typeface="Verdana" pitchFamily="34" charset="0"/>
        </a:defRPr>
      </a:lvl3pPr>
      <a:lvl4pPr marL="1077913" indent="-352425" algn="l" defTabSz="762000" rtl="0" eaLnBrk="0" fontAlgn="base" hangingPunct="0">
        <a:lnSpc>
          <a:spcPct val="90000"/>
        </a:lnSpc>
        <a:spcBef>
          <a:spcPct val="30000"/>
        </a:spcBef>
        <a:spcAft>
          <a:spcPct val="0"/>
        </a:spcAft>
        <a:buClr>
          <a:srgbClr val="0330D8"/>
        </a:buClr>
        <a:buSzPct val="150000"/>
        <a:buFont typeface="Arial" panose="020B0604020202020204" pitchFamily="34" charset="0"/>
        <a:buChar char="•"/>
        <a:defRPr sz="2400">
          <a:solidFill>
            <a:schemeClr val="tx1"/>
          </a:solidFill>
          <a:latin typeface="+mn-lt"/>
          <a:ea typeface="Verdana" pitchFamily="34" charset="0"/>
          <a:cs typeface="Verdana" pitchFamily="34" charset="0"/>
        </a:defRPr>
      </a:lvl4pPr>
      <a:lvl5pPr marL="1430338" indent="-323850" algn="l" defTabSz="762000" rtl="0" eaLnBrk="0" fontAlgn="base" hangingPunct="0">
        <a:lnSpc>
          <a:spcPct val="90000"/>
        </a:lnSpc>
        <a:spcBef>
          <a:spcPct val="30000"/>
        </a:spcBef>
        <a:spcAft>
          <a:spcPct val="0"/>
        </a:spcAft>
        <a:buClr>
          <a:srgbClr val="0330D8"/>
        </a:buClr>
        <a:buSzPct val="150000"/>
        <a:buFont typeface="Arial" panose="020B0604020202020204" pitchFamily="34" charset="0"/>
        <a:buChar char="•"/>
        <a:defRPr sz="2400">
          <a:solidFill>
            <a:schemeClr val="tx1"/>
          </a:solidFill>
          <a:latin typeface="+mn-lt"/>
          <a:ea typeface="Verdana" pitchFamily="34" charset="0"/>
          <a:cs typeface="Verdana" pitchFamily="34" charset="0"/>
        </a:defRPr>
      </a:lvl5pPr>
      <a:lvl6pPr marL="2724150" indent="-171450" algn="l" defTabSz="762000" rtl="0" eaLnBrk="0" fontAlgn="base" hangingPunct="0">
        <a:lnSpc>
          <a:spcPct val="90000"/>
        </a:lnSpc>
        <a:spcBef>
          <a:spcPct val="30000"/>
        </a:spcBef>
        <a:spcAft>
          <a:spcPct val="0"/>
        </a:spcAft>
        <a:buClr>
          <a:srgbClr val="0000FF"/>
        </a:buClr>
        <a:buSzPct val="100000"/>
        <a:buChar char="–"/>
        <a:defRPr sz="1600">
          <a:solidFill>
            <a:schemeClr val="tx1"/>
          </a:solidFill>
          <a:latin typeface="+mn-lt"/>
        </a:defRPr>
      </a:lvl6pPr>
      <a:lvl7pPr marL="3181350" indent="-171450" algn="l" defTabSz="762000" rtl="0" eaLnBrk="0" fontAlgn="base" hangingPunct="0">
        <a:lnSpc>
          <a:spcPct val="90000"/>
        </a:lnSpc>
        <a:spcBef>
          <a:spcPct val="30000"/>
        </a:spcBef>
        <a:spcAft>
          <a:spcPct val="0"/>
        </a:spcAft>
        <a:buClr>
          <a:srgbClr val="0000FF"/>
        </a:buClr>
        <a:buSzPct val="100000"/>
        <a:buChar char="–"/>
        <a:defRPr sz="1600">
          <a:solidFill>
            <a:schemeClr val="tx1"/>
          </a:solidFill>
          <a:latin typeface="+mn-lt"/>
        </a:defRPr>
      </a:lvl7pPr>
      <a:lvl8pPr marL="3638550" indent="-171450" algn="l" defTabSz="762000" rtl="0" eaLnBrk="0" fontAlgn="base" hangingPunct="0">
        <a:lnSpc>
          <a:spcPct val="90000"/>
        </a:lnSpc>
        <a:spcBef>
          <a:spcPct val="30000"/>
        </a:spcBef>
        <a:spcAft>
          <a:spcPct val="0"/>
        </a:spcAft>
        <a:buClr>
          <a:srgbClr val="0000FF"/>
        </a:buClr>
        <a:buSzPct val="100000"/>
        <a:buChar char="–"/>
        <a:defRPr sz="1600">
          <a:solidFill>
            <a:schemeClr val="tx1"/>
          </a:solidFill>
          <a:latin typeface="+mn-lt"/>
        </a:defRPr>
      </a:lvl8pPr>
      <a:lvl9pPr marL="4095750" indent="-171450" algn="l" defTabSz="762000" rtl="0" eaLnBrk="0" fontAlgn="base" hangingPunct="0">
        <a:lnSpc>
          <a:spcPct val="90000"/>
        </a:lnSpc>
        <a:spcBef>
          <a:spcPct val="30000"/>
        </a:spcBef>
        <a:spcAft>
          <a:spcPct val="0"/>
        </a:spcAft>
        <a:buClr>
          <a:srgbClr val="0000FF"/>
        </a:buClr>
        <a:buSzPct val="10000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p:cNvSpPr>
            <a:spLocks noGrp="1"/>
          </p:cNvSpPr>
          <p:nvPr>
            <p:ph type="title"/>
          </p:nvPr>
        </p:nvSpPr>
        <p:spPr>
          <a:xfrm>
            <a:off x="992188" y="1196975"/>
            <a:ext cx="7921625" cy="1223963"/>
          </a:xfrm>
        </p:spPr>
        <p:txBody>
          <a:bodyPr>
            <a:spAutoFit/>
          </a:bodyPr>
          <a:lstStyle/>
          <a:p>
            <a:r>
              <a:rPr lang="de-DE" altLang="en-US" smtClean="0"/>
              <a:t>17 Entwurf	</a:t>
            </a:r>
          </a:p>
        </p:txBody>
      </p:sp>
      <p:sp>
        <p:nvSpPr>
          <p:cNvPr id="3" name="Inhaltsplatzhalter 2"/>
          <p:cNvSpPr>
            <a:spLocks noGrp="1"/>
          </p:cNvSpPr>
          <p:nvPr>
            <p:ph sz="quarter" idx="13"/>
          </p:nvPr>
        </p:nvSpPr>
        <p:spPr>
          <a:xfrm>
            <a:off x="1497013" y="2565400"/>
            <a:ext cx="7416800" cy="3527425"/>
          </a:xfrm>
        </p:spPr>
        <p:txBody>
          <a:bodyPr/>
          <a:lstStyle/>
          <a:p>
            <a:pPr>
              <a:defRPr/>
            </a:pPr>
            <a:r>
              <a:rPr lang="de-DE" dirty="0" smtClean="0"/>
              <a:t>17.1 Ziele und Bedeutung des Entwurfs</a:t>
            </a:r>
          </a:p>
          <a:p>
            <a:pPr>
              <a:defRPr/>
            </a:pPr>
            <a:r>
              <a:rPr lang="de-DE" dirty="0" smtClean="0"/>
              <a:t>17.2 Begriffe</a:t>
            </a:r>
          </a:p>
          <a:p>
            <a:pPr>
              <a:defRPr/>
            </a:pPr>
            <a:r>
              <a:rPr lang="de-DE" dirty="0" smtClean="0"/>
              <a:t>17.3 Prinzipien des Architekturentwurfs</a:t>
            </a:r>
          </a:p>
          <a:p>
            <a:pPr>
              <a:defRPr/>
            </a:pPr>
            <a:r>
              <a:rPr lang="de-DE" dirty="0" smtClean="0"/>
              <a:t>17.4 Der objektorientierte Entwurf</a:t>
            </a:r>
          </a:p>
          <a:p>
            <a:pPr>
              <a:defRPr/>
            </a:pPr>
            <a:r>
              <a:rPr lang="de-DE" dirty="0" smtClean="0"/>
              <a:t>17.5 Wiederverwendung von Architekturen</a:t>
            </a:r>
          </a:p>
          <a:p>
            <a:pPr>
              <a:defRPr/>
            </a:pPr>
            <a:r>
              <a:rPr lang="de-DE" dirty="0" smtClean="0"/>
              <a:t>17.6 Die Qualität der Architektur</a:t>
            </a:r>
            <a:endParaRPr lang="de-DE"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p:txBody>
          <a:bodyPr/>
          <a:lstStyle/>
          <a:p>
            <a:r>
              <a:rPr lang="de-DE" altLang="en-US" smtClean="0"/>
              <a:t>Top-down- und Bottom-up-Entwicklung</a:t>
            </a:r>
          </a:p>
        </p:txBody>
      </p:sp>
      <p:sp>
        <p:nvSpPr>
          <p:cNvPr id="13315" name="Inhaltsplatzhalter 2"/>
          <p:cNvSpPr>
            <a:spLocks noGrp="1"/>
          </p:cNvSpPr>
          <p:nvPr>
            <p:ph idx="1"/>
          </p:nvPr>
        </p:nvSpPr>
        <p:spPr>
          <a:xfrm>
            <a:off x="166688" y="981075"/>
            <a:ext cx="9501187" cy="5326063"/>
          </a:xfrm>
        </p:spPr>
        <p:txBody>
          <a:bodyPr/>
          <a:lstStyle/>
          <a:p>
            <a:r>
              <a:rPr lang="de-DE" altLang="en-US" smtClean="0">
                <a:solidFill>
                  <a:srgbClr val="FF0000"/>
                </a:solidFill>
              </a:rPr>
              <a:t>Top-down-Entwicklung</a:t>
            </a:r>
          </a:p>
          <a:p>
            <a:pPr lvl="1"/>
            <a:r>
              <a:rPr lang="de-DE" altLang="en-US" smtClean="0"/>
              <a:t>Man geht von der (abstrakten) Aufgabe zur konkreten, detaillierten Lösung des Problems.</a:t>
            </a:r>
          </a:p>
          <a:p>
            <a:pPr lvl="1"/>
            <a:r>
              <a:rPr lang="de-DE" altLang="en-US" smtClean="0"/>
              <a:t>Man zerlegt die Aufgabe rekursiv in Teilaufgaben, bis die elementare Ebene erreicht ist.</a:t>
            </a:r>
          </a:p>
          <a:p>
            <a:pPr lvl="1"/>
            <a:r>
              <a:rPr lang="de-DE" altLang="en-US" smtClean="0"/>
              <a:t>N. Wirth (1971): </a:t>
            </a:r>
            <a:r>
              <a:rPr lang="de-DE" altLang="en-US" smtClean="0">
                <a:solidFill>
                  <a:srgbClr val="0000FF"/>
                </a:solidFill>
              </a:rPr>
              <a:t>Schrittweise Verfeinerung </a:t>
            </a:r>
            <a:r>
              <a:rPr lang="de-DE" altLang="en-US" smtClean="0"/>
              <a:t>(stepwise refinement)</a:t>
            </a:r>
          </a:p>
          <a:p>
            <a:pPr lvl="1"/>
            <a:r>
              <a:rPr lang="de-DE" altLang="en-US" smtClean="0"/>
              <a:t>Sind bei der Implementierung keine ungewöhnlichen Probleme zu erwarten, ist die Top-down-Entwicklung der </a:t>
            </a:r>
            <a:r>
              <a:rPr lang="de-DE" altLang="en-US" smtClean="0">
                <a:solidFill>
                  <a:srgbClr val="0000FF"/>
                </a:solidFill>
              </a:rPr>
              <a:t>übliche Ansatz</a:t>
            </a:r>
            <a:r>
              <a:rPr lang="de-DE" altLang="en-US" smtClean="0"/>
              <a:t>.</a:t>
            </a:r>
          </a:p>
          <a:p>
            <a:r>
              <a:rPr lang="de-DE" altLang="en-US" smtClean="0">
                <a:solidFill>
                  <a:srgbClr val="FF0000"/>
                </a:solidFill>
              </a:rPr>
              <a:t>Bottom-up-Entwicklung</a:t>
            </a:r>
          </a:p>
          <a:p>
            <a:pPr lvl="1"/>
            <a:r>
              <a:rPr lang="de-DE" altLang="en-US" smtClean="0"/>
              <a:t>Der Entwickler </a:t>
            </a:r>
            <a:r>
              <a:rPr lang="de-DE" altLang="en-US" smtClean="0">
                <a:solidFill>
                  <a:srgbClr val="0000FF"/>
                </a:solidFill>
              </a:rPr>
              <a:t>synthetisiert</a:t>
            </a:r>
            <a:r>
              <a:rPr lang="de-DE" altLang="en-US" smtClean="0"/>
              <a:t> (kombiniert) solange Befehle, bis eine Gesamtlösung entstanden ist.</a:t>
            </a:r>
          </a:p>
          <a:p>
            <a:pPr lvl="1"/>
            <a:r>
              <a:rPr lang="de-DE" altLang="en-US" smtClean="0"/>
              <a:t>Wird auf einer exotischen Hardware implementiert, wird man bottom-up beginnen, also zunächst den virtuellen Rechner realisieren, der die benötigten Operationen anbietet.</a:t>
            </a:r>
          </a:p>
        </p:txBody>
      </p:sp>
      <p:sp>
        <p:nvSpPr>
          <p:cNvPr id="1331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48760DFA-A55D-4D50-BF58-72A6DACC3910}" type="slidenum">
              <a:rPr lang="de-DE" altLang="en-US" sz="1100"/>
              <a:pPr eaLnBrk="1" hangingPunct="1"/>
              <a:t>10</a:t>
            </a:fld>
            <a:endParaRPr lang="de-DE" altLang="en-US" sz="110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r>
              <a:rPr lang="en-US" altLang="en-US" smtClean="0"/>
              <a:t>Rolle der Qualität</a:t>
            </a:r>
          </a:p>
        </p:txBody>
      </p:sp>
      <p:sp>
        <p:nvSpPr>
          <p:cNvPr id="105475" name="Content Placeholder 2"/>
          <p:cNvSpPr>
            <a:spLocks noGrp="1"/>
          </p:cNvSpPr>
          <p:nvPr>
            <p:ph idx="1"/>
          </p:nvPr>
        </p:nvSpPr>
        <p:spPr>
          <a:xfrm>
            <a:off x="166688" y="981075"/>
            <a:ext cx="9501187" cy="5326063"/>
          </a:xfrm>
        </p:spPr>
        <p:txBody>
          <a:bodyPr/>
          <a:lstStyle/>
          <a:p>
            <a:r>
              <a:rPr lang="de-DE" altLang="en-US" smtClean="0"/>
              <a:t>Die Qualität der Architektur </a:t>
            </a:r>
            <a:r>
              <a:rPr lang="de-DE" altLang="en-US" smtClean="0">
                <a:solidFill>
                  <a:srgbClr val="0000FF"/>
                </a:solidFill>
              </a:rPr>
              <a:t>bestimmt maßgeblich </a:t>
            </a:r>
            <a:r>
              <a:rPr lang="de-DE" altLang="en-US" smtClean="0"/>
              <a:t>die Qualität des entwickelten Systems, und zwar </a:t>
            </a:r>
            <a:r>
              <a:rPr lang="de-DE" altLang="en-US" smtClean="0">
                <a:solidFill>
                  <a:srgbClr val="0000FF"/>
                </a:solidFill>
              </a:rPr>
              <a:t>dauerhaft</a:t>
            </a:r>
            <a:r>
              <a:rPr lang="de-DE" altLang="en-US" smtClean="0"/>
              <a:t>. </a:t>
            </a:r>
          </a:p>
          <a:p>
            <a:r>
              <a:rPr lang="de-DE" altLang="en-US" smtClean="0"/>
              <a:t>Darum ist es wichtig, die Qualität der Architektur zu </a:t>
            </a:r>
            <a:r>
              <a:rPr lang="de-DE" altLang="en-US" smtClean="0">
                <a:solidFill>
                  <a:srgbClr val="0000FF"/>
                </a:solidFill>
              </a:rPr>
              <a:t>prüfen</a:t>
            </a:r>
            <a:r>
              <a:rPr lang="de-DE" altLang="en-US" smtClean="0"/>
              <a:t>. </a:t>
            </a:r>
          </a:p>
          <a:p>
            <a:r>
              <a:rPr lang="de-DE" altLang="en-US" smtClean="0"/>
              <a:t>Da Qualität nicht absolut, sondern nur durch die Anforderungen definiert ist, müssen wir wissen, welche der </a:t>
            </a:r>
            <a:r>
              <a:rPr lang="de-DE" altLang="en-US" smtClean="0">
                <a:solidFill>
                  <a:srgbClr val="0000FF"/>
                </a:solidFill>
              </a:rPr>
              <a:t>Anforderungen durch die Architektur</a:t>
            </a:r>
            <a:r>
              <a:rPr lang="de-DE" altLang="en-US" smtClean="0"/>
              <a:t> umgesetzt werden müssen. </a:t>
            </a:r>
          </a:p>
          <a:p>
            <a:r>
              <a:rPr lang="de-DE" altLang="en-US" smtClean="0"/>
              <a:t>Wenn wir diese Anforderungen kennen, können wir feststellen, ob die </a:t>
            </a:r>
            <a:r>
              <a:rPr lang="de-DE" altLang="en-US" smtClean="0">
                <a:solidFill>
                  <a:srgbClr val="0000FF"/>
                </a:solidFill>
              </a:rPr>
              <a:t>Architektur geeignet </a:t>
            </a:r>
            <a:r>
              <a:rPr lang="de-DE" altLang="en-US" smtClean="0"/>
              <a:t>ist, die Anforderungen zu erfüllen.</a:t>
            </a:r>
            <a:endParaRPr lang="en-US" altLang="en-US" smtClean="0"/>
          </a:p>
        </p:txBody>
      </p:sp>
      <p:sp>
        <p:nvSpPr>
          <p:cNvPr id="10547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1F6A3FF-22E9-4E9A-9661-4726834F077A}" type="slidenum">
              <a:rPr lang="de-DE" altLang="en-US" sz="1100"/>
              <a:pPr eaLnBrk="1" hangingPunct="1"/>
              <a:t>100</a:t>
            </a:fld>
            <a:endParaRPr lang="de-DE" altLang="en-US" sz="110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r>
              <a:rPr lang="en-US" altLang="en-US" smtClean="0"/>
              <a:t>Qualitätskriterien</a:t>
            </a:r>
          </a:p>
        </p:txBody>
      </p:sp>
      <p:sp>
        <p:nvSpPr>
          <p:cNvPr id="106499" name="Content Placeholder 2"/>
          <p:cNvSpPr>
            <a:spLocks noGrp="1"/>
          </p:cNvSpPr>
          <p:nvPr>
            <p:ph idx="1"/>
          </p:nvPr>
        </p:nvSpPr>
        <p:spPr>
          <a:xfrm>
            <a:off x="166688" y="836613"/>
            <a:ext cx="9501187" cy="5326062"/>
          </a:xfrm>
        </p:spPr>
        <p:txBody>
          <a:bodyPr/>
          <a:lstStyle/>
          <a:p>
            <a:r>
              <a:rPr lang="de-DE" altLang="en-US" smtClean="0"/>
              <a:t>Für den Architekturentwurf sind die </a:t>
            </a:r>
            <a:r>
              <a:rPr lang="de-DE" altLang="en-US" smtClean="0">
                <a:solidFill>
                  <a:srgbClr val="0000FF"/>
                </a:solidFill>
              </a:rPr>
              <a:t>nichtfunktionalen Anforderungen </a:t>
            </a:r>
            <a:r>
              <a:rPr lang="de-DE" altLang="en-US" smtClean="0"/>
              <a:t>besonders wichtig, da sie die Freiheit der Konstruktion einschränken.</a:t>
            </a:r>
          </a:p>
          <a:p>
            <a:r>
              <a:rPr lang="de-DE" altLang="en-US" smtClean="0"/>
              <a:t>Das gilt vor allem für die Anforderungen an die folgenden Qualitäten:</a:t>
            </a:r>
          </a:p>
          <a:p>
            <a:pPr lvl="1"/>
            <a:r>
              <a:rPr lang="de-DE" altLang="en-US" smtClean="0">
                <a:solidFill>
                  <a:srgbClr val="0000FF"/>
                </a:solidFill>
              </a:rPr>
              <a:t>Testbarkeit</a:t>
            </a:r>
            <a:r>
              <a:rPr lang="de-DE" altLang="en-US" smtClean="0"/>
              <a:t/>
            </a:r>
            <a:br>
              <a:rPr lang="de-DE" altLang="en-US" smtClean="0"/>
            </a:br>
            <a:r>
              <a:rPr lang="de-DE" altLang="en-US" smtClean="0"/>
              <a:t>Jede Software muss getestet werden. Wird dies beim Architekturentwurf nicht berücksichtigt, kann man nicht erwarten, dass sich das implementierte System leicht testen lässt. </a:t>
            </a:r>
          </a:p>
          <a:p>
            <a:pPr lvl="1"/>
            <a:r>
              <a:rPr lang="de-DE" altLang="en-US" smtClean="0">
                <a:solidFill>
                  <a:srgbClr val="0000FF"/>
                </a:solidFill>
              </a:rPr>
              <a:t>Wartbarkeit, Erweiterbarkeit</a:t>
            </a:r>
            <a:r>
              <a:rPr lang="de-DE" altLang="en-US" smtClean="0"/>
              <a:t/>
            </a:r>
            <a:br>
              <a:rPr lang="de-DE" altLang="en-US" smtClean="0"/>
            </a:br>
            <a:r>
              <a:rPr lang="de-DE" altLang="en-US" smtClean="0"/>
              <a:t>Systeme, die eingesetzt werden, müssen korrigiert, vor allem aber immer wieder den sich ändernden Anforderungen angepasst werden. </a:t>
            </a:r>
          </a:p>
          <a:p>
            <a:pPr lvl="1"/>
            <a:r>
              <a:rPr lang="de-DE" altLang="en-US" smtClean="0">
                <a:solidFill>
                  <a:srgbClr val="0000FF"/>
                </a:solidFill>
              </a:rPr>
              <a:t>Portierbarkeit</a:t>
            </a:r>
            <a:r>
              <a:rPr lang="de-DE" altLang="en-US" smtClean="0"/>
              <a:t/>
            </a:r>
            <a:br>
              <a:rPr lang="de-DE" altLang="en-US" smtClean="0"/>
            </a:br>
            <a:r>
              <a:rPr lang="de-DE" altLang="en-US" smtClean="0"/>
              <a:t>Systeme müssen immer wieder auf andere Plattformen (Betriebssysteme) übertragen werden oder Änderungen der umgebenden Software nachvollziehen. </a:t>
            </a:r>
            <a:endParaRPr lang="en-US" altLang="en-US" smtClean="0"/>
          </a:p>
        </p:txBody>
      </p:sp>
      <p:sp>
        <p:nvSpPr>
          <p:cNvPr id="10650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43935984-3FE8-4BA5-A9DC-E230DE84498C}" type="slidenum">
              <a:rPr lang="de-DE" altLang="en-US" sz="1100"/>
              <a:pPr eaLnBrk="1" hangingPunct="1"/>
              <a:t>101</a:t>
            </a:fld>
            <a:endParaRPr lang="de-DE" altLang="en-US" sz="110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r>
              <a:rPr lang="en-US" altLang="en-US" smtClean="0"/>
              <a:t>Bewertung und Prüfung der Architektur</a:t>
            </a:r>
          </a:p>
        </p:txBody>
      </p:sp>
      <p:sp>
        <p:nvSpPr>
          <p:cNvPr id="107523" name="Content Placeholder 5"/>
          <p:cNvSpPr>
            <a:spLocks noGrp="1"/>
          </p:cNvSpPr>
          <p:nvPr>
            <p:ph idx="1"/>
          </p:nvPr>
        </p:nvSpPr>
        <p:spPr>
          <a:xfrm>
            <a:off x="166688" y="981075"/>
            <a:ext cx="9501187" cy="5326063"/>
          </a:xfrm>
        </p:spPr>
        <p:txBody>
          <a:bodyPr/>
          <a:lstStyle/>
          <a:p>
            <a:r>
              <a:rPr lang="de-DE" altLang="en-US" smtClean="0"/>
              <a:t>Die Entscheidung für eine bestimmte Architektur sollte </a:t>
            </a:r>
            <a:r>
              <a:rPr lang="de-DE" altLang="en-US" smtClean="0">
                <a:solidFill>
                  <a:srgbClr val="0000FF"/>
                </a:solidFill>
              </a:rPr>
              <a:t>gründlich überprüft</a:t>
            </a:r>
            <a:r>
              <a:rPr lang="de-DE" altLang="en-US" smtClean="0"/>
              <a:t> und </a:t>
            </a:r>
            <a:r>
              <a:rPr lang="de-DE" altLang="en-US" smtClean="0">
                <a:solidFill>
                  <a:srgbClr val="0000FF"/>
                </a:solidFill>
              </a:rPr>
              <a:t>dann</a:t>
            </a:r>
            <a:r>
              <a:rPr lang="de-DE" altLang="en-US" smtClean="0"/>
              <a:t> erst umgesetzt werden.</a:t>
            </a:r>
          </a:p>
          <a:p>
            <a:r>
              <a:rPr lang="de-DE" altLang="en-US" smtClean="0"/>
              <a:t>Die systematische Prüfung einer Architektur erfolgt am besten durch ein Review. </a:t>
            </a:r>
          </a:p>
          <a:p>
            <a:pPr lvl="1"/>
            <a:r>
              <a:rPr lang="de-DE" altLang="en-US" smtClean="0"/>
              <a:t>Dazu müssen die </a:t>
            </a:r>
            <a:r>
              <a:rPr lang="de-DE" altLang="en-US" smtClean="0">
                <a:solidFill>
                  <a:srgbClr val="0000FF"/>
                </a:solidFill>
              </a:rPr>
              <a:t>Anforderungen</a:t>
            </a:r>
            <a:r>
              <a:rPr lang="de-DE" altLang="en-US" smtClean="0"/>
              <a:t> und </a:t>
            </a:r>
            <a:r>
              <a:rPr lang="de-DE" altLang="en-US" smtClean="0">
                <a:solidFill>
                  <a:srgbClr val="0000FF"/>
                </a:solidFill>
              </a:rPr>
              <a:t>Bewertungskriterien</a:t>
            </a:r>
            <a:r>
              <a:rPr lang="de-DE" altLang="en-US" smtClean="0"/>
              <a:t> vorher festgelegt sein.</a:t>
            </a:r>
          </a:p>
          <a:p>
            <a:r>
              <a:rPr lang="de-DE" altLang="en-US" smtClean="0"/>
              <a:t>Die Bewertung kann durch </a:t>
            </a:r>
            <a:r>
              <a:rPr lang="de-DE" altLang="en-US" smtClean="0">
                <a:solidFill>
                  <a:srgbClr val="0000FF"/>
                </a:solidFill>
              </a:rPr>
              <a:t>Prototypen</a:t>
            </a:r>
            <a:r>
              <a:rPr lang="de-DE" altLang="en-US" smtClean="0"/>
              <a:t> unterstützt werden, die sich auf </a:t>
            </a:r>
            <a:r>
              <a:rPr lang="de-DE" altLang="en-US" smtClean="0">
                <a:solidFill>
                  <a:srgbClr val="0000FF"/>
                </a:solidFill>
              </a:rPr>
              <a:t>unklare</a:t>
            </a:r>
            <a:r>
              <a:rPr lang="de-DE" altLang="en-US" smtClean="0"/>
              <a:t> und </a:t>
            </a:r>
            <a:r>
              <a:rPr lang="de-DE" altLang="en-US" smtClean="0">
                <a:solidFill>
                  <a:srgbClr val="0000FF"/>
                </a:solidFill>
              </a:rPr>
              <a:t>riskante</a:t>
            </a:r>
            <a:r>
              <a:rPr lang="de-DE" altLang="en-US" smtClean="0"/>
              <a:t> Bereiche konzentrieren.</a:t>
            </a:r>
          </a:p>
          <a:p>
            <a:pPr lvl="1"/>
            <a:r>
              <a:rPr lang="de-DE" altLang="en-US" smtClean="0"/>
              <a:t>So können insbesondere Anforderungen an Leistungsaspekte, Skalierbarkeit, Lastverteilung etc. bewertet werden.</a:t>
            </a:r>
          </a:p>
          <a:p>
            <a:r>
              <a:rPr lang="de-DE" altLang="en-US" smtClean="0"/>
              <a:t>Schön wäre es, die Qualität einer Architektur zu </a:t>
            </a:r>
            <a:r>
              <a:rPr lang="de-DE" altLang="en-US" smtClean="0">
                <a:solidFill>
                  <a:srgbClr val="0000FF"/>
                </a:solidFill>
              </a:rPr>
              <a:t>messen</a:t>
            </a:r>
            <a:r>
              <a:rPr lang="de-DE" altLang="en-US" smtClean="0"/>
              <a:t>.</a:t>
            </a:r>
          </a:p>
          <a:p>
            <a:pPr lvl="1"/>
            <a:r>
              <a:rPr lang="de-DE" altLang="en-US" smtClean="0"/>
              <a:t>Leider ist der Nutzen dieser </a:t>
            </a:r>
            <a:r>
              <a:rPr lang="de-DE" altLang="en-US" smtClean="0">
                <a:solidFill>
                  <a:srgbClr val="0000FF"/>
                </a:solidFill>
              </a:rPr>
              <a:t>Metriken</a:t>
            </a:r>
            <a:r>
              <a:rPr lang="de-DE" altLang="en-US" smtClean="0"/>
              <a:t> zweifelhaft, und zudem können sie erst nach der Codierung berechnet werden.</a:t>
            </a:r>
          </a:p>
        </p:txBody>
      </p:sp>
      <p:sp>
        <p:nvSpPr>
          <p:cNvPr id="107524"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DDE9AEC-CA20-4E1C-BFFD-854E1CA1D5D2}" type="slidenum">
              <a:rPr lang="de-DE" altLang="en-US" sz="1100"/>
              <a:pPr eaLnBrk="1" hangingPunct="1"/>
              <a:t>102</a:t>
            </a:fld>
            <a:endParaRPr lang="de-DE" alt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p:txBody>
          <a:bodyPr/>
          <a:lstStyle/>
          <a:p>
            <a:r>
              <a:rPr lang="de-DE" altLang="en-US" smtClean="0"/>
              <a:t>Outside-in- und Inside-out-Entwicklung</a:t>
            </a:r>
          </a:p>
        </p:txBody>
      </p:sp>
      <p:sp>
        <p:nvSpPr>
          <p:cNvPr id="14339" name="Inhaltsplatzhalter 2"/>
          <p:cNvSpPr>
            <a:spLocks noGrp="1"/>
          </p:cNvSpPr>
          <p:nvPr>
            <p:ph idx="1"/>
          </p:nvPr>
        </p:nvSpPr>
        <p:spPr>
          <a:xfrm>
            <a:off x="166688" y="642938"/>
            <a:ext cx="9501187" cy="5326062"/>
          </a:xfrm>
        </p:spPr>
        <p:txBody>
          <a:bodyPr/>
          <a:lstStyle/>
          <a:p>
            <a:r>
              <a:rPr lang="de-DE" altLang="en-US" smtClean="0">
                <a:solidFill>
                  <a:srgbClr val="FF0000"/>
                </a:solidFill>
              </a:rPr>
              <a:t>Outside-in-Entwicklung</a:t>
            </a:r>
          </a:p>
          <a:p>
            <a:pPr lvl="1"/>
            <a:r>
              <a:rPr lang="de-DE" altLang="en-US" smtClean="0"/>
              <a:t>Man geht von der Bedienoberfläche aus in Richtung auf die Datenstrukturen und Algorithmen vor.</a:t>
            </a:r>
          </a:p>
          <a:p>
            <a:pPr lvl="1"/>
            <a:r>
              <a:rPr lang="de-DE" altLang="en-US" smtClean="0"/>
              <a:t>Sinnvoll, wenn die Schnittstelle feststeht, die Implementierung aber offen ist.</a:t>
            </a:r>
          </a:p>
          <a:p>
            <a:r>
              <a:rPr lang="de-DE" altLang="en-US" smtClean="0">
                <a:solidFill>
                  <a:srgbClr val="FF0000"/>
                </a:solidFill>
              </a:rPr>
              <a:t>Inside-out-Entwicklung</a:t>
            </a:r>
          </a:p>
          <a:p>
            <a:pPr lvl="1"/>
            <a:r>
              <a:rPr lang="de-DE" altLang="en-US" smtClean="0"/>
              <a:t>Man beginnt bei den „Innereien“ des Systems und arbeitet von dort zur Bedienoberfläche.</a:t>
            </a:r>
          </a:p>
          <a:p>
            <a:pPr lvl="1"/>
            <a:r>
              <a:rPr lang="de-DE" altLang="en-US" smtClean="0"/>
              <a:t>Typisch, wenn einem bestehenden (Informations-)System eine weitere Funktion angefügt wird.</a:t>
            </a:r>
          </a:p>
          <a:p>
            <a:endParaRPr lang="de-DE" altLang="en-US" smtClean="0"/>
          </a:p>
        </p:txBody>
      </p:sp>
      <p:sp>
        <p:nvSpPr>
          <p:cNvPr id="14340"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8277D74C-4D0E-428E-9AF0-D51A954509F6}" type="slidenum">
              <a:rPr lang="de-DE" altLang="en-US" sz="1100"/>
              <a:pPr eaLnBrk="1" hangingPunct="1"/>
              <a:t>11</a:t>
            </a:fld>
            <a:endParaRPr lang="de-DE" alt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ltLang="en-US" smtClean="0"/>
              <a:t>Der Entwurf in der Praxis - 1</a:t>
            </a:r>
          </a:p>
        </p:txBody>
      </p:sp>
      <p:sp>
        <p:nvSpPr>
          <p:cNvPr id="15363" name="Content Placeholder 2"/>
          <p:cNvSpPr>
            <a:spLocks noGrp="1"/>
          </p:cNvSpPr>
          <p:nvPr>
            <p:ph idx="1"/>
          </p:nvPr>
        </p:nvSpPr>
        <p:spPr>
          <a:xfrm>
            <a:off x="166688" y="981075"/>
            <a:ext cx="9501187" cy="5326063"/>
          </a:xfrm>
        </p:spPr>
        <p:txBody>
          <a:bodyPr/>
          <a:lstStyle/>
          <a:p>
            <a:r>
              <a:rPr lang="de-DE" altLang="en-US" smtClean="0"/>
              <a:t>In der Praxis lassen sich die Ansätze nicht in Reinform anwenden.</a:t>
            </a:r>
          </a:p>
          <a:p>
            <a:r>
              <a:rPr lang="de-DE" altLang="en-US" smtClean="0"/>
              <a:t>Um den Weg zur Lösung zu finden, muss man in jedem Falle beides kennen, den </a:t>
            </a:r>
            <a:r>
              <a:rPr lang="de-DE" altLang="en-US" smtClean="0">
                <a:solidFill>
                  <a:srgbClr val="0000FF"/>
                </a:solidFill>
              </a:rPr>
              <a:t>Ausgangspunkt</a:t>
            </a:r>
            <a:r>
              <a:rPr lang="de-DE" altLang="en-US" smtClean="0"/>
              <a:t> und den </a:t>
            </a:r>
            <a:r>
              <a:rPr lang="de-DE" altLang="en-US" smtClean="0">
                <a:solidFill>
                  <a:srgbClr val="0000FF"/>
                </a:solidFill>
              </a:rPr>
              <a:t>Zielpunkt</a:t>
            </a:r>
            <a:r>
              <a:rPr lang="de-DE" altLang="en-US" smtClean="0"/>
              <a:t>.</a:t>
            </a:r>
          </a:p>
          <a:p>
            <a:r>
              <a:rPr lang="de-DE" altLang="en-US" smtClean="0">
                <a:solidFill>
                  <a:srgbClr val="E73B49"/>
                </a:solidFill>
              </a:rPr>
              <a:t>Sinnvoll</a:t>
            </a:r>
            <a:r>
              <a:rPr lang="de-DE" altLang="en-US" smtClean="0">
                <a:solidFill>
                  <a:srgbClr val="0000FF"/>
                </a:solidFill>
              </a:rPr>
              <a:t>:</a:t>
            </a:r>
          </a:p>
          <a:p>
            <a:pPr lvl="1"/>
            <a:r>
              <a:rPr lang="de-DE" altLang="en-US" smtClean="0"/>
              <a:t>vom Vorgegebenen zum Gestaltbaren</a:t>
            </a:r>
          </a:p>
          <a:p>
            <a:pPr lvl="1"/>
            <a:r>
              <a:rPr lang="de-DE" altLang="en-US" smtClean="0"/>
              <a:t>vom Unbekannten zum Bekannten</a:t>
            </a:r>
          </a:p>
          <a:p>
            <a:endParaRPr lang="en-US" altLang="en-US" smtClean="0"/>
          </a:p>
        </p:txBody>
      </p:sp>
      <p:sp>
        <p:nvSpPr>
          <p:cNvPr id="1536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3F1030F3-2D1A-4049-A33E-4C92E440124B}" type="slidenum">
              <a:rPr lang="de-DE" altLang="en-US" sz="1100"/>
              <a:pPr eaLnBrk="1" hangingPunct="1"/>
              <a:t>12</a:t>
            </a:fld>
            <a:endParaRPr lang="de-DE" alt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el 1"/>
          <p:cNvSpPr>
            <a:spLocks noGrp="1"/>
          </p:cNvSpPr>
          <p:nvPr>
            <p:ph type="title"/>
          </p:nvPr>
        </p:nvSpPr>
        <p:spPr/>
        <p:txBody>
          <a:bodyPr/>
          <a:lstStyle/>
          <a:p>
            <a:r>
              <a:rPr lang="de-DE" altLang="en-US" smtClean="0"/>
              <a:t>Der Entwurf in der Praxis - 2</a:t>
            </a:r>
          </a:p>
        </p:txBody>
      </p:sp>
      <p:sp>
        <p:nvSpPr>
          <p:cNvPr id="16387" name="Inhaltsplatzhalter 2"/>
          <p:cNvSpPr>
            <a:spLocks noGrp="1"/>
          </p:cNvSpPr>
          <p:nvPr>
            <p:ph idx="1"/>
          </p:nvPr>
        </p:nvSpPr>
        <p:spPr>
          <a:xfrm>
            <a:off x="166688" y="981075"/>
            <a:ext cx="9501187" cy="5326063"/>
          </a:xfrm>
        </p:spPr>
        <p:txBody>
          <a:bodyPr/>
          <a:lstStyle/>
          <a:p>
            <a:r>
              <a:rPr lang="de-DE" altLang="en-US" smtClean="0">
                <a:solidFill>
                  <a:srgbClr val="0000FF"/>
                </a:solidFill>
              </a:rPr>
              <a:t>Oft: </a:t>
            </a:r>
            <a:r>
              <a:rPr lang="de-DE" altLang="en-US" smtClean="0"/>
              <a:t>Ein (expliziter) Architekturentwurf wird nicht angefertigt, man begnügt sich mit allgemeinen Regeln für die Gestaltung der Systeme. Ein Entwurf findet erst auf Detailebene statt.</a:t>
            </a:r>
          </a:p>
          <a:p>
            <a:pPr lvl="1"/>
            <a:r>
              <a:rPr lang="de-DE" altLang="en-US" smtClean="0"/>
              <a:t>Die Architektur wird in dieser Situation natürlich auch nur unzureichend dokumentiert.</a:t>
            </a:r>
          </a:p>
          <a:p>
            <a:r>
              <a:rPr lang="de-DE" altLang="en-US" smtClean="0">
                <a:solidFill>
                  <a:srgbClr val="0000FF"/>
                </a:solidFill>
              </a:rPr>
              <a:t>Aber: </a:t>
            </a:r>
            <a:r>
              <a:rPr lang="de-DE" altLang="en-US" smtClean="0"/>
              <a:t>(Nur) Dokumentation schafft die Möglichkeiten der </a:t>
            </a:r>
            <a:r>
              <a:rPr lang="de-DE" altLang="en-US" smtClean="0">
                <a:solidFill>
                  <a:srgbClr val="0000FF"/>
                </a:solidFill>
              </a:rPr>
              <a:t>Diskussion </a:t>
            </a:r>
            <a:r>
              <a:rPr lang="de-DE" altLang="en-US" smtClean="0"/>
              <a:t>und der </a:t>
            </a:r>
            <a:r>
              <a:rPr lang="de-DE" altLang="en-US" smtClean="0">
                <a:solidFill>
                  <a:srgbClr val="0000FF"/>
                </a:solidFill>
              </a:rPr>
              <a:t>Prüfung</a:t>
            </a:r>
            <a:r>
              <a:rPr lang="de-DE" altLang="en-US" smtClean="0"/>
              <a:t>, auch zur </a:t>
            </a:r>
            <a:r>
              <a:rPr lang="de-DE" altLang="en-US" smtClean="0">
                <a:solidFill>
                  <a:srgbClr val="0000FF"/>
                </a:solidFill>
              </a:rPr>
              <a:t>Parallelisierung</a:t>
            </a:r>
            <a:r>
              <a:rPr lang="de-DE" altLang="en-US" smtClean="0"/>
              <a:t> der Arbeiten.</a:t>
            </a:r>
          </a:p>
          <a:p>
            <a:r>
              <a:rPr lang="de-DE" altLang="en-US" smtClean="0"/>
              <a:t>In der </a:t>
            </a:r>
            <a:r>
              <a:rPr lang="de-DE" altLang="en-US" smtClean="0">
                <a:solidFill>
                  <a:srgbClr val="0000FF"/>
                </a:solidFill>
              </a:rPr>
              <a:t>Wartung</a:t>
            </a:r>
            <a:r>
              <a:rPr lang="de-DE" altLang="en-US" smtClean="0"/>
              <a:t> wird oft die Architektur </a:t>
            </a:r>
            <a:r>
              <a:rPr lang="de-DE" altLang="en-US" smtClean="0">
                <a:solidFill>
                  <a:srgbClr val="0000FF"/>
                </a:solidFill>
              </a:rPr>
              <a:t>schleichend korrumpiert</a:t>
            </a:r>
            <a:r>
              <a:rPr lang="de-DE" altLang="en-US" smtClean="0"/>
              <a:t>.</a:t>
            </a:r>
          </a:p>
          <a:p>
            <a:r>
              <a:rPr lang="de-DE" altLang="en-US" smtClean="0"/>
              <a:t>N. Parkinson: Der Aufwand für Entscheidungen in Organisationen ist nicht proportional dem Risiko, sondern oft eher reziprok: </a:t>
            </a:r>
          </a:p>
          <a:p>
            <a:pPr lvl="1"/>
            <a:r>
              <a:rPr lang="de-DE" altLang="en-US" smtClean="0"/>
              <a:t>Details von geringer Bedeutung werden ausführlich erwogen und erörtert, aber die wirklich wichtigen (und meist schwierigen) Fragen werden nicht diskutiert, sondern abgenickt.</a:t>
            </a:r>
          </a:p>
        </p:txBody>
      </p:sp>
      <p:sp>
        <p:nvSpPr>
          <p:cNvPr id="16388"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F2E4BD24-4949-4A3F-9A7B-DB100908858C}" type="slidenum">
              <a:rPr lang="de-DE" altLang="en-US" sz="1100"/>
              <a:pPr eaLnBrk="1" hangingPunct="1"/>
              <a:t>13</a:t>
            </a:fld>
            <a:endParaRPr lang="de-DE" altLang="en-US" sz="11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p:cNvSpPr>
          <p:nvPr>
            <p:ph type="title"/>
          </p:nvPr>
        </p:nvSpPr>
        <p:spPr>
          <a:xfrm>
            <a:off x="992188" y="1700213"/>
            <a:ext cx="7921625" cy="1223962"/>
          </a:xfrm>
        </p:spPr>
        <p:txBody>
          <a:bodyPr>
            <a:spAutoFit/>
          </a:bodyPr>
          <a:lstStyle/>
          <a:p>
            <a:r>
              <a:rPr lang="de-DE" altLang="en-US" smtClean="0"/>
              <a:t>17.2	Begriffe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4"/>
          <p:cNvSpPr>
            <a:spLocks noGrp="1"/>
          </p:cNvSpPr>
          <p:nvPr>
            <p:ph type="title"/>
          </p:nvPr>
        </p:nvSpPr>
        <p:spPr/>
        <p:txBody>
          <a:bodyPr/>
          <a:lstStyle/>
          <a:p>
            <a:r>
              <a:rPr lang="de-DE" altLang="en-US" smtClean="0"/>
              <a:t>System</a:t>
            </a:r>
          </a:p>
        </p:txBody>
      </p:sp>
      <p:sp>
        <p:nvSpPr>
          <p:cNvPr id="18435" name="Inhaltsplatzhalter 5"/>
          <p:cNvSpPr>
            <a:spLocks noGrp="1"/>
          </p:cNvSpPr>
          <p:nvPr>
            <p:ph sz="quarter" idx="13"/>
          </p:nvPr>
        </p:nvSpPr>
        <p:spPr>
          <a:xfrm>
            <a:off x="200025" y="714375"/>
            <a:ext cx="9505950" cy="1928813"/>
          </a:xfrm>
        </p:spPr>
        <p:txBody>
          <a:bodyPr/>
          <a:lstStyle/>
          <a:p>
            <a:pPr marL="0" indent="0"/>
            <a:r>
              <a:rPr lang="de-DE" altLang="en-US" smtClean="0">
                <a:solidFill>
                  <a:srgbClr val="0000FF"/>
                </a:solidFill>
              </a:rPr>
              <a:t>System </a:t>
            </a:r>
            <a:r>
              <a:rPr lang="de-DE" altLang="en-US" smtClean="0"/>
              <a:t>bedeutet alles und nichts.</a:t>
            </a:r>
          </a:p>
          <a:p>
            <a:pPr lvl="1"/>
            <a:r>
              <a:rPr lang="de-DE" altLang="en-US" smtClean="0"/>
              <a:t>Definitionen führen über verwandte Begriffe wie Konfiguration und Komponente zum System zurück, sind also </a:t>
            </a:r>
            <a:r>
              <a:rPr lang="de-DE" altLang="en-US" smtClean="0">
                <a:solidFill>
                  <a:srgbClr val="0000FF"/>
                </a:solidFill>
              </a:rPr>
              <a:t>zyklisch</a:t>
            </a:r>
            <a:r>
              <a:rPr lang="de-DE" altLang="en-US" smtClean="0"/>
              <a:t>. </a:t>
            </a:r>
          </a:p>
          <a:p>
            <a:pPr lvl="1"/>
            <a:r>
              <a:rPr lang="de-DE" altLang="en-US" smtClean="0">
                <a:solidFill>
                  <a:srgbClr val="0000FF"/>
                </a:solidFill>
              </a:rPr>
              <a:t>Folge: </a:t>
            </a:r>
            <a:r>
              <a:rPr lang="de-DE" altLang="en-US" smtClean="0"/>
              <a:t>Wir kommen über den intuitiven Systembegriff nicht hinaus, wie er beispielsweise von </a:t>
            </a:r>
            <a:r>
              <a:rPr lang="de-DE" altLang="en-US" smtClean="0">
                <a:solidFill>
                  <a:srgbClr val="0000FF"/>
                </a:solidFill>
              </a:rPr>
              <a:t>Sommerville</a:t>
            </a:r>
            <a:r>
              <a:rPr lang="de-DE" altLang="en-US" smtClean="0"/>
              <a:t> eingeführt wird:</a:t>
            </a:r>
          </a:p>
        </p:txBody>
      </p:sp>
      <p:sp>
        <p:nvSpPr>
          <p:cNvPr id="18436" name="Inhaltsplatzhalter 6"/>
          <p:cNvSpPr>
            <a:spLocks noGrp="1"/>
          </p:cNvSpPr>
          <p:nvPr>
            <p:ph sz="quarter" idx="14"/>
          </p:nvPr>
        </p:nvSpPr>
        <p:spPr>
          <a:xfrm>
            <a:off x="309563" y="3716338"/>
            <a:ext cx="9596437" cy="571500"/>
          </a:xfrm>
        </p:spPr>
        <p:txBody>
          <a:bodyPr/>
          <a:lstStyle/>
          <a:p>
            <a:pPr marL="0" indent="0"/>
            <a:r>
              <a:rPr lang="de-DE" altLang="en-US" smtClean="0"/>
              <a:t>Wir verwenden die (schwache) Definition:</a:t>
            </a:r>
          </a:p>
        </p:txBody>
      </p:sp>
      <p:sp>
        <p:nvSpPr>
          <p:cNvPr id="18437" name="Foliennummernplatzhalter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8BFA683-E107-4903-B364-CBED23139848}" type="slidenum">
              <a:rPr lang="de-DE" altLang="en-US" sz="1100"/>
              <a:pPr eaLnBrk="1" hangingPunct="1"/>
              <a:t>15</a:t>
            </a:fld>
            <a:endParaRPr lang="de-DE" altLang="en-US" sz="1100"/>
          </a:p>
        </p:txBody>
      </p:sp>
      <p:sp>
        <p:nvSpPr>
          <p:cNvPr id="18438" name="TextBox 6"/>
          <p:cNvSpPr txBox="1">
            <a:spLocks noChangeArrowheads="1"/>
          </p:cNvSpPr>
          <p:nvPr/>
        </p:nvSpPr>
        <p:spPr bwMode="auto">
          <a:xfrm>
            <a:off x="381000" y="2727325"/>
            <a:ext cx="9001125" cy="83026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i="1">
                <a:solidFill>
                  <a:srgbClr val="0000FF"/>
                </a:solidFill>
                <a:latin typeface="Calibri" panose="020F0502020204030204" pitchFamily="34" charset="0"/>
                <a:cs typeface="Calibri" panose="020F0502020204030204" pitchFamily="34" charset="0"/>
              </a:rPr>
              <a:t>A </a:t>
            </a:r>
            <a:r>
              <a:rPr lang="en-US" altLang="en-US" sz="2400" b="1" i="1">
                <a:solidFill>
                  <a:srgbClr val="0000FF"/>
                </a:solidFill>
                <a:latin typeface="Calibri" panose="020F0502020204030204" pitchFamily="34" charset="0"/>
                <a:cs typeface="Calibri" panose="020F0502020204030204" pitchFamily="34" charset="0"/>
              </a:rPr>
              <a:t>system</a:t>
            </a:r>
            <a:r>
              <a:rPr lang="en-US" altLang="en-US" sz="2400" i="1">
                <a:solidFill>
                  <a:srgbClr val="0000FF"/>
                </a:solidFill>
                <a:latin typeface="Calibri" panose="020F0502020204030204" pitchFamily="34" charset="0"/>
                <a:cs typeface="Calibri" panose="020F0502020204030204" pitchFamily="34" charset="0"/>
              </a:rPr>
              <a:t> is a purposeful collection of interrelated components that work together to achieve some objective.</a:t>
            </a:r>
          </a:p>
        </p:txBody>
      </p:sp>
      <p:sp>
        <p:nvSpPr>
          <p:cNvPr id="18439" name="TextBox 6"/>
          <p:cNvSpPr txBox="1">
            <a:spLocks noChangeArrowheads="1"/>
          </p:cNvSpPr>
          <p:nvPr/>
        </p:nvSpPr>
        <p:spPr bwMode="auto">
          <a:xfrm>
            <a:off x="381000" y="4149725"/>
            <a:ext cx="9001125" cy="230822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de-DE" altLang="en-US" sz="2400" i="1">
                <a:solidFill>
                  <a:srgbClr val="0000FF"/>
                </a:solidFill>
                <a:latin typeface="Calibri" panose="020F0502020204030204" pitchFamily="34" charset="0"/>
                <a:cs typeface="Calibri" panose="020F0502020204030204" pitchFamily="34" charset="0"/>
              </a:rPr>
              <a:t>Ein Software-System ist eine Menge von Software-Einheiten und ihren Beziehungen, wenn sie gemeinsam einem bestimmten Zweck dienen. Dieser Zweck ist im Allg. komplex, er schließt neben der Bereitstellung eines ausführbaren Programms gewöhnlich die Organisation, Verwendung, Erhaltung und Weiterentwicklung des Programms ein.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4"/>
          <p:cNvSpPr>
            <a:spLocks noGrp="1"/>
          </p:cNvSpPr>
          <p:nvPr>
            <p:ph type="title"/>
          </p:nvPr>
        </p:nvSpPr>
        <p:spPr/>
        <p:txBody>
          <a:bodyPr/>
          <a:lstStyle/>
          <a:p>
            <a:r>
              <a:rPr lang="de-DE" altLang="en-US" smtClean="0"/>
              <a:t>Komponente - 1</a:t>
            </a:r>
          </a:p>
        </p:txBody>
      </p:sp>
      <p:sp>
        <p:nvSpPr>
          <p:cNvPr id="19459" name="Inhaltsplatzhalter 5"/>
          <p:cNvSpPr>
            <a:spLocks noGrp="1"/>
          </p:cNvSpPr>
          <p:nvPr>
            <p:ph sz="quarter" idx="13"/>
          </p:nvPr>
        </p:nvSpPr>
        <p:spPr>
          <a:xfrm>
            <a:off x="200025" y="714375"/>
            <a:ext cx="9505950" cy="714375"/>
          </a:xfrm>
        </p:spPr>
        <p:txBody>
          <a:bodyPr/>
          <a:lstStyle/>
          <a:p>
            <a:pPr marL="0" indent="0"/>
            <a:r>
              <a:rPr lang="de-DE" altLang="en-US" smtClean="0"/>
              <a:t>Der Systembegriff stützt sich auf den (ebenfalls schwammigen) Komponentenbegriff:</a:t>
            </a:r>
          </a:p>
        </p:txBody>
      </p:sp>
      <p:sp>
        <p:nvSpPr>
          <p:cNvPr id="19460" name="Foliennummernplatzhalter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6C612C6-F4D2-4501-8F5C-6141D6966B2D}" type="slidenum">
              <a:rPr lang="de-DE" altLang="en-US" sz="1100"/>
              <a:pPr eaLnBrk="1" hangingPunct="1"/>
              <a:t>16</a:t>
            </a:fld>
            <a:endParaRPr lang="de-DE" altLang="en-US" sz="1100"/>
          </a:p>
        </p:txBody>
      </p:sp>
      <p:sp>
        <p:nvSpPr>
          <p:cNvPr id="19461" name="TextBox 6"/>
          <p:cNvSpPr txBox="1">
            <a:spLocks noChangeArrowheads="1"/>
          </p:cNvSpPr>
          <p:nvPr/>
        </p:nvSpPr>
        <p:spPr bwMode="auto">
          <a:xfrm>
            <a:off x="381000" y="1465263"/>
            <a:ext cx="9001125" cy="19383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i="1">
                <a:solidFill>
                  <a:srgbClr val="0000FF"/>
                </a:solidFill>
                <a:latin typeface="Calibri" panose="020F0502020204030204" pitchFamily="34" charset="0"/>
                <a:cs typeface="Calibri" panose="020F0502020204030204" pitchFamily="34" charset="0"/>
              </a:rPr>
              <a:t>A </a:t>
            </a:r>
            <a:r>
              <a:rPr lang="en-US" altLang="en-US" sz="2400" b="1" i="1">
                <a:solidFill>
                  <a:srgbClr val="0000FF"/>
                </a:solidFill>
                <a:latin typeface="Calibri" panose="020F0502020204030204" pitchFamily="34" charset="0"/>
                <a:cs typeface="Calibri" panose="020F0502020204030204" pitchFamily="34" charset="0"/>
              </a:rPr>
              <a:t>software component </a:t>
            </a:r>
            <a:r>
              <a:rPr lang="en-US" altLang="en-US" sz="2400" i="1">
                <a:solidFill>
                  <a:srgbClr val="0000FF"/>
                </a:solidFill>
                <a:latin typeface="Calibri" panose="020F0502020204030204" pitchFamily="34" charset="0"/>
                <a:cs typeface="Calibri" panose="020F0502020204030204" pitchFamily="34" charset="0"/>
              </a:rPr>
              <a:t>is a unit of composition with contractually specified interfaces and explicit context dependencies only. A software component can be deployed independently and is subject to composition by third parties.                                     </a:t>
            </a:r>
          </a:p>
          <a:p>
            <a:pPr algn="r" eaLnBrk="1" hangingPunct="1"/>
            <a:r>
              <a:rPr lang="de-DE" altLang="en-US" sz="2400">
                <a:latin typeface="Calibri" panose="020F0502020204030204" pitchFamily="34" charset="0"/>
                <a:cs typeface="Calibri" panose="020F0502020204030204" pitchFamily="34" charset="0"/>
              </a:rPr>
              <a:t>Szyperski (1999)</a:t>
            </a:r>
          </a:p>
        </p:txBody>
      </p:sp>
      <p:sp>
        <p:nvSpPr>
          <p:cNvPr id="19462" name="TextBox 6"/>
          <p:cNvSpPr txBox="1">
            <a:spLocks noChangeArrowheads="1"/>
          </p:cNvSpPr>
          <p:nvPr/>
        </p:nvSpPr>
        <p:spPr bwMode="auto">
          <a:xfrm>
            <a:off x="381000" y="4316413"/>
            <a:ext cx="9001125" cy="15700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component </a:t>
            </a:r>
            <a:r>
              <a:rPr lang="en-US" altLang="en-US" sz="2400" i="1">
                <a:solidFill>
                  <a:srgbClr val="0000FF"/>
                </a:solidFill>
                <a:latin typeface="Calibri" panose="020F0502020204030204" pitchFamily="34" charset="0"/>
                <a:cs typeface="Calibri" panose="020F0502020204030204" pitchFamily="34" charset="0"/>
              </a:rPr>
              <a:t>— One of the parts that make up a system. A component may be hardware or software and may be subdivided into other components.                                                           </a:t>
            </a:r>
          </a:p>
          <a:p>
            <a:pPr algn="r" eaLnBrk="1" hangingPunct="1"/>
            <a:r>
              <a:rPr lang="de-DE" altLang="en-US" sz="2400">
                <a:latin typeface="Calibri" panose="020F0502020204030204" pitchFamily="34" charset="0"/>
                <a:cs typeface="Calibri" panose="020F0502020204030204" pitchFamily="34" charset="0"/>
              </a:rPr>
              <a:t>IEEE Std 610.12 (1990)</a:t>
            </a:r>
            <a:endParaRPr lang="en-US" altLang="en-US" sz="2400" b="1">
              <a:solidFill>
                <a:srgbClr val="0000FF"/>
              </a:solidFill>
              <a:latin typeface="Calibri" panose="020F0502020204030204" pitchFamily="34" charset="0"/>
              <a:cs typeface="Calibri" panose="020F0502020204030204" pitchFamily="34" charset="0"/>
            </a:endParaRPr>
          </a:p>
        </p:txBody>
      </p:sp>
      <p:sp>
        <p:nvSpPr>
          <p:cNvPr id="9" name="Inhaltsplatzhalter 6"/>
          <p:cNvSpPr txBox="1">
            <a:spLocks/>
          </p:cNvSpPr>
          <p:nvPr/>
        </p:nvSpPr>
        <p:spPr bwMode="auto">
          <a:xfrm>
            <a:off x="228600" y="3813175"/>
            <a:ext cx="9596438" cy="357188"/>
          </a:xfrm>
          <a:prstGeom prst="rect">
            <a:avLst/>
          </a:prstGeom>
          <a:noFill/>
          <a:ln w="12700">
            <a:noFill/>
            <a:miter lim="800000"/>
            <a:headEnd/>
            <a:tailEnd/>
          </a:ln>
        </p:spPr>
        <p:txBody>
          <a:bodyPr lIns="90488" tIns="44450" rIns="90488" bIns="44450"/>
          <a:lstStyle/>
          <a:p>
            <a:pPr defTabSz="762000" eaLnBrk="0" hangingPunct="0">
              <a:lnSpc>
                <a:spcPct val="90000"/>
              </a:lnSpc>
              <a:spcBef>
                <a:spcPct val="60000"/>
              </a:spcBef>
              <a:spcAft>
                <a:spcPct val="5000"/>
              </a:spcAft>
              <a:buClr>
                <a:srgbClr val="0330D8"/>
              </a:buClr>
              <a:buSzPct val="100000"/>
              <a:buFont typeface="Wingdings" pitchFamily="2" charset="2"/>
              <a:buNone/>
              <a:defRPr/>
            </a:pPr>
            <a:r>
              <a:rPr lang="de-DE" sz="2400" kern="0" dirty="0">
                <a:latin typeface="+mn-lt"/>
                <a:ea typeface="Verdana" pitchFamily="34" charset="0"/>
                <a:cs typeface="Verdana" pitchFamily="34" charset="0"/>
              </a:rPr>
              <a:t>Wir verwenden die (schwache) Definition: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4"/>
          <p:cNvSpPr>
            <a:spLocks noGrp="1"/>
          </p:cNvSpPr>
          <p:nvPr>
            <p:ph type="title"/>
          </p:nvPr>
        </p:nvSpPr>
        <p:spPr/>
        <p:txBody>
          <a:bodyPr/>
          <a:lstStyle/>
          <a:p>
            <a:r>
              <a:rPr lang="de-DE" altLang="en-US" smtClean="0"/>
              <a:t>Komponente - 2</a:t>
            </a:r>
          </a:p>
        </p:txBody>
      </p:sp>
      <p:sp>
        <p:nvSpPr>
          <p:cNvPr id="20483" name="Inhaltsplatzhalter 6"/>
          <p:cNvSpPr>
            <a:spLocks noGrp="1"/>
          </p:cNvSpPr>
          <p:nvPr>
            <p:ph idx="1"/>
          </p:nvPr>
        </p:nvSpPr>
        <p:spPr>
          <a:xfrm>
            <a:off x="166688" y="981075"/>
            <a:ext cx="9501187" cy="5326063"/>
          </a:xfrm>
        </p:spPr>
        <p:txBody>
          <a:bodyPr/>
          <a:lstStyle/>
          <a:p>
            <a:r>
              <a:rPr lang="de-DE" altLang="en-US" smtClean="0"/>
              <a:t>Eine Komponente ist somit ein </a:t>
            </a:r>
            <a:r>
              <a:rPr lang="de-DE" altLang="en-US" smtClean="0">
                <a:solidFill>
                  <a:srgbClr val="0000FF"/>
                </a:solidFill>
              </a:rPr>
              <a:t>Bestandteil eines Systems</a:t>
            </a:r>
            <a:r>
              <a:rPr lang="de-DE" altLang="en-US" smtClean="0"/>
              <a:t>. </a:t>
            </a:r>
          </a:p>
          <a:p>
            <a:r>
              <a:rPr lang="de-DE" altLang="en-US" smtClean="0"/>
              <a:t>Die Architektur bestimmt, aus welchen Komponenten ein System bestehen soll. </a:t>
            </a:r>
          </a:p>
          <a:p>
            <a:r>
              <a:rPr lang="de-DE" altLang="en-US" smtClean="0"/>
              <a:t>Eine Komponente ist </a:t>
            </a:r>
            <a:r>
              <a:rPr lang="de-DE" altLang="en-US" smtClean="0">
                <a:solidFill>
                  <a:srgbClr val="0000FF"/>
                </a:solidFill>
              </a:rPr>
              <a:t>atomar </a:t>
            </a:r>
            <a:r>
              <a:rPr lang="de-DE" altLang="en-US" smtClean="0"/>
              <a:t>oder weiter </a:t>
            </a:r>
            <a:r>
              <a:rPr lang="de-DE" altLang="en-US" smtClean="0">
                <a:solidFill>
                  <a:srgbClr val="0000FF"/>
                </a:solidFill>
              </a:rPr>
              <a:t>verfeinert</a:t>
            </a:r>
            <a:r>
              <a:rPr lang="de-DE" altLang="en-US" smtClean="0"/>
              <a:t>; sie bietet ihrer Umgebung eine </a:t>
            </a:r>
            <a:r>
              <a:rPr lang="de-DE" altLang="en-US" smtClean="0">
                <a:solidFill>
                  <a:srgbClr val="0000FF"/>
                </a:solidFill>
              </a:rPr>
              <a:t>Menge von Diensten </a:t>
            </a:r>
            <a:r>
              <a:rPr lang="de-DE" altLang="en-US" smtClean="0"/>
              <a:t>an, die über eine wohldefinierte </a:t>
            </a:r>
            <a:r>
              <a:rPr lang="de-DE" altLang="en-US" smtClean="0">
                <a:solidFill>
                  <a:srgbClr val="0000FF"/>
                </a:solidFill>
              </a:rPr>
              <a:t>Schnittstelle</a:t>
            </a:r>
            <a:r>
              <a:rPr lang="de-DE" altLang="en-US" smtClean="0"/>
              <a:t> genutzt werden können.</a:t>
            </a:r>
          </a:p>
          <a:p>
            <a:r>
              <a:rPr lang="de-DE" altLang="en-US" smtClean="0"/>
              <a:t>Dazu gehören auch die benötigten </a:t>
            </a:r>
            <a:r>
              <a:rPr lang="de-DE" altLang="en-US" smtClean="0">
                <a:solidFill>
                  <a:srgbClr val="0000FF"/>
                </a:solidFill>
              </a:rPr>
              <a:t>Dienste anderer Komponenten</a:t>
            </a:r>
            <a:r>
              <a:rPr lang="de-DE" altLang="en-US" smtClean="0"/>
              <a:t>.</a:t>
            </a:r>
            <a:br>
              <a:rPr lang="de-DE" altLang="en-US" smtClean="0"/>
            </a:br>
            <a:endParaRPr lang="de-DE" altLang="en-US" smtClean="0"/>
          </a:p>
        </p:txBody>
      </p:sp>
      <p:sp>
        <p:nvSpPr>
          <p:cNvPr id="20484"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D5B5249-45C3-489E-BFA9-7EAA5BA487F2}" type="slidenum">
              <a:rPr lang="de-DE" altLang="en-US" sz="1100"/>
              <a:pPr eaLnBrk="1" hangingPunct="1"/>
              <a:t>17</a:t>
            </a:fld>
            <a:endParaRPr lang="de-DE" alt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4"/>
          <p:cNvSpPr>
            <a:spLocks noGrp="1"/>
          </p:cNvSpPr>
          <p:nvPr>
            <p:ph type="title"/>
          </p:nvPr>
        </p:nvSpPr>
        <p:spPr/>
        <p:txBody>
          <a:bodyPr/>
          <a:lstStyle/>
          <a:p>
            <a:r>
              <a:rPr lang="de-DE" altLang="en-US" smtClean="0"/>
              <a:t>Modul</a:t>
            </a:r>
          </a:p>
        </p:txBody>
      </p:sp>
      <p:sp>
        <p:nvSpPr>
          <p:cNvPr id="21507" name="Inhaltsplatzhalter 5"/>
          <p:cNvSpPr>
            <a:spLocks noGrp="1"/>
          </p:cNvSpPr>
          <p:nvPr>
            <p:ph sz="quarter" idx="13"/>
          </p:nvPr>
        </p:nvSpPr>
        <p:spPr>
          <a:xfrm>
            <a:off x="200025" y="692150"/>
            <a:ext cx="9505950" cy="2520950"/>
          </a:xfrm>
        </p:spPr>
        <p:txBody>
          <a:bodyPr/>
          <a:lstStyle/>
          <a:p>
            <a:pPr marL="0" indent="0"/>
            <a:r>
              <a:rPr lang="de-DE" altLang="en-US" smtClean="0"/>
              <a:t>Auch der </a:t>
            </a:r>
            <a:r>
              <a:rPr lang="de-DE" altLang="en-US" smtClean="0">
                <a:solidFill>
                  <a:srgbClr val="0000FF"/>
                </a:solidFill>
              </a:rPr>
              <a:t>Modulbegriff</a:t>
            </a:r>
            <a:r>
              <a:rPr lang="de-DE" altLang="en-US" smtClean="0"/>
              <a:t> ist nicht klar:</a:t>
            </a:r>
          </a:p>
        </p:txBody>
      </p:sp>
      <p:sp>
        <p:nvSpPr>
          <p:cNvPr id="21508" name="Inhaltsplatzhalter 6"/>
          <p:cNvSpPr>
            <a:spLocks noGrp="1"/>
          </p:cNvSpPr>
          <p:nvPr>
            <p:ph sz="quarter" idx="14"/>
          </p:nvPr>
        </p:nvSpPr>
        <p:spPr>
          <a:xfrm>
            <a:off x="200025" y="5300663"/>
            <a:ext cx="9505950" cy="1223962"/>
          </a:xfrm>
        </p:spPr>
        <p:txBody>
          <a:bodyPr/>
          <a:lstStyle/>
          <a:p>
            <a:pPr lvl="1"/>
            <a:r>
              <a:rPr lang="de-DE" altLang="en-US" smtClean="0"/>
              <a:t>Ein Modul kann Dienstanbieter (</a:t>
            </a:r>
            <a:r>
              <a:rPr lang="de-DE" altLang="en-US" smtClean="0">
                <a:solidFill>
                  <a:srgbClr val="0000FF"/>
                </a:solidFill>
              </a:rPr>
              <a:t>Server</a:t>
            </a:r>
            <a:r>
              <a:rPr lang="de-DE" altLang="en-US" smtClean="0"/>
              <a:t>) und/oder Dienstnutzer (</a:t>
            </a:r>
            <a:r>
              <a:rPr lang="de-DE" altLang="en-US" smtClean="0">
                <a:solidFill>
                  <a:srgbClr val="0000FF"/>
                </a:solidFill>
              </a:rPr>
              <a:t>Client</a:t>
            </a:r>
            <a:r>
              <a:rPr lang="de-DE" altLang="en-US" smtClean="0"/>
              <a:t>) sein. </a:t>
            </a:r>
          </a:p>
          <a:p>
            <a:pPr lvl="1"/>
            <a:r>
              <a:rPr lang="de-DE" altLang="en-US" smtClean="0"/>
              <a:t>Ein Modul ist ein typischer Gegenstand eines </a:t>
            </a:r>
            <a:r>
              <a:rPr lang="de-DE" altLang="en-US" smtClean="0">
                <a:solidFill>
                  <a:srgbClr val="0000FF"/>
                </a:solidFill>
              </a:rPr>
              <a:t>Arbeitspakets</a:t>
            </a:r>
            <a:r>
              <a:rPr lang="de-DE" altLang="en-US" smtClean="0"/>
              <a:t>.</a:t>
            </a:r>
          </a:p>
          <a:p>
            <a:pPr marL="0" indent="0"/>
            <a:endParaRPr lang="de-DE" altLang="en-US" smtClean="0"/>
          </a:p>
        </p:txBody>
      </p:sp>
      <p:sp>
        <p:nvSpPr>
          <p:cNvPr id="21509" name="Foliennummernplatzhalter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EFCCDD2-ADFF-418F-AAA4-9E582DCBEDBA}" type="slidenum">
              <a:rPr lang="de-DE" altLang="en-US" sz="1100"/>
              <a:pPr eaLnBrk="1" hangingPunct="1"/>
              <a:t>18</a:t>
            </a:fld>
            <a:endParaRPr lang="de-DE" altLang="en-US" sz="1100"/>
          </a:p>
        </p:txBody>
      </p:sp>
      <p:sp>
        <p:nvSpPr>
          <p:cNvPr id="21510" name="TextBox 6"/>
          <p:cNvSpPr txBox="1">
            <a:spLocks noChangeArrowheads="1"/>
          </p:cNvSpPr>
          <p:nvPr/>
        </p:nvSpPr>
        <p:spPr bwMode="auto">
          <a:xfrm>
            <a:off x="381000" y="1125538"/>
            <a:ext cx="9001125" cy="230822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module </a:t>
            </a:r>
            <a:r>
              <a:rPr lang="en-US" altLang="en-US" sz="2400" i="1">
                <a:solidFill>
                  <a:srgbClr val="0000FF"/>
                </a:solidFill>
                <a:latin typeface="Calibri" panose="020F0502020204030204" pitchFamily="34" charset="0"/>
                <a:cs typeface="Calibri" panose="020F0502020204030204" pitchFamily="34" charset="0"/>
              </a:rPr>
              <a:t>— (1) A program unit that is discrete and identifiable with respect to compiling, combining with other units, and loading; e.g., the input to, or output from an assembler, compiler, linkage editor, or executive routine. </a:t>
            </a:r>
          </a:p>
          <a:p>
            <a:pPr eaLnBrk="1" hangingPunct="1"/>
            <a:r>
              <a:rPr lang="en-US" altLang="en-US" sz="2400" i="1">
                <a:solidFill>
                  <a:srgbClr val="0000FF"/>
                </a:solidFill>
                <a:latin typeface="Calibri" panose="020F0502020204030204" pitchFamily="34" charset="0"/>
                <a:cs typeface="Calibri" panose="020F0502020204030204" pitchFamily="34" charset="0"/>
              </a:rPr>
              <a:t>	(2) A logically separable part of a program. </a:t>
            </a:r>
          </a:p>
          <a:p>
            <a:pPr algn="r" eaLnBrk="1" hangingPunct="1"/>
            <a:r>
              <a:rPr lang="de-DE" altLang="en-US" sz="2400">
                <a:latin typeface="Calibri" panose="020F0502020204030204" pitchFamily="34" charset="0"/>
                <a:cs typeface="Calibri" panose="020F0502020204030204" pitchFamily="34" charset="0"/>
              </a:rPr>
              <a:t>IEEE Std 610.12 (1990)</a:t>
            </a:r>
          </a:p>
        </p:txBody>
      </p:sp>
      <p:sp>
        <p:nvSpPr>
          <p:cNvPr id="21511" name="TextBox 6"/>
          <p:cNvSpPr txBox="1">
            <a:spLocks noChangeArrowheads="1"/>
          </p:cNvSpPr>
          <p:nvPr/>
        </p:nvSpPr>
        <p:spPr bwMode="auto">
          <a:xfrm>
            <a:off x="381000" y="4005263"/>
            <a:ext cx="9001125" cy="1200150"/>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de-DE" altLang="en-US" sz="2400" i="1">
                <a:solidFill>
                  <a:srgbClr val="0000FF"/>
                </a:solidFill>
                <a:latin typeface="Calibri" panose="020F0502020204030204" pitchFamily="34" charset="0"/>
                <a:cs typeface="Calibri" panose="020F0502020204030204" pitchFamily="34" charset="0"/>
              </a:rPr>
              <a:t>Ein </a:t>
            </a:r>
            <a:r>
              <a:rPr lang="de-DE" altLang="en-US" sz="2400" b="1" i="1">
                <a:solidFill>
                  <a:srgbClr val="0000FF"/>
                </a:solidFill>
                <a:latin typeface="Calibri" panose="020F0502020204030204" pitchFamily="34" charset="0"/>
                <a:cs typeface="Calibri" panose="020F0502020204030204" pitchFamily="34" charset="0"/>
              </a:rPr>
              <a:t>Modul</a:t>
            </a:r>
            <a:r>
              <a:rPr lang="de-DE" altLang="en-US" sz="2400" i="1">
                <a:solidFill>
                  <a:srgbClr val="0000FF"/>
                </a:solidFill>
                <a:latin typeface="Calibri" panose="020F0502020204030204" pitchFamily="34" charset="0"/>
                <a:cs typeface="Calibri" panose="020F0502020204030204" pitchFamily="34" charset="0"/>
              </a:rPr>
              <a:t> ist eine Menge von Operationen und Daten, die nur so weit von außen sichtbar sind, wie dies die Programmierer explizit zugelassen haben. </a:t>
            </a:r>
          </a:p>
        </p:txBody>
      </p:sp>
      <p:sp>
        <p:nvSpPr>
          <p:cNvPr id="21512" name="Inhaltsplatzhalter 6"/>
          <p:cNvSpPr txBox="1">
            <a:spLocks/>
          </p:cNvSpPr>
          <p:nvPr/>
        </p:nvSpPr>
        <p:spPr bwMode="auto">
          <a:xfrm>
            <a:off x="200025" y="3500438"/>
            <a:ext cx="9596438"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de-DE" altLang="en-US" sz="2400"/>
              <a:t>Präziser: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p:txBody>
          <a:bodyPr/>
          <a:lstStyle/>
          <a:p>
            <a:r>
              <a:rPr lang="de-DE" altLang="en-US" smtClean="0"/>
              <a:t>Schnittstelle</a:t>
            </a:r>
          </a:p>
        </p:txBody>
      </p:sp>
      <p:sp>
        <p:nvSpPr>
          <p:cNvPr id="22531"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0FF22F5-A96C-432F-A8D7-BD2CD5E6DBEF}" type="slidenum">
              <a:rPr lang="de-DE" altLang="en-US" sz="1100"/>
              <a:pPr eaLnBrk="1" hangingPunct="1"/>
              <a:t>19</a:t>
            </a:fld>
            <a:endParaRPr lang="de-DE" altLang="en-US" sz="1100"/>
          </a:p>
        </p:txBody>
      </p:sp>
      <p:sp>
        <p:nvSpPr>
          <p:cNvPr id="22532" name="Inhaltsplatzhalter 2"/>
          <p:cNvSpPr>
            <a:spLocks noGrp="1"/>
          </p:cNvSpPr>
          <p:nvPr>
            <p:ph idx="1"/>
          </p:nvPr>
        </p:nvSpPr>
        <p:spPr>
          <a:xfrm>
            <a:off x="179388" y="715963"/>
            <a:ext cx="9501187" cy="5326062"/>
          </a:xfrm>
        </p:spPr>
        <p:txBody>
          <a:bodyPr/>
          <a:lstStyle/>
          <a:p>
            <a:r>
              <a:rPr lang="de-DE" altLang="en-US" smtClean="0"/>
              <a:t>Metapher „Schnittstelle“</a:t>
            </a:r>
          </a:p>
          <a:p>
            <a:pPr lvl="1"/>
            <a:r>
              <a:rPr lang="de-DE" altLang="en-US" smtClean="0"/>
              <a:t>Schneidet man einen Gegenstand in zwei Teile, so entstehen zwei Oberflächen, die </a:t>
            </a:r>
            <a:r>
              <a:rPr lang="de-DE" altLang="en-US" smtClean="0">
                <a:solidFill>
                  <a:srgbClr val="0000FF"/>
                </a:solidFill>
              </a:rPr>
              <a:t>spiegelsymmetrisch</a:t>
            </a:r>
            <a:r>
              <a:rPr lang="de-DE" altLang="en-US" smtClean="0"/>
              <a:t> sind. </a:t>
            </a:r>
          </a:p>
          <a:p>
            <a:r>
              <a:rPr lang="de-DE" altLang="en-US" smtClean="0"/>
              <a:t>Was durch einen Schnitt von selbst entsteht, die beiden exakt zueinander passenden Oberflächen, muss in der Technik </a:t>
            </a:r>
            <a:r>
              <a:rPr lang="de-DE" altLang="en-US" smtClean="0">
                <a:solidFill>
                  <a:srgbClr val="0000FF"/>
                </a:solidFill>
              </a:rPr>
              <a:t>hergestellt </a:t>
            </a:r>
            <a:r>
              <a:rPr lang="de-DE" altLang="en-US" smtClean="0"/>
              <a:t>werden. </a:t>
            </a:r>
            <a:br>
              <a:rPr lang="de-DE" altLang="en-US" smtClean="0"/>
            </a:br>
            <a:r>
              <a:rPr lang="de-DE" altLang="en-US" smtClean="0"/>
              <a:t>Das englische Wort „</a:t>
            </a:r>
            <a:r>
              <a:rPr lang="de-DE" altLang="en-US" smtClean="0">
                <a:solidFill>
                  <a:srgbClr val="0000FF"/>
                </a:solidFill>
              </a:rPr>
              <a:t>interface</a:t>
            </a:r>
            <a:r>
              <a:rPr lang="de-DE" altLang="en-US" smtClean="0"/>
              <a:t>“ ist darum der Realität näher. </a:t>
            </a:r>
          </a:p>
          <a:p>
            <a:r>
              <a:rPr lang="de-DE" altLang="en-US" smtClean="0"/>
              <a:t>Schnittstellen </a:t>
            </a:r>
            <a:r>
              <a:rPr lang="de-DE" altLang="en-US" smtClean="0">
                <a:solidFill>
                  <a:srgbClr val="0000FF"/>
                </a:solidFill>
              </a:rPr>
              <a:t>= </a:t>
            </a:r>
            <a:r>
              <a:rPr lang="de-DE" altLang="en-US" smtClean="0"/>
              <a:t>Festlegungen, die die Kombinierbarkeit sicherstellen sollen. </a:t>
            </a:r>
          </a:p>
          <a:p>
            <a:r>
              <a:rPr lang="de-DE" altLang="en-US" smtClean="0"/>
              <a:t>Achtung: </a:t>
            </a:r>
            <a:r>
              <a:rPr lang="de-DE" altLang="en-US" smtClean="0">
                <a:solidFill>
                  <a:srgbClr val="0000FF"/>
                </a:solidFill>
              </a:rPr>
              <a:t>Adapter </a:t>
            </a:r>
            <a:r>
              <a:rPr lang="de-DE" altLang="en-US" smtClean="0"/>
              <a:t>(syn.: </a:t>
            </a:r>
            <a:r>
              <a:rPr lang="de-DE" altLang="en-US" smtClean="0">
                <a:solidFill>
                  <a:srgbClr val="0000FF"/>
                </a:solidFill>
              </a:rPr>
              <a:t>Konnektoren</a:t>
            </a:r>
            <a:r>
              <a:rPr lang="de-DE" altLang="en-US" smtClean="0"/>
              <a:t>) sind</a:t>
            </a:r>
            <a:r>
              <a:rPr lang="de-DE" altLang="en-US" smtClean="0">
                <a:solidFill>
                  <a:srgbClr val="FF0000"/>
                </a:solidFill>
              </a:rPr>
              <a:t> keine </a:t>
            </a:r>
            <a:r>
              <a:rPr lang="de-DE" altLang="en-US" smtClean="0"/>
              <a:t>Schnittstellen.</a:t>
            </a:r>
          </a:p>
          <a:p>
            <a:r>
              <a:rPr lang="de-DE" altLang="en-US" smtClean="0"/>
              <a:t>Die Programmiersprache </a:t>
            </a:r>
            <a:r>
              <a:rPr lang="de-DE" altLang="en-US" smtClean="0">
                <a:solidFill>
                  <a:srgbClr val="0000FF"/>
                </a:solidFill>
              </a:rPr>
              <a:t>Java</a:t>
            </a:r>
            <a:r>
              <a:rPr lang="de-DE" altLang="en-US" smtClean="0"/>
              <a:t> erlaubt es, Schnittstellen explizit (als </a:t>
            </a:r>
            <a:r>
              <a:rPr lang="de-DE" altLang="en-US" smtClean="0">
                <a:solidFill>
                  <a:srgbClr val="0000FF"/>
                </a:solidFill>
              </a:rPr>
              <a:t>Interfaces</a:t>
            </a:r>
            <a:r>
              <a:rPr lang="de-DE" altLang="en-US" smtClean="0"/>
              <a:t>) zu beschreiben. </a:t>
            </a:r>
          </a:p>
          <a:p>
            <a:endParaRPr lang="de-DE" alt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p:cNvSpPr>
            <a:spLocks noGrp="1"/>
          </p:cNvSpPr>
          <p:nvPr>
            <p:ph type="title"/>
          </p:nvPr>
        </p:nvSpPr>
        <p:spPr/>
        <p:txBody>
          <a:bodyPr/>
          <a:lstStyle/>
          <a:p>
            <a:r>
              <a:rPr lang="de-DE" altLang="en-US" smtClean="0"/>
              <a:t>Entwurf im Software-Prozess</a:t>
            </a:r>
          </a:p>
        </p:txBody>
      </p:sp>
      <p:sp>
        <p:nvSpPr>
          <p:cNvPr id="5123" name="Inhaltsplatzhalter 2"/>
          <p:cNvSpPr>
            <a:spLocks noGrp="1"/>
          </p:cNvSpPr>
          <p:nvPr>
            <p:ph idx="1"/>
          </p:nvPr>
        </p:nvSpPr>
        <p:spPr>
          <a:xfrm>
            <a:off x="166688" y="981075"/>
            <a:ext cx="9501187" cy="5326063"/>
          </a:xfrm>
        </p:spPr>
        <p:txBody>
          <a:bodyPr/>
          <a:lstStyle/>
          <a:p>
            <a:r>
              <a:rPr lang="de-DE" altLang="en-US" smtClean="0"/>
              <a:t>In </a:t>
            </a:r>
            <a:r>
              <a:rPr lang="de-DE" altLang="en-US" smtClean="0">
                <a:solidFill>
                  <a:srgbClr val="0000FF"/>
                </a:solidFill>
              </a:rPr>
              <a:t>Analyse und Spezifikation </a:t>
            </a:r>
            <a:r>
              <a:rPr lang="de-DE" altLang="en-US" smtClean="0"/>
              <a:t>werden die Anforderungen ermittelt und dargestellt. </a:t>
            </a:r>
          </a:p>
          <a:p>
            <a:r>
              <a:rPr lang="de-DE" altLang="en-US" smtClean="0"/>
              <a:t>In der </a:t>
            </a:r>
            <a:r>
              <a:rPr lang="de-DE" altLang="en-US" smtClean="0">
                <a:solidFill>
                  <a:srgbClr val="0000FF"/>
                </a:solidFill>
              </a:rPr>
              <a:t>Codierung</a:t>
            </a:r>
            <a:r>
              <a:rPr lang="de-DE" altLang="en-US" smtClean="0"/>
              <a:t> wird das Zielsystem im Detail realisiert.</a:t>
            </a:r>
          </a:p>
          <a:p>
            <a:r>
              <a:rPr lang="de-DE" altLang="en-US" smtClean="0"/>
              <a:t>Dazwischen liegt der </a:t>
            </a:r>
            <a:r>
              <a:rPr lang="de-DE" altLang="en-US" smtClean="0">
                <a:solidFill>
                  <a:srgbClr val="0000FF"/>
                </a:solidFill>
              </a:rPr>
              <a:t>Entwurf</a:t>
            </a:r>
            <a:r>
              <a:rPr lang="de-DE" altLang="en-US" smtClean="0"/>
              <a:t>.</a:t>
            </a:r>
          </a:p>
          <a:p>
            <a:r>
              <a:rPr lang="de-DE" altLang="en-US" smtClean="0"/>
              <a:t>Im Entwurf wird die </a:t>
            </a:r>
            <a:r>
              <a:rPr lang="de-DE" altLang="en-US" smtClean="0">
                <a:solidFill>
                  <a:srgbClr val="0000FF"/>
                </a:solidFill>
              </a:rPr>
              <a:t>Architektur</a:t>
            </a:r>
            <a:r>
              <a:rPr lang="de-DE" altLang="en-US" smtClean="0"/>
              <a:t> festgelegt, also die Struktur. </a:t>
            </a:r>
          </a:p>
          <a:p>
            <a:endParaRPr lang="de-DE" altLang="en-US" smtClean="0"/>
          </a:p>
          <a:p>
            <a:r>
              <a:rPr lang="de-DE" altLang="en-US" smtClean="0"/>
              <a:t>Je nach Art der zu entwickelnden Software und je nach der gewählten Entwicklungsstrategie spielen beim Entwurf ganz unterschiedliche Überlegungen eine Rolle. </a:t>
            </a:r>
          </a:p>
          <a:p>
            <a:r>
              <a:rPr lang="de-DE" altLang="en-US" smtClean="0"/>
              <a:t>Darum ist es </a:t>
            </a:r>
            <a:r>
              <a:rPr lang="de-DE" altLang="en-US" smtClean="0">
                <a:solidFill>
                  <a:srgbClr val="FF0000"/>
                </a:solidFill>
              </a:rPr>
              <a:t>unmöglich, eine einzige Strategie </a:t>
            </a:r>
            <a:r>
              <a:rPr lang="de-DE" altLang="en-US" smtClean="0"/>
              <a:t>zu präsentieren, die immer angemessen ist und immer zum Erfolg führt.</a:t>
            </a:r>
          </a:p>
          <a:p>
            <a:pPr marL="38100" lvl="1" indent="0">
              <a:buFont typeface="Arial" panose="020B0604020202020204" pitchFamily="34" charset="0"/>
              <a:buNone/>
            </a:pPr>
            <a:endParaRPr lang="de-DE" altLang="en-US" smtClean="0"/>
          </a:p>
          <a:p>
            <a:pPr marL="38100" lvl="1" indent="0">
              <a:buFont typeface="Arial" panose="020B0604020202020204" pitchFamily="34" charset="0"/>
              <a:buNone/>
            </a:pPr>
            <a:endParaRPr lang="de-DE" altLang="en-US" smtClean="0"/>
          </a:p>
        </p:txBody>
      </p:sp>
      <p:sp>
        <p:nvSpPr>
          <p:cNvPr id="5124"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40165F0-2280-4A3C-9A82-09B351B0C258}" type="slidenum">
              <a:rPr lang="de-DE" altLang="en-US" sz="1100"/>
              <a:pPr eaLnBrk="1" hangingPunct="1"/>
              <a:t>2</a:t>
            </a:fld>
            <a:endParaRPr lang="de-DE" altLang="en-US" sz="11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4"/>
          <p:cNvSpPr>
            <a:spLocks noGrp="1"/>
          </p:cNvSpPr>
          <p:nvPr>
            <p:ph type="title"/>
          </p:nvPr>
        </p:nvSpPr>
        <p:spPr/>
        <p:txBody>
          <a:bodyPr/>
          <a:lstStyle/>
          <a:p>
            <a:r>
              <a:rPr lang="de-DE" altLang="en-US" smtClean="0"/>
              <a:t>Entwurf und Architektur</a:t>
            </a:r>
          </a:p>
        </p:txBody>
      </p:sp>
      <p:sp>
        <p:nvSpPr>
          <p:cNvPr id="23555" name="Inhaltsplatzhalter 6"/>
          <p:cNvSpPr>
            <a:spLocks noGrp="1"/>
          </p:cNvSpPr>
          <p:nvPr>
            <p:ph sz="quarter" idx="14"/>
          </p:nvPr>
        </p:nvSpPr>
        <p:spPr>
          <a:xfrm>
            <a:off x="149225" y="5519738"/>
            <a:ext cx="9596438" cy="909637"/>
          </a:xfrm>
        </p:spPr>
        <p:txBody>
          <a:bodyPr/>
          <a:lstStyle/>
          <a:p>
            <a:pPr marL="0" indent="0"/>
            <a:r>
              <a:rPr lang="de-DE" altLang="en-US" smtClean="0"/>
              <a:t>Wir sprechen vom Entwurf, wenn die Tätigkeit, deren Resultat die Architektur ist, im Vordergrund steht. ((1) im IEEE-Glossar)</a:t>
            </a:r>
          </a:p>
        </p:txBody>
      </p:sp>
      <p:sp>
        <p:nvSpPr>
          <p:cNvPr id="23556" name="Foliennummernplatzhalter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ADFA5A8-CADE-4EF1-B98F-FEFEB435EEF8}" type="slidenum">
              <a:rPr lang="de-DE" altLang="en-US" sz="1100"/>
              <a:pPr eaLnBrk="1" hangingPunct="1"/>
              <a:t>20</a:t>
            </a:fld>
            <a:endParaRPr lang="de-DE" altLang="en-US" sz="1100"/>
          </a:p>
        </p:txBody>
      </p:sp>
      <p:sp>
        <p:nvSpPr>
          <p:cNvPr id="23557" name="TextBox 6"/>
          <p:cNvSpPr txBox="1">
            <a:spLocks noChangeArrowheads="1"/>
          </p:cNvSpPr>
          <p:nvPr/>
        </p:nvSpPr>
        <p:spPr bwMode="auto">
          <a:xfrm>
            <a:off x="400050" y="1501775"/>
            <a:ext cx="9001125" cy="157003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design </a:t>
            </a:r>
            <a:r>
              <a:rPr lang="en-US" altLang="en-US" sz="2400" i="1">
                <a:solidFill>
                  <a:srgbClr val="0000FF"/>
                </a:solidFill>
                <a:latin typeface="Calibri" panose="020F0502020204030204" pitchFamily="34" charset="0"/>
                <a:cs typeface="Calibri" panose="020F0502020204030204" pitchFamily="34" charset="0"/>
              </a:rPr>
              <a:t>— (1) The process of defining the architecture, components, interfaces, and other characteristics of a system or component.</a:t>
            </a:r>
            <a:br>
              <a:rPr lang="en-US" altLang="en-US" sz="2400" i="1">
                <a:solidFill>
                  <a:srgbClr val="0000FF"/>
                </a:solidFill>
                <a:latin typeface="Calibri" panose="020F0502020204030204" pitchFamily="34" charset="0"/>
                <a:cs typeface="Calibri" panose="020F0502020204030204" pitchFamily="34" charset="0"/>
              </a:rPr>
            </a:br>
            <a:r>
              <a:rPr lang="en-US" altLang="en-US" sz="2400" i="1">
                <a:solidFill>
                  <a:srgbClr val="0000FF"/>
                </a:solidFill>
                <a:latin typeface="Calibri" panose="020F0502020204030204" pitchFamily="34" charset="0"/>
                <a:cs typeface="Calibri" panose="020F0502020204030204" pitchFamily="34" charset="0"/>
              </a:rPr>
              <a:t>(2) The result of the process in (1).</a:t>
            </a:r>
          </a:p>
          <a:p>
            <a:pPr algn="r" eaLnBrk="1" hangingPunct="1"/>
            <a:r>
              <a:rPr lang="de-DE" altLang="en-US" sz="2400">
                <a:latin typeface="Calibri" panose="020F0502020204030204" pitchFamily="34" charset="0"/>
                <a:cs typeface="Calibri" panose="020F0502020204030204" pitchFamily="34" charset="0"/>
              </a:rPr>
              <a:t>IEEE Std 610.12 (1990)</a:t>
            </a:r>
          </a:p>
        </p:txBody>
      </p:sp>
      <p:sp>
        <p:nvSpPr>
          <p:cNvPr id="23558" name="TextBox 6"/>
          <p:cNvSpPr txBox="1">
            <a:spLocks noChangeArrowheads="1"/>
          </p:cNvSpPr>
          <p:nvPr/>
        </p:nvSpPr>
        <p:spPr bwMode="auto">
          <a:xfrm>
            <a:off x="390525" y="3405188"/>
            <a:ext cx="9001125" cy="19383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architecture </a:t>
            </a:r>
            <a:r>
              <a:rPr lang="en-US" altLang="en-US" sz="2400" i="1">
                <a:solidFill>
                  <a:srgbClr val="0000FF"/>
                </a:solidFill>
                <a:latin typeface="Calibri" panose="020F0502020204030204" pitchFamily="34" charset="0"/>
                <a:cs typeface="Calibri" panose="020F0502020204030204" pitchFamily="34" charset="0"/>
              </a:rPr>
              <a:t>— The fundamental organization of a system embodied in its components, their relationships to each other and to the environment, and the principles guiding its design and evolution.</a:t>
            </a:r>
          </a:p>
          <a:p>
            <a:pPr eaLnBrk="1" hangingPunct="1"/>
            <a:endParaRPr lang="en-US" altLang="en-US" sz="2400" b="1">
              <a:solidFill>
                <a:srgbClr val="0000FF"/>
              </a:solidFill>
              <a:latin typeface="Calibri" panose="020F0502020204030204" pitchFamily="34" charset="0"/>
              <a:cs typeface="Calibri" panose="020F0502020204030204" pitchFamily="34" charset="0"/>
            </a:endParaRPr>
          </a:p>
          <a:p>
            <a:pPr algn="r" eaLnBrk="1" hangingPunct="1"/>
            <a:r>
              <a:rPr lang="de-DE" altLang="en-US" sz="2400">
                <a:latin typeface="Calibri" panose="020F0502020204030204" pitchFamily="34" charset="0"/>
                <a:cs typeface="Calibri" panose="020F0502020204030204" pitchFamily="34" charset="0"/>
              </a:rPr>
              <a:t>IEEE Std 1471 (2000)</a:t>
            </a:r>
            <a:endParaRPr lang="en-US" altLang="en-US" sz="2400" b="1">
              <a:solidFill>
                <a:srgbClr val="0000FF"/>
              </a:solidFill>
              <a:latin typeface="Calibri" panose="020F0502020204030204" pitchFamily="34" charset="0"/>
              <a:cs typeface="Calibri" panose="020F0502020204030204" pitchFamily="34" charset="0"/>
            </a:endParaRPr>
          </a:p>
        </p:txBody>
      </p:sp>
      <p:sp>
        <p:nvSpPr>
          <p:cNvPr id="23559" name="Inhaltsplatzhalter 9"/>
          <p:cNvSpPr>
            <a:spLocks noGrp="1"/>
          </p:cNvSpPr>
          <p:nvPr>
            <p:ph sz="quarter" idx="13"/>
          </p:nvPr>
        </p:nvSpPr>
        <p:spPr>
          <a:xfrm>
            <a:off x="200025" y="981075"/>
            <a:ext cx="9505950" cy="376238"/>
          </a:xfrm>
        </p:spPr>
        <p:txBody>
          <a:bodyPr/>
          <a:lstStyle/>
          <a:p>
            <a:pPr marL="0" indent="0"/>
            <a:r>
              <a:rPr lang="de-DE" altLang="en-US" smtClean="0"/>
              <a:t>„Entwurf“ (oder „Architekturentwurf“) ist doppeldeutig:</a:t>
            </a:r>
          </a:p>
          <a:p>
            <a:pPr marL="0" indent="0"/>
            <a:endParaRPr lang="de-DE" altLang="en-US"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4"/>
          <p:cNvSpPr>
            <a:spLocks noGrp="1"/>
          </p:cNvSpPr>
          <p:nvPr>
            <p:ph type="title"/>
          </p:nvPr>
        </p:nvSpPr>
        <p:spPr/>
        <p:txBody>
          <a:bodyPr/>
          <a:lstStyle/>
          <a:p>
            <a:r>
              <a:rPr lang="de-DE" altLang="en-US" smtClean="0"/>
              <a:t>Software-Architektur</a:t>
            </a:r>
          </a:p>
        </p:txBody>
      </p:sp>
      <p:sp>
        <p:nvSpPr>
          <p:cNvPr id="24579" name="Inhaltsplatzhalter 10"/>
          <p:cNvSpPr>
            <a:spLocks noGrp="1"/>
          </p:cNvSpPr>
          <p:nvPr>
            <p:ph idx="1"/>
          </p:nvPr>
        </p:nvSpPr>
        <p:spPr>
          <a:xfrm>
            <a:off x="166688" y="3786188"/>
            <a:ext cx="9501187" cy="2520950"/>
          </a:xfrm>
        </p:spPr>
        <p:txBody>
          <a:bodyPr/>
          <a:lstStyle/>
          <a:p>
            <a:r>
              <a:rPr lang="de-DE" altLang="en-US" smtClean="0"/>
              <a:t>Eine Software-Architektur besteht demnach aus</a:t>
            </a:r>
            <a:r>
              <a:rPr lang="de-DE" altLang="en-US" smtClean="0">
                <a:solidFill>
                  <a:srgbClr val="0000FF"/>
                </a:solidFill>
              </a:rPr>
              <a:t> Komponenten </a:t>
            </a:r>
            <a:r>
              <a:rPr lang="de-DE" altLang="en-US" smtClean="0"/>
              <a:t>(„software elements“) und ihren </a:t>
            </a:r>
            <a:r>
              <a:rPr lang="de-DE" altLang="en-US" smtClean="0">
                <a:solidFill>
                  <a:srgbClr val="0000FF"/>
                </a:solidFill>
              </a:rPr>
              <a:t>Beziehungen</a:t>
            </a:r>
            <a:r>
              <a:rPr lang="de-DE" altLang="en-US" smtClean="0"/>
              <a:t> in verschiedenen Strukturen. </a:t>
            </a:r>
          </a:p>
          <a:p>
            <a:r>
              <a:rPr lang="de-DE" altLang="en-US" smtClean="0"/>
              <a:t>Eine Architektur hat einen </a:t>
            </a:r>
            <a:r>
              <a:rPr lang="de-DE" altLang="en-US" smtClean="0">
                <a:solidFill>
                  <a:srgbClr val="0000FF"/>
                </a:solidFill>
              </a:rPr>
              <a:t>Zweck</a:t>
            </a:r>
            <a:r>
              <a:rPr lang="de-DE" altLang="en-US" smtClean="0"/>
              <a:t>, sie ist für eine bestimmte Funktion geschaffen; die </a:t>
            </a:r>
            <a:r>
              <a:rPr lang="de-DE" altLang="en-US" smtClean="0">
                <a:solidFill>
                  <a:srgbClr val="0000FF"/>
                </a:solidFill>
              </a:rPr>
              <a:t>Funktion</a:t>
            </a:r>
            <a:r>
              <a:rPr lang="de-DE" altLang="en-US" smtClean="0"/>
              <a:t> ist aber </a:t>
            </a:r>
            <a:r>
              <a:rPr lang="de-DE" altLang="en-US" smtClean="0">
                <a:solidFill>
                  <a:srgbClr val="0000FF"/>
                </a:solidFill>
              </a:rPr>
              <a:t>nicht</a:t>
            </a:r>
            <a:r>
              <a:rPr lang="de-DE" altLang="en-US" smtClean="0"/>
              <a:t> Teil der Architektur. </a:t>
            </a:r>
          </a:p>
          <a:p>
            <a:endParaRPr lang="de-DE" altLang="en-US" smtClean="0"/>
          </a:p>
        </p:txBody>
      </p:sp>
      <p:sp>
        <p:nvSpPr>
          <p:cNvPr id="24580"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44BFA147-5CE2-4775-AD89-6C67262CC76C}" type="slidenum">
              <a:rPr lang="de-DE" altLang="en-US" sz="1100"/>
              <a:pPr eaLnBrk="1" hangingPunct="1"/>
              <a:t>21</a:t>
            </a:fld>
            <a:endParaRPr lang="de-DE" altLang="en-US" sz="1100"/>
          </a:p>
        </p:txBody>
      </p:sp>
      <p:sp>
        <p:nvSpPr>
          <p:cNvPr id="24581" name="TextBox 6"/>
          <p:cNvSpPr txBox="1">
            <a:spLocks noChangeArrowheads="1"/>
          </p:cNvSpPr>
          <p:nvPr/>
        </p:nvSpPr>
        <p:spPr bwMode="auto">
          <a:xfrm>
            <a:off x="417513" y="1206500"/>
            <a:ext cx="9001125" cy="193833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i="1">
                <a:solidFill>
                  <a:srgbClr val="0000FF"/>
                </a:solidFill>
                <a:latin typeface="Calibri" panose="020F0502020204030204" pitchFamily="34" charset="0"/>
                <a:cs typeface="Calibri" panose="020F0502020204030204" pitchFamily="34" charset="0"/>
              </a:rPr>
              <a:t>The </a:t>
            </a:r>
            <a:r>
              <a:rPr lang="en-US" altLang="en-US" sz="2400" b="1" i="1">
                <a:solidFill>
                  <a:srgbClr val="0000FF"/>
                </a:solidFill>
                <a:latin typeface="Calibri" panose="020F0502020204030204" pitchFamily="34" charset="0"/>
                <a:cs typeface="Calibri" panose="020F0502020204030204" pitchFamily="34" charset="0"/>
              </a:rPr>
              <a:t>software architecture </a:t>
            </a:r>
            <a:r>
              <a:rPr lang="en-US" altLang="en-US" sz="2400" i="1">
                <a:solidFill>
                  <a:srgbClr val="0000FF"/>
                </a:solidFill>
                <a:latin typeface="Calibri" panose="020F0502020204030204" pitchFamily="34" charset="0"/>
                <a:cs typeface="Calibri" panose="020F0502020204030204" pitchFamily="34" charset="0"/>
              </a:rPr>
              <a:t>of a program or computing system is the structure or structures of the system which comprise software elements, the externally visible properties of those elements, and the relationships among them.</a:t>
            </a:r>
          </a:p>
          <a:p>
            <a:pPr algn="r" eaLnBrk="1" hangingPunct="1"/>
            <a:r>
              <a:rPr lang="de-DE" altLang="en-US" sz="2400">
                <a:latin typeface="Calibri" panose="020F0502020204030204" pitchFamily="34" charset="0"/>
                <a:cs typeface="Calibri" panose="020F0502020204030204" pitchFamily="34" charset="0"/>
              </a:rPr>
              <a:t>Bass, Clements, Kazman (2003)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el 1"/>
          <p:cNvSpPr>
            <a:spLocks noGrp="1"/>
          </p:cNvSpPr>
          <p:nvPr>
            <p:ph type="title"/>
          </p:nvPr>
        </p:nvSpPr>
        <p:spPr/>
        <p:txBody>
          <a:bodyPr/>
          <a:lstStyle/>
          <a:p>
            <a:r>
              <a:rPr lang="de-DE" altLang="en-US" smtClean="0"/>
              <a:t>Architektursichten</a:t>
            </a:r>
          </a:p>
        </p:txBody>
      </p:sp>
      <p:sp>
        <p:nvSpPr>
          <p:cNvPr id="25603" name="Inhaltsplatzhalter 2"/>
          <p:cNvSpPr>
            <a:spLocks noGrp="1"/>
          </p:cNvSpPr>
          <p:nvPr>
            <p:ph idx="1"/>
          </p:nvPr>
        </p:nvSpPr>
        <p:spPr>
          <a:xfrm>
            <a:off x="166688" y="981075"/>
            <a:ext cx="9501187" cy="5326063"/>
          </a:xfrm>
        </p:spPr>
        <p:txBody>
          <a:bodyPr/>
          <a:lstStyle/>
          <a:p>
            <a:r>
              <a:rPr lang="de-DE" altLang="en-US" smtClean="0"/>
              <a:t>Jede </a:t>
            </a:r>
            <a:r>
              <a:rPr lang="de-DE" altLang="en-US" smtClean="0">
                <a:solidFill>
                  <a:srgbClr val="0000FF"/>
                </a:solidFill>
              </a:rPr>
              <a:t>Sicht</a:t>
            </a:r>
            <a:r>
              <a:rPr lang="de-DE" altLang="en-US" smtClean="0"/>
              <a:t> entspricht einer bestimmten Struktur. Es kann viele Sichten geben, z. B. die organisatorische Sicht, die zeigt, wie die Bearbeitung der Komponenten auf Teams aufgeteilt ist.</a:t>
            </a:r>
          </a:p>
          <a:p>
            <a:r>
              <a:rPr lang="de-DE" altLang="en-US" smtClean="0"/>
              <a:t>Drei Architektursichten sind besonders wichtig:</a:t>
            </a:r>
          </a:p>
          <a:p>
            <a:pPr lvl="1"/>
            <a:r>
              <a:rPr lang="de-DE" altLang="en-US" smtClean="0"/>
              <a:t>Die </a:t>
            </a:r>
            <a:r>
              <a:rPr lang="de-DE" altLang="en-US" smtClean="0">
                <a:solidFill>
                  <a:srgbClr val="0000FF"/>
                </a:solidFill>
              </a:rPr>
              <a:t>Systemsicht</a:t>
            </a:r>
            <a:r>
              <a:rPr lang="de-DE" altLang="en-US" smtClean="0"/>
              <a:t> zeigt, wie das zu entwickelnde System in die Umgebung eingebettet ist, mit welchen anderen Systemen es wie interagiert (inkl. Systemgrenzen, Schnittstellen).</a:t>
            </a:r>
          </a:p>
          <a:p>
            <a:pPr lvl="1"/>
            <a:r>
              <a:rPr lang="de-DE" altLang="en-US" smtClean="0"/>
              <a:t>Die </a:t>
            </a:r>
            <a:r>
              <a:rPr lang="de-DE" altLang="en-US" smtClean="0">
                <a:solidFill>
                  <a:srgbClr val="0000FF"/>
                </a:solidFill>
              </a:rPr>
              <a:t>statische Sicht </a:t>
            </a:r>
            <a:r>
              <a:rPr lang="de-DE" altLang="en-US" smtClean="0"/>
              <a:t>zeigt die zentralen Komponenten und ihre Schnittstellen; in der Regel hierarchisch verfeinert.</a:t>
            </a:r>
          </a:p>
          <a:p>
            <a:pPr lvl="1"/>
            <a:r>
              <a:rPr lang="de-DE" altLang="en-US" smtClean="0"/>
              <a:t>Die </a:t>
            </a:r>
            <a:r>
              <a:rPr lang="de-DE" altLang="en-US" smtClean="0">
                <a:solidFill>
                  <a:srgbClr val="0000FF"/>
                </a:solidFill>
              </a:rPr>
              <a:t>dynamische Sicht </a:t>
            </a:r>
            <a:r>
              <a:rPr lang="de-DE" altLang="en-US" smtClean="0"/>
              <a:t>modelliert, wie die Komponenten </a:t>
            </a:r>
            <a:br>
              <a:rPr lang="de-DE" altLang="en-US" smtClean="0"/>
            </a:br>
            <a:r>
              <a:rPr lang="de-DE" altLang="en-US" smtClean="0"/>
              <a:t>zur Laufzeit zusammenarbeiten. Beschränkt auf wichtige Interaktionen. </a:t>
            </a:r>
          </a:p>
        </p:txBody>
      </p:sp>
      <p:sp>
        <p:nvSpPr>
          <p:cNvPr id="25604"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03D09A6-254D-4512-BBA1-46EFF055731B}" type="slidenum">
              <a:rPr lang="de-DE" altLang="en-US" sz="1100"/>
              <a:pPr eaLnBrk="1" hangingPunct="1"/>
              <a:t>22</a:t>
            </a:fld>
            <a:endParaRPr lang="de-DE" altLang="en-US" sz="11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el 1"/>
          <p:cNvSpPr>
            <a:spLocks noGrp="1"/>
          </p:cNvSpPr>
          <p:nvPr>
            <p:ph type="title"/>
          </p:nvPr>
        </p:nvSpPr>
        <p:spPr/>
        <p:txBody>
          <a:bodyPr/>
          <a:lstStyle/>
          <a:p>
            <a:r>
              <a:rPr lang="de-DE" altLang="en-US" smtClean="0"/>
              <a:t>Begriffe des Software-Entwurfs</a:t>
            </a:r>
            <a:endParaRPr lang="de-DE" altLang="en-US" sz="2000" smtClean="0"/>
          </a:p>
        </p:txBody>
      </p:sp>
      <p:sp>
        <p:nvSpPr>
          <p:cNvPr id="26627" name="Inhaltsplatzhalter 2"/>
          <p:cNvSpPr>
            <a:spLocks noGrp="1"/>
          </p:cNvSpPr>
          <p:nvPr>
            <p:ph idx="1"/>
          </p:nvPr>
        </p:nvSpPr>
        <p:spPr>
          <a:xfrm>
            <a:off x="166688" y="765175"/>
            <a:ext cx="9501187" cy="804863"/>
          </a:xfrm>
        </p:spPr>
        <p:txBody>
          <a:bodyPr/>
          <a:lstStyle/>
          <a:p>
            <a:r>
              <a:rPr lang="de-DE" altLang="en-US" smtClean="0"/>
              <a:t>Die Architektur einer Software ist ihre </a:t>
            </a:r>
            <a:r>
              <a:rPr lang="de-DE" altLang="en-US" smtClean="0">
                <a:solidFill>
                  <a:srgbClr val="0000FF"/>
                </a:solidFill>
              </a:rPr>
              <a:t>Struktur</a:t>
            </a:r>
            <a:r>
              <a:rPr lang="de-DE" altLang="en-US" smtClean="0"/>
              <a:t> (oder die Menge ihrer Strukturen) auf einer bestimmten </a:t>
            </a:r>
            <a:r>
              <a:rPr lang="de-DE" altLang="en-US" smtClean="0">
                <a:solidFill>
                  <a:srgbClr val="0000FF"/>
                </a:solidFill>
              </a:rPr>
              <a:t>Abstraktionsebene</a:t>
            </a:r>
            <a:r>
              <a:rPr lang="de-DE" altLang="en-US" smtClean="0"/>
              <a:t>; wo nichts anderes gesagt ist, geht es um die </a:t>
            </a:r>
            <a:r>
              <a:rPr lang="de-DE" altLang="en-US" smtClean="0">
                <a:solidFill>
                  <a:srgbClr val="0000FF"/>
                </a:solidFill>
              </a:rPr>
              <a:t>statische Struktur der höchsten Gliederungsebene</a:t>
            </a:r>
            <a:r>
              <a:rPr lang="de-DE" altLang="en-US" smtClean="0"/>
              <a:t>, also um die </a:t>
            </a:r>
            <a:r>
              <a:rPr lang="de-DE" altLang="en-US" smtClean="0">
                <a:solidFill>
                  <a:srgbClr val="0000FF"/>
                </a:solidFill>
              </a:rPr>
              <a:t>Systemarchitektur</a:t>
            </a:r>
            <a:r>
              <a:rPr lang="de-DE" altLang="en-US" smtClean="0"/>
              <a:t>. </a:t>
            </a:r>
          </a:p>
          <a:p>
            <a:endParaRPr lang="de-DE" altLang="en-US" smtClean="0"/>
          </a:p>
        </p:txBody>
      </p:sp>
      <p:sp>
        <p:nvSpPr>
          <p:cNvPr id="26628"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35DD114-7C71-41EE-AEF2-47D0A21BF521}" type="slidenum">
              <a:rPr lang="de-DE" altLang="en-US" sz="1100"/>
              <a:pPr eaLnBrk="1" hangingPunct="1"/>
              <a:t>23</a:t>
            </a:fld>
            <a:endParaRPr lang="de-DE" altLang="en-US" sz="1100"/>
          </a:p>
        </p:txBody>
      </p:sp>
      <p:pic>
        <p:nvPicPr>
          <p:cNvPr id="26629" name="Picture 5" descr="17_02_Begriffe_COL.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98588" y="2365375"/>
            <a:ext cx="7108825"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92188" y="1700213"/>
            <a:ext cx="7921625" cy="1223962"/>
          </a:xfrm>
        </p:spPr>
        <p:txBody>
          <a:bodyPr>
            <a:normAutofit fontScale="90000"/>
          </a:bodyPr>
          <a:lstStyle/>
          <a:p>
            <a:pPr>
              <a:defRPr/>
            </a:pPr>
            <a:r>
              <a:rPr lang="de-DE" dirty="0" smtClean="0"/>
              <a:t>17.3	Prinzipien des Architekturentwurfs</a:t>
            </a:r>
            <a:endParaRPr lang="de-DE"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el 1"/>
          <p:cNvSpPr>
            <a:spLocks noGrp="1"/>
          </p:cNvSpPr>
          <p:nvPr>
            <p:ph type="title"/>
          </p:nvPr>
        </p:nvSpPr>
        <p:spPr/>
        <p:txBody>
          <a:bodyPr/>
          <a:lstStyle/>
          <a:p>
            <a:r>
              <a:rPr lang="de-DE" altLang="en-US" smtClean="0"/>
              <a:t>Die gute Software-Architektur</a:t>
            </a:r>
          </a:p>
        </p:txBody>
      </p:sp>
      <p:sp>
        <p:nvSpPr>
          <p:cNvPr id="28675" name="Inhaltsplatzhalter 2"/>
          <p:cNvSpPr>
            <a:spLocks noGrp="1"/>
          </p:cNvSpPr>
          <p:nvPr>
            <p:ph idx="1"/>
          </p:nvPr>
        </p:nvSpPr>
        <p:spPr>
          <a:xfrm>
            <a:off x="166688" y="981075"/>
            <a:ext cx="9501187" cy="5326063"/>
          </a:xfrm>
        </p:spPr>
        <p:txBody>
          <a:bodyPr/>
          <a:lstStyle/>
          <a:p>
            <a:r>
              <a:rPr lang="de-DE" altLang="en-US" smtClean="0"/>
              <a:t>Eine Software-Architektur ist gut, wenn die </a:t>
            </a:r>
            <a:r>
              <a:rPr lang="de-DE" altLang="en-US" smtClean="0">
                <a:solidFill>
                  <a:srgbClr val="0000FF"/>
                </a:solidFill>
              </a:rPr>
              <a:t>funktionalen und nichtfunktionalen Anforderungen </a:t>
            </a:r>
            <a:r>
              <a:rPr lang="de-DE" altLang="en-US" smtClean="0"/>
              <a:t>erfüllt werden können. </a:t>
            </a:r>
          </a:p>
          <a:p>
            <a:r>
              <a:rPr lang="de-DE" altLang="en-US" smtClean="0"/>
              <a:t>Es gibt </a:t>
            </a:r>
            <a:r>
              <a:rPr lang="de-DE" altLang="en-US" smtClean="0">
                <a:solidFill>
                  <a:srgbClr val="FF0000"/>
                </a:solidFill>
              </a:rPr>
              <a:t>keine Entwurfsmethode, die eine gute Software-Architektur garantiert</a:t>
            </a:r>
            <a:r>
              <a:rPr lang="de-DE" altLang="en-US" smtClean="0"/>
              <a:t>, aber eine Reihe bewährter Entwurfsprinzipien, die helfen die folgenden Fragen zu beantworten.</a:t>
            </a:r>
          </a:p>
          <a:p>
            <a:pPr lvl="1"/>
            <a:r>
              <a:rPr lang="de-DE" altLang="en-US" smtClean="0"/>
              <a:t>Nach welchen Kriterien soll das System in Komponenten unterteilt werden? </a:t>
            </a:r>
          </a:p>
          <a:p>
            <a:pPr lvl="1"/>
            <a:r>
              <a:rPr lang="de-DE" altLang="en-US" smtClean="0"/>
              <a:t>Welche Aspekte sollen in Komponenten zusammengefasst werden?</a:t>
            </a:r>
          </a:p>
          <a:p>
            <a:pPr lvl="1"/>
            <a:r>
              <a:rPr lang="de-DE" altLang="en-US" smtClean="0"/>
              <a:t>Welche Dienstleistungen sollen Komponenten nach außen an ihrer Schnittstelle anbieten, welche Aspekte müssen geschützt sein?</a:t>
            </a:r>
          </a:p>
          <a:p>
            <a:pPr lvl="1"/>
            <a:r>
              <a:rPr lang="de-DE" altLang="en-US" smtClean="0"/>
              <a:t>Wie sollen die Komponenten miteinander interagieren?</a:t>
            </a:r>
          </a:p>
          <a:p>
            <a:pPr lvl="1"/>
            <a:r>
              <a:rPr lang="de-DE" altLang="en-US" smtClean="0"/>
              <a:t>Wie sollen Komponenten strukturiert und verfeinert werden?</a:t>
            </a:r>
          </a:p>
          <a:p>
            <a:r>
              <a:rPr lang="de-DE" altLang="en-US" smtClean="0"/>
              <a:t> </a:t>
            </a:r>
          </a:p>
          <a:p>
            <a:endParaRPr lang="de-DE" altLang="en-US" smtClean="0"/>
          </a:p>
        </p:txBody>
      </p:sp>
      <p:sp>
        <p:nvSpPr>
          <p:cNvPr id="2867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089A1FF7-73A3-4082-A3A9-E4318621A54A}" type="slidenum">
              <a:rPr lang="de-DE" altLang="en-US" sz="1100"/>
              <a:pPr eaLnBrk="1" hangingPunct="1"/>
              <a:t>25</a:t>
            </a:fld>
            <a:endParaRPr lang="de-DE" altLang="en-US" sz="11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Modularisierung</a:t>
            </a:r>
          </a:p>
        </p:txBody>
      </p:sp>
      <p:sp>
        <p:nvSpPr>
          <p:cNvPr id="29699" name="Content Placeholder 2"/>
          <p:cNvSpPr>
            <a:spLocks noGrp="1"/>
          </p:cNvSpPr>
          <p:nvPr>
            <p:ph idx="1"/>
          </p:nvPr>
        </p:nvSpPr>
        <p:spPr>
          <a:xfrm>
            <a:off x="166688" y="4508500"/>
            <a:ext cx="9501187" cy="1798638"/>
          </a:xfrm>
        </p:spPr>
        <p:txBody>
          <a:bodyPr/>
          <a:lstStyle/>
          <a:p>
            <a:r>
              <a:rPr lang="de-DE" altLang="en-US" smtClean="0"/>
              <a:t>Modularität ist demnach eine </a:t>
            </a:r>
            <a:r>
              <a:rPr lang="de-DE" altLang="en-US" smtClean="0">
                <a:solidFill>
                  <a:srgbClr val="0000FF"/>
                </a:solidFill>
              </a:rPr>
              <a:t>Eigenschaft</a:t>
            </a:r>
            <a:r>
              <a:rPr lang="de-DE" altLang="en-US" smtClean="0"/>
              <a:t> der Architektur.</a:t>
            </a:r>
          </a:p>
          <a:p>
            <a:r>
              <a:rPr lang="de-DE" altLang="en-US" smtClean="0"/>
              <a:t>Sie ist </a:t>
            </a:r>
            <a:r>
              <a:rPr lang="de-DE" altLang="en-US" smtClean="0">
                <a:solidFill>
                  <a:srgbClr val="0000FF"/>
                </a:solidFill>
              </a:rPr>
              <a:t>hoch</a:t>
            </a:r>
            <a:r>
              <a:rPr lang="de-DE" altLang="en-US" smtClean="0"/>
              <a:t>, wenn es dem Architekten gelungen ist, das System so in Komponenten zu zerteilen, dass diese möglichst </a:t>
            </a:r>
            <a:r>
              <a:rPr lang="de-DE" altLang="en-US" smtClean="0">
                <a:solidFill>
                  <a:srgbClr val="0000FF"/>
                </a:solidFill>
              </a:rPr>
              <a:t>unabhängig voneinander verändert</a:t>
            </a:r>
            <a:r>
              <a:rPr lang="de-DE" altLang="en-US" smtClean="0"/>
              <a:t> und </a:t>
            </a:r>
            <a:r>
              <a:rPr lang="de-DE" altLang="en-US" smtClean="0">
                <a:solidFill>
                  <a:srgbClr val="0000FF"/>
                </a:solidFill>
              </a:rPr>
              <a:t>weiterentwickelt</a:t>
            </a:r>
            <a:r>
              <a:rPr lang="de-DE" altLang="en-US" smtClean="0"/>
              <a:t> werden können.</a:t>
            </a:r>
            <a:endParaRPr lang="en-US" altLang="en-US" smtClean="0"/>
          </a:p>
        </p:txBody>
      </p:sp>
      <p:sp>
        <p:nvSpPr>
          <p:cNvPr id="2970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ECC92CD-1E0B-48F8-AE79-74784BC870A0}" type="slidenum">
              <a:rPr lang="de-DE" altLang="en-US" sz="1100"/>
              <a:pPr eaLnBrk="1" hangingPunct="1"/>
              <a:t>26</a:t>
            </a:fld>
            <a:endParaRPr lang="de-DE" altLang="en-US" sz="1100"/>
          </a:p>
        </p:txBody>
      </p:sp>
      <p:sp>
        <p:nvSpPr>
          <p:cNvPr id="29701" name="TextBox 6"/>
          <p:cNvSpPr txBox="1">
            <a:spLocks noChangeArrowheads="1"/>
          </p:cNvSpPr>
          <p:nvPr/>
        </p:nvSpPr>
        <p:spPr bwMode="auto">
          <a:xfrm>
            <a:off x="273050" y="836613"/>
            <a:ext cx="9001125" cy="15700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modular decomposition </a:t>
            </a:r>
            <a:r>
              <a:rPr lang="en-US" altLang="en-US" sz="2400" i="1">
                <a:solidFill>
                  <a:srgbClr val="0000FF"/>
                </a:solidFill>
                <a:latin typeface="Calibri" panose="020F0502020204030204" pitchFamily="34" charset="0"/>
                <a:cs typeface="Calibri" panose="020F0502020204030204" pitchFamily="34" charset="0"/>
              </a:rPr>
              <a:t>— The process of breaking a system into components to facilitate design and development; an element of modular programming.</a:t>
            </a:r>
          </a:p>
          <a:p>
            <a:pPr algn="r" eaLnBrk="1" hangingPunct="1"/>
            <a:r>
              <a:rPr lang="de-DE" altLang="en-US" sz="2400">
                <a:latin typeface="Calibri" panose="020F0502020204030204" pitchFamily="34" charset="0"/>
                <a:cs typeface="Calibri" panose="020F0502020204030204" pitchFamily="34" charset="0"/>
              </a:rPr>
              <a:t>IEEE Std 610.12 (1990)</a:t>
            </a:r>
          </a:p>
        </p:txBody>
      </p:sp>
      <p:sp>
        <p:nvSpPr>
          <p:cNvPr id="29702" name="TextBox 6"/>
          <p:cNvSpPr txBox="1">
            <a:spLocks noChangeArrowheads="1"/>
          </p:cNvSpPr>
          <p:nvPr/>
        </p:nvSpPr>
        <p:spPr bwMode="auto">
          <a:xfrm>
            <a:off x="273050" y="2492375"/>
            <a:ext cx="9001125" cy="157003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modularity </a:t>
            </a:r>
            <a:r>
              <a:rPr lang="en-US" altLang="en-US" sz="2400" i="1">
                <a:solidFill>
                  <a:srgbClr val="0000FF"/>
                </a:solidFill>
                <a:latin typeface="Calibri" panose="020F0502020204030204" pitchFamily="34" charset="0"/>
                <a:cs typeface="Calibri" panose="020F0502020204030204" pitchFamily="34" charset="0"/>
              </a:rPr>
              <a:t>— The degree to which a system or computer program is composed of discrete components such that a change to one component has minimal impact on other components.</a:t>
            </a:r>
          </a:p>
          <a:p>
            <a:pPr algn="r" eaLnBrk="1" hangingPunct="1"/>
            <a:r>
              <a:rPr lang="de-DE" altLang="en-US" sz="2400">
                <a:latin typeface="Calibri" panose="020F0502020204030204" pitchFamily="34" charset="0"/>
                <a:cs typeface="Calibri" panose="020F0502020204030204" pitchFamily="34" charset="0"/>
              </a:rPr>
              <a:t>IEEE Std 610.12 (1990)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Ziele der Modularisierung</a:t>
            </a:r>
          </a:p>
        </p:txBody>
      </p:sp>
      <p:sp>
        <p:nvSpPr>
          <p:cNvPr id="30723" name="Content Placeholder 2"/>
          <p:cNvSpPr>
            <a:spLocks noGrp="1"/>
          </p:cNvSpPr>
          <p:nvPr>
            <p:ph idx="1"/>
          </p:nvPr>
        </p:nvSpPr>
        <p:spPr>
          <a:xfrm>
            <a:off x="166688" y="981075"/>
            <a:ext cx="9501187" cy="5326063"/>
          </a:xfrm>
        </p:spPr>
        <p:txBody>
          <a:bodyPr/>
          <a:lstStyle/>
          <a:p>
            <a:r>
              <a:rPr lang="de-DE" altLang="en-US" smtClean="0"/>
              <a:t>D.L. Parnas hat die folgenden Ziele formuliert:</a:t>
            </a:r>
          </a:p>
          <a:p>
            <a:pPr lvl="1"/>
            <a:r>
              <a:rPr lang="de-DE" altLang="en-US" smtClean="0"/>
              <a:t>Die Struktur jedes Moduls soll </a:t>
            </a:r>
            <a:r>
              <a:rPr lang="de-DE" altLang="en-US" smtClean="0">
                <a:solidFill>
                  <a:srgbClr val="0000FF"/>
                </a:solidFill>
              </a:rPr>
              <a:t>einfach</a:t>
            </a:r>
            <a:r>
              <a:rPr lang="de-DE" altLang="en-US" smtClean="0"/>
              <a:t> und </a:t>
            </a:r>
            <a:r>
              <a:rPr lang="de-DE" altLang="en-US" smtClean="0">
                <a:solidFill>
                  <a:srgbClr val="0000FF"/>
                </a:solidFill>
              </a:rPr>
              <a:t>leicht verständlich </a:t>
            </a:r>
            <a:r>
              <a:rPr lang="de-DE" altLang="en-US" smtClean="0"/>
              <a:t>sein.</a:t>
            </a:r>
          </a:p>
          <a:p>
            <a:pPr lvl="1"/>
            <a:r>
              <a:rPr lang="de-DE" altLang="en-US" smtClean="0"/>
              <a:t>Die Implementierung eines Moduls soll </a:t>
            </a:r>
            <a:r>
              <a:rPr lang="de-DE" altLang="en-US" smtClean="0">
                <a:solidFill>
                  <a:srgbClr val="0000FF"/>
                </a:solidFill>
              </a:rPr>
              <a:t>austauschbar</a:t>
            </a:r>
            <a:r>
              <a:rPr lang="de-DE" altLang="en-US" smtClean="0"/>
              <a:t> sein; Information über die Implementierung der anderen Module ist dazu nicht erforderlich. Die anderen Module sind vom Austausch </a:t>
            </a:r>
            <a:r>
              <a:rPr lang="de-DE" altLang="en-US" smtClean="0">
                <a:solidFill>
                  <a:srgbClr val="0000FF"/>
                </a:solidFill>
              </a:rPr>
              <a:t>nicht betroffen</a:t>
            </a:r>
            <a:r>
              <a:rPr lang="de-DE" altLang="en-US" smtClean="0"/>
              <a:t>.</a:t>
            </a:r>
          </a:p>
          <a:p>
            <a:pPr lvl="1"/>
            <a:r>
              <a:rPr lang="de-DE" altLang="en-US" smtClean="0"/>
              <a:t>Die Module sollen so entworfen sein, dass </a:t>
            </a:r>
            <a:r>
              <a:rPr lang="de-DE" altLang="en-US" smtClean="0">
                <a:solidFill>
                  <a:srgbClr val="0000FF"/>
                </a:solidFill>
              </a:rPr>
              <a:t>wahrscheinliche Änderungen ohne Modifikation </a:t>
            </a:r>
            <a:r>
              <a:rPr lang="de-DE" altLang="en-US" smtClean="0"/>
              <a:t>der Modulschnittstellen durchgeführt werden können.</a:t>
            </a:r>
          </a:p>
          <a:p>
            <a:pPr lvl="1"/>
            <a:r>
              <a:rPr lang="de-DE" altLang="en-US" smtClean="0">
                <a:solidFill>
                  <a:srgbClr val="0000FF"/>
                </a:solidFill>
              </a:rPr>
              <a:t>Große Änderungen </a:t>
            </a:r>
            <a:r>
              <a:rPr lang="de-DE" altLang="en-US" smtClean="0"/>
              <a:t>sollen sich durch eine </a:t>
            </a:r>
            <a:r>
              <a:rPr lang="de-DE" altLang="en-US" smtClean="0">
                <a:solidFill>
                  <a:srgbClr val="0000FF"/>
                </a:solidFill>
              </a:rPr>
              <a:t>Reihe kleiner Änderungen </a:t>
            </a:r>
            <a:r>
              <a:rPr lang="de-DE" altLang="en-US" smtClean="0"/>
              <a:t>realisieren lassen. Solange die Schnittstellen der Module nicht verändert sind, soll es möglich sein, alte und neue Modulversionen miteinander zu testen</a:t>
            </a:r>
            <a:endParaRPr lang="en-US" altLang="en-US" smtClean="0"/>
          </a:p>
        </p:txBody>
      </p:sp>
      <p:sp>
        <p:nvSpPr>
          <p:cNvPr id="3072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6C5E45E-F894-46B8-A659-5E74E2B1F711}" type="slidenum">
              <a:rPr lang="de-DE" altLang="en-US" sz="1100"/>
              <a:pPr eaLnBrk="1" hangingPunct="1"/>
              <a:t>27</a:t>
            </a:fld>
            <a:endParaRPr lang="de-DE" altLang="en-US" sz="11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tLang="en-US" smtClean="0"/>
              <a:t>Modularten (nach Nagl)</a:t>
            </a:r>
          </a:p>
        </p:txBody>
      </p:sp>
      <p:sp>
        <p:nvSpPr>
          <p:cNvPr id="31747" name="Content Placeholder 2"/>
          <p:cNvSpPr>
            <a:spLocks noGrp="1"/>
          </p:cNvSpPr>
          <p:nvPr>
            <p:ph idx="1"/>
          </p:nvPr>
        </p:nvSpPr>
        <p:spPr>
          <a:xfrm>
            <a:off x="166688" y="981075"/>
            <a:ext cx="9501187" cy="5326063"/>
          </a:xfrm>
        </p:spPr>
        <p:txBody>
          <a:bodyPr/>
          <a:lstStyle/>
          <a:p>
            <a:r>
              <a:rPr lang="de-DE" altLang="en-US" smtClean="0">
                <a:solidFill>
                  <a:srgbClr val="E73B49"/>
                </a:solidFill>
              </a:rPr>
              <a:t>Funktionale Module</a:t>
            </a:r>
          </a:p>
          <a:p>
            <a:pPr lvl="1"/>
            <a:r>
              <a:rPr lang="de-DE" altLang="en-US" smtClean="0"/>
              <a:t>gruppieren Berechnungen, die </a:t>
            </a:r>
            <a:r>
              <a:rPr lang="de-DE" altLang="en-US" smtClean="0">
                <a:solidFill>
                  <a:srgbClr val="0000FF"/>
                </a:solidFill>
              </a:rPr>
              <a:t>logisch zusammengehören</a:t>
            </a:r>
            <a:r>
              <a:rPr lang="de-DE" altLang="en-US" smtClean="0"/>
              <a:t>. Sie haben keinen variablen Zustand. Beispiele: mathematischer Funktionen oder Transformationsfunktionen.</a:t>
            </a:r>
          </a:p>
          <a:p>
            <a:r>
              <a:rPr lang="de-DE" altLang="en-US" smtClean="0">
                <a:solidFill>
                  <a:srgbClr val="E73B49"/>
                </a:solidFill>
              </a:rPr>
              <a:t>Datenobjektmodule</a:t>
            </a:r>
          </a:p>
          <a:p>
            <a:pPr lvl="1"/>
            <a:r>
              <a:rPr lang="de-DE" altLang="en-US" smtClean="0"/>
              <a:t>realisieren das Konzept der </a:t>
            </a:r>
            <a:r>
              <a:rPr lang="de-DE" altLang="en-US" smtClean="0">
                <a:solidFill>
                  <a:srgbClr val="0000FF"/>
                </a:solidFill>
              </a:rPr>
              <a:t>Datenkapselung</a:t>
            </a:r>
            <a:r>
              <a:rPr lang="de-DE" altLang="en-US" smtClean="0"/>
              <a:t>. Ein Datenobjektmodul versteckt dazu Art und Aufbau der Daten und stellt an seiner Schnittstelle Operationen zur Verfügung. Beispiele: Module, die gemeinsam benutzte Datenverwaltungen realisieren. </a:t>
            </a:r>
          </a:p>
          <a:p>
            <a:r>
              <a:rPr lang="de-DE" altLang="en-US" smtClean="0">
                <a:solidFill>
                  <a:srgbClr val="E73B49"/>
                </a:solidFill>
              </a:rPr>
              <a:t>Datentypmodule </a:t>
            </a:r>
          </a:p>
          <a:p>
            <a:pPr lvl="1"/>
            <a:r>
              <a:rPr lang="de-DE" altLang="en-US" smtClean="0"/>
              <a:t>implementieren einen </a:t>
            </a:r>
            <a:r>
              <a:rPr lang="de-DE" altLang="en-US" smtClean="0">
                <a:solidFill>
                  <a:srgbClr val="0000FF"/>
                </a:solidFill>
              </a:rPr>
              <a:t>benutzerdefinierten Datentyp </a:t>
            </a:r>
            <a:r>
              <a:rPr lang="de-DE" altLang="en-US" smtClean="0"/>
              <a:t>in Form eines Abstrakten Datentyps. Beispiele: Module für die Datentypen Kunde oder Produkt.</a:t>
            </a:r>
            <a:endParaRPr lang="en-US" altLang="en-US" smtClean="0"/>
          </a:p>
        </p:txBody>
      </p:sp>
      <p:sp>
        <p:nvSpPr>
          <p:cNvPr id="3174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57F562D4-C32B-4E39-B09A-E1BBD6CE21A6}" type="slidenum">
              <a:rPr lang="de-DE" altLang="en-US" sz="1100"/>
              <a:pPr eaLnBrk="1" hangingPunct="1"/>
              <a:t>28</a:t>
            </a:fld>
            <a:endParaRPr lang="de-DE" altLang="en-US" sz="11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Modularten - Beispiele</a:t>
            </a:r>
          </a:p>
        </p:txBody>
      </p:sp>
      <p:sp>
        <p:nvSpPr>
          <p:cNvPr id="32771"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F716FAA3-3D68-4EFC-8805-270A48D88BFB}" type="slidenum">
              <a:rPr lang="de-DE" altLang="en-US" sz="1100"/>
              <a:pPr eaLnBrk="1" hangingPunct="1"/>
              <a:t>29</a:t>
            </a:fld>
            <a:endParaRPr lang="de-DE" altLang="en-US" sz="1100"/>
          </a:p>
        </p:txBody>
      </p:sp>
      <p:pic>
        <p:nvPicPr>
          <p:cNvPr id="32772" name="Picture 3" descr="17_03_Modularten_COL.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5925" y="2205038"/>
            <a:ext cx="856932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92188" y="1700213"/>
            <a:ext cx="7921625" cy="1223962"/>
          </a:xfrm>
        </p:spPr>
        <p:txBody>
          <a:bodyPr>
            <a:normAutofit fontScale="90000"/>
          </a:bodyPr>
          <a:lstStyle/>
          <a:p>
            <a:pPr>
              <a:defRPr/>
            </a:pPr>
            <a:r>
              <a:rPr lang="de-DE" dirty="0" smtClean="0"/>
              <a:t>17.1	Ziele und Bedeutung des Entwurfs</a:t>
            </a:r>
            <a:endParaRPr lang="de-DE"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el 1"/>
          <p:cNvSpPr>
            <a:spLocks noGrp="1"/>
          </p:cNvSpPr>
          <p:nvPr>
            <p:ph type="title"/>
          </p:nvPr>
        </p:nvSpPr>
        <p:spPr/>
        <p:txBody>
          <a:bodyPr/>
          <a:lstStyle/>
          <a:p>
            <a:r>
              <a:rPr lang="de-DE" altLang="en-US" smtClean="0"/>
              <a:t>Kopplung und Zusammenhalt</a:t>
            </a:r>
          </a:p>
        </p:txBody>
      </p:sp>
      <p:sp>
        <p:nvSpPr>
          <p:cNvPr id="33795" name="Inhaltsplatzhalter 2"/>
          <p:cNvSpPr>
            <a:spLocks noGrp="1"/>
          </p:cNvSpPr>
          <p:nvPr>
            <p:ph idx="1"/>
          </p:nvPr>
        </p:nvSpPr>
        <p:spPr>
          <a:xfrm>
            <a:off x="166688" y="981075"/>
            <a:ext cx="9501187" cy="5326063"/>
          </a:xfrm>
        </p:spPr>
        <p:txBody>
          <a:bodyPr/>
          <a:lstStyle/>
          <a:p>
            <a:r>
              <a:rPr lang="de-DE" altLang="en-US" smtClean="0"/>
              <a:t>Der Architekt eines Konzertsaals bemüht sich, den Saal so zu bauen, dass die akustische </a:t>
            </a:r>
            <a:r>
              <a:rPr lang="de-DE" altLang="en-US" smtClean="0">
                <a:solidFill>
                  <a:srgbClr val="0000FF"/>
                </a:solidFill>
              </a:rPr>
              <a:t>Störung von außen extrem gering </a:t>
            </a:r>
            <a:r>
              <a:rPr lang="de-DE" altLang="en-US" smtClean="0"/>
              <a:t>ist, </a:t>
            </a:r>
            <a:br>
              <a:rPr lang="de-DE" altLang="en-US" smtClean="0"/>
            </a:br>
            <a:r>
              <a:rPr lang="de-DE" altLang="en-US" smtClean="0"/>
              <a:t>die </a:t>
            </a:r>
            <a:r>
              <a:rPr lang="de-DE" altLang="en-US" smtClean="0">
                <a:solidFill>
                  <a:srgbClr val="0000FF"/>
                </a:solidFill>
              </a:rPr>
              <a:t>Hörbarkeit im Saal dagegen extrem hoch</a:t>
            </a:r>
            <a:r>
              <a:rPr lang="de-DE" altLang="en-US" smtClean="0"/>
              <a:t>.</a:t>
            </a:r>
          </a:p>
          <a:p>
            <a:r>
              <a:rPr lang="de-DE" altLang="en-US" smtClean="0"/>
              <a:t> </a:t>
            </a:r>
          </a:p>
          <a:p>
            <a:r>
              <a:rPr lang="de-DE" altLang="en-US" smtClean="0"/>
              <a:t>Dem entspricht bei der Arbeit des Software-Architekten die </a:t>
            </a:r>
            <a:r>
              <a:rPr lang="de-DE" altLang="en-US" smtClean="0">
                <a:solidFill>
                  <a:srgbClr val="0000FF"/>
                </a:solidFill>
              </a:rPr>
              <a:t>Gliederung in Module </a:t>
            </a:r>
            <a:r>
              <a:rPr lang="de-DE" altLang="en-US" smtClean="0"/>
              <a:t>so, dass </a:t>
            </a:r>
          </a:p>
          <a:p>
            <a:pPr lvl="1"/>
            <a:r>
              <a:rPr lang="de-DE" altLang="en-US" smtClean="0"/>
              <a:t>die </a:t>
            </a:r>
            <a:r>
              <a:rPr lang="de-DE" altLang="en-US" smtClean="0">
                <a:solidFill>
                  <a:srgbClr val="0000FF"/>
                </a:solidFill>
              </a:rPr>
              <a:t>Kopplung</a:t>
            </a:r>
            <a:r>
              <a:rPr lang="de-DE" altLang="en-US" smtClean="0"/>
              <a:t> (d.h. die Breite und Komplexität der Schnittstellen) zwischen den Modulen möglichst gering, </a:t>
            </a:r>
          </a:p>
          <a:p>
            <a:pPr lvl="1"/>
            <a:r>
              <a:rPr lang="de-DE" altLang="en-US" smtClean="0"/>
              <a:t>der </a:t>
            </a:r>
            <a:r>
              <a:rPr lang="de-DE" altLang="en-US" smtClean="0">
                <a:solidFill>
                  <a:srgbClr val="0000FF"/>
                </a:solidFill>
              </a:rPr>
              <a:t>Zusammenhalt</a:t>
            </a:r>
            <a:r>
              <a:rPr lang="de-DE" altLang="en-US" smtClean="0"/>
              <a:t> (d.h. die Verwandtschaft zwischen den Teilen eines Moduls) möglichst hoch wird.</a:t>
            </a:r>
          </a:p>
        </p:txBody>
      </p:sp>
      <p:sp>
        <p:nvSpPr>
          <p:cNvPr id="3379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AD55E95-0B74-4090-A0B1-326648C69E03}" type="slidenum">
              <a:rPr lang="de-DE" altLang="en-US" sz="1100"/>
              <a:pPr eaLnBrk="1" hangingPunct="1"/>
              <a:t>30</a:t>
            </a:fld>
            <a:endParaRPr lang="de-DE" altLang="en-US" sz="11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el 1"/>
          <p:cNvSpPr>
            <a:spLocks noGrp="1"/>
          </p:cNvSpPr>
          <p:nvPr>
            <p:ph type="title"/>
          </p:nvPr>
        </p:nvSpPr>
        <p:spPr/>
        <p:txBody>
          <a:bodyPr/>
          <a:lstStyle/>
          <a:p>
            <a:r>
              <a:rPr lang="de-DE" altLang="en-US" smtClean="0"/>
              <a:t>Kopplung und Zusammenhalt</a:t>
            </a:r>
          </a:p>
        </p:txBody>
      </p:sp>
      <p:sp>
        <p:nvSpPr>
          <p:cNvPr id="34819" name="Inhaltsplatzhalter 2"/>
          <p:cNvSpPr>
            <a:spLocks noGrp="1"/>
          </p:cNvSpPr>
          <p:nvPr>
            <p:ph idx="1"/>
          </p:nvPr>
        </p:nvSpPr>
        <p:spPr>
          <a:xfrm>
            <a:off x="166688" y="981075"/>
            <a:ext cx="9501187" cy="5326063"/>
          </a:xfrm>
        </p:spPr>
        <p:txBody>
          <a:bodyPr/>
          <a:lstStyle/>
          <a:p>
            <a:r>
              <a:rPr lang="de-DE" altLang="en-US" smtClean="0"/>
              <a:t>Das Konzept von Kopplung und Zusammenhalt basiert ursprünglich auf den Fortran- und Cobol-Programmen der </a:t>
            </a:r>
            <a:r>
              <a:rPr lang="de-DE" altLang="en-US" smtClean="0">
                <a:solidFill>
                  <a:srgbClr val="0000FF"/>
                </a:solidFill>
              </a:rPr>
              <a:t>frühen 70‘er Jahre</a:t>
            </a:r>
            <a:r>
              <a:rPr lang="de-DE" altLang="en-US" smtClean="0"/>
              <a:t>. </a:t>
            </a:r>
          </a:p>
          <a:p>
            <a:pPr lvl="1"/>
            <a:r>
              <a:rPr lang="de-DE" altLang="en-US" smtClean="0"/>
              <a:t>Diese Programmiersprachen unterstützten die Bildung </a:t>
            </a:r>
            <a:r>
              <a:rPr lang="de-DE" altLang="en-US" smtClean="0">
                <a:solidFill>
                  <a:srgbClr val="0000FF"/>
                </a:solidFill>
              </a:rPr>
              <a:t>hierarchischer Strukturen </a:t>
            </a:r>
            <a:r>
              <a:rPr lang="de-DE" altLang="en-US" smtClean="0"/>
              <a:t>nicht.</a:t>
            </a:r>
          </a:p>
          <a:p>
            <a:pPr lvl="1"/>
            <a:r>
              <a:rPr lang="de-DE" altLang="en-US" smtClean="0"/>
              <a:t>Kopplung betraf also die Wechselwirkungen zwischen verschiedenen </a:t>
            </a:r>
            <a:r>
              <a:rPr lang="de-DE" altLang="en-US" smtClean="0">
                <a:solidFill>
                  <a:srgbClr val="0000FF"/>
                </a:solidFill>
              </a:rPr>
              <a:t>Subroutines</a:t>
            </a:r>
            <a:r>
              <a:rPr lang="de-DE" altLang="en-US" smtClean="0"/>
              <a:t>, der Zusammenhalt die logische Einheit (</a:t>
            </a:r>
            <a:r>
              <a:rPr lang="de-DE" altLang="en-US" smtClean="0">
                <a:solidFill>
                  <a:srgbClr val="0000FF"/>
                </a:solidFill>
              </a:rPr>
              <a:t>Atomizität</a:t>
            </a:r>
            <a:r>
              <a:rPr lang="de-DE" altLang="en-US" smtClean="0"/>
              <a:t>) der einzelnen Subroutines.</a:t>
            </a:r>
          </a:p>
          <a:p>
            <a:r>
              <a:rPr lang="de-DE" altLang="en-US" smtClean="0"/>
              <a:t>Moderne Sprachenbieten uns </a:t>
            </a:r>
            <a:r>
              <a:rPr lang="de-DE" altLang="en-US" smtClean="0">
                <a:solidFill>
                  <a:srgbClr val="0000FF"/>
                </a:solidFill>
              </a:rPr>
              <a:t>mehrere Abstraktionsebenen</a:t>
            </a:r>
            <a:r>
              <a:rPr lang="de-DE" altLang="en-US" smtClean="0"/>
              <a:t>.</a:t>
            </a:r>
          </a:p>
          <a:p>
            <a:r>
              <a:rPr lang="de-DE" altLang="en-US" smtClean="0"/>
              <a:t>Dabei streben wir </a:t>
            </a:r>
          </a:p>
          <a:p>
            <a:pPr lvl="1"/>
            <a:r>
              <a:rPr lang="de-DE" altLang="en-US" smtClean="0"/>
              <a:t>auf der </a:t>
            </a:r>
            <a:r>
              <a:rPr lang="de-DE" altLang="en-US" smtClean="0">
                <a:solidFill>
                  <a:srgbClr val="0000FF"/>
                </a:solidFill>
              </a:rPr>
              <a:t>Modulebene </a:t>
            </a:r>
            <a:r>
              <a:rPr lang="de-DE" altLang="en-US" smtClean="0"/>
              <a:t>vor allem </a:t>
            </a:r>
            <a:r>
              <a:rPr lang="de-DE" altLang="en-US" smtClean="0">
                <a:solidFill>
                  <a:srgbClr val="0000FF"/>
                </a:solidFill>
              </a:rPr>
              <a:t>niedrige Kopplung </a:t>
            </a:r>
            <a:r>
              <a:rPr lang="de-DE" altLang="en-US" smtClean="0"/>
              <a:t>(bei mäßigem Zusammenhalt),</a:t>
            </a:r>
          </a:p>
          <a:p>
            <a:pPr lvl="1"/>
            <a:r>
              <a:rPr lang="de-DE" altLang="en-US" smtClean="0"/>
              <a:t>auf der </a:t>
            </a:r>
            <a:r>
              <a:rPr lang="de-DE" altLang="en-US" smtClean="0">
                <a:solidFill>
                  <a:srgbClr val="0000FF"/>
                </a:solidFill>
              </a:rPr>
              <a:t>Prozedurebene</a:t>
            </a:r>
            <a:r>
              <a:rPr lang="de-DE" altLang="en-US" smtClean="0"/>
              <a:t> vor allem </a:t>
            </a:r>
            <a:r>
              <a:rPr lang="de-DE" altLang="en-US" smtClean="0">
                <a:solidFill>
                  <a:srgbClr val="0000FF"/>
                </a:solidFill>
              </a:rPr>
              <a:t>hohen Zusammenhalt </a:t>
            </a:r>
            <a:r>
              <a:rPr lang="de-DE" altLang="en-US" smtClean="0"/>
              <a:t>(bei erheblicher Kopplung) an. </a:t>
            </a:r>
          </a:p>
          <a:p>
            <a:endParaRPr lang="de-DE" altLang="en-US" smtClean="0"/>
          </a:p>
        </p:txBody>
      </p:sp>
      <p:sp>
        <p:nvSpPr>
          <p:cNvPr id="34820"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6D83B36-8B35-4E77-99C7-F769655B004D}" type="slidenum">
              <a:rPr lang="de-DE" altLang="en-US" sz="1100"/>
              <a:pPr eaLnBrk="1" hangingPunct="1"/>
              <a:t>31</a:t>
            </a:fld>
            <a:endParaRPr lang="de-DE" altLang="en-US" sz="11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p:cNvSpPr>
            <a:spLocks noGrp="1"/>
          </p:cNvSpPr>
          <p:nvPr>
            <p:ph type="title"/>
          </p:nvPr>
        </p:nvSpPr>
        <p:spPr/>
        <p:txBody>
          <a:bodyPr/>
          <a:lstStyle/>
          <a:p>
            <a:r>
              <a:rPr lang="de-DE" altLang="en-US" smtClean="0"/>
              <a:t>Stufen des Zusammenhalts</a:t>
            </a:r>
          </a:p>
        </p:txBody>
      </p:sp>
      <p:sp>
        <p:nvSpPr>
          <p:cNvPr id="35843" name="Inhaltsplatzhalter 2"/>
          <p:cNvSpPr>
            <a:spLocks noGrp="1"/>
          </p:cNvSpPr>
          <p:nvPr>
            <p:ph idx="1"/>
          </p:nvPr>
        </p:nvSpPr>
        <p:spPr>
          <a:xfrm>
            <a:off x="128588" y="908050"/>
            <a:ext cx="9501187" cy="504825"/>
          </a:xfrm>
        </p:spPr>
        <p:txBody>
          <a:bodyPr/>
          <a:lstStyle/>
          <a:p>
            <a:r>
              <a:rPr lang="de-DE" altLang="en-US" smtClean="0"/>
              <a:t>von </a:t>
            </a:r>
            <a:r>
              <a:rPr lang="de-DE" altLang="en-US" smtClean="0">
                <a:solidFill>
                  <a:srgbClr val="FF0000"/>
                </a:solidFill>
              </a:rPr>
              <a:t>stark = schlecht</a:t>
            </a:r>
            <a:r>
              <a:rPr lang="de-DE" altLang="en-US" smtClean="0"/>
              <a:t> nach </a:t>
            </a:r>
            <a:r>
              <a:rPr lang="de-DE" altLang="en-US" smtClean="0">
                <a:solidFill>
                  <a:srgbClr val="0000FF"/>
                </a:solidFill>
              </a:rPr>
              <a:t>schwach = gut</a:t>
            </a:r>
          </a:p>
        </p:txBody>
      </p:sp>
      <p:graphicFrame>
        <p:nvGraphicFramePr>
          <p:cNvPr id="5" name="Table 4"/>
          <p:cNvGraphicFramePr>
            <a:graphicFrameLocks noGrp="1"/>
          </p:cNvGraphicFramePr>
          <p:nvPr/>
        </p:nvGraphicFramePr>
        <p:xfrm>
          <a:off x="344488" y="1484313"/>
          <a:ext cx="9288462" cy="4700587"/>
        </p:xfrm>
        <a:graphic>
          <a:graphicData uri="http://schemas.openxmlformats.org/drawingml/2006/table">
            <a:tbl>
              <a:tblPr/>
              <a:tblGrid>
                <a:gridCol w="2207693">
                  <a:extLst>
                    <a:ext uri="{9D8B030D-6E8A-4147-A177-3AD203B41FA5}">
                      <a16:colId xmlns:a16="http://schemas.microsoft.com/office/drawing/2014/main" val="20000"/>
                    </a:ext>
                  </a:extLst>
                </a:gridCol>
                <a:gridCol w="5330769">
                  <a:extLst>
                    <a:ext uri="{9D8B030D-6E8A-4147-A177-3AD203B41FA5}">
                      <a16:colId xmlns:a16="http://schemas.microsoft.com/office/drawing/2014/main" val="20001"/>
                    </a:ext>
                  </a:extLst>
                </a:gridCol>
                <a:gridCol w="1750000">
                  <a:extLst>
                    <a:ext uri="{9D8B030D-6E8A-4147-A177-3AD203B41FA5}">
                      <a16:colId xmlns:a16="http://schemas.microsoft.com/office/drawing/2014/main" val="20002"/>
                    </a:ext>
                  </a:extLst>
                </a:gridCol>
              </a:tblGrid>
              <a:tr h="625312">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800" b="1" dirty="0">
                          <a:solidFill>
                            <a:srgbClr val="000000"/>
                          </a:solidFill>
                          <a:latin typeface="+mn-lt"/>
                          <a:ea typeface="PMingLiU"/>
                          <a:cs typeface="Times New Roman"/>
                        </a:rPr>
                        <a:t>Stufe</a:t>
                      </a:r>
                      <a:endParaRPr lang="de-DE" sz="1800" dirty="0">
                        <a:solidFill>
                          <a:srgbClr val="000000"/>
                        </a:solidFill>
                        <a:latin typeface="+mn-lt"/>
                        <a:ea typeface="PMingLiU"/>
                        <a:cs typeface="Times New Roman"/>
                      </a:endParaRPr>
                    </a:p>
                  </a:txBody>
                  <a:tcPr marL="50797" marR="25398" marT="50803" marB="38102">
                    <a:lnL>
                      <a:noFill/>
                    </a:lnL>
                    <a:lnR w="12700" cap="flat" cmpd="sng" algn="ctr">
                      <a:solidFill>
                        <a:srgbClr val="000000"/>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800" b="1" dirty="0">
                          <a:solidFill>
                            <a:srgbClr val="000000"/>
                          </a:solidFill>
                          <a:latin typeface="+mn-lt"/>
                          <a:ea typeface="PMingLiU"/>
                          <a:cs typeface="Times New Roman"/>
                        </a:rPr>
                        <a:t>Kopplung zwischen Prozeduren / Modulen</a:t>
                      </a:r>
                      <a:endParaRPr lang="de-DE" sz="1800" dirty="0">
                        <a:solidFill>
                          <a:srgbClr val="000000"/>
                        </a:solidFill>
                        <a:latin typeface="+mn-lt"/>
                        <a:ea typeface="PMingLiU"/>
                        <a:cs typeface="Times New Roman"/>
                      </a:endParaRP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800" b="1" dirty="0">
                          <a:solidFill>
                            <a:srgbClr val="000000"/>
                          </a:solidFill>
                          <a:latin typeface="+mn-lt"/>
                          <a:ea typeface="PMingLiU"/>
                          <a:cs typeface="Times New Roman"/>
                        </a:rPr>
                        <a:t>erreichbar für</a:t>
                      </a:r>
                      <a:endParaRPr lang="de-DE" sz="1800" dirty="0">
                        <a:solidFill>
                          <a:srgbClr val="000000"/>
                        </a:solidFill>
                        <a:latin typeface="+mn-lt"/>
                        <a:ea typeface="PMingLiU"/>
                        <a:cs typeface="Times New Roman"/>
                      </a:endParaRPr>
                    </a:p>
                  </a:txBody>
                  <a:tcPr marL="50797" marR="25398" marT="50803" marB="38102">
                    <a:lnL w="12700" cap="flat" cmpd="sng" algn="ctr">
                      <a:solidFill>
                        <a:srgbClr val="000000"/>
                      </a:solidFill>
                      <a:prstDash val="solid"/>
                      <a:round/>
                      <a:headEnd type="none" w="med" len="med"/>
                      <a:tailEnd type="none" w="med" len="med"/>
                    </a:lnL>
                    <a:lnR>
                      <a:noFill/>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10000"/>
                  </a:ext>
                </a:extLst>
              </a:tr>
              <a:tr h="393716">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Einbruch</a:t>
                      </a:r>
                    </a:p>
                  </a:txBody>
                  <a:tcPr marL="50797" marR="25398" marT="50803" marB="3810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Der Code kann verändert werden</a:t>
                      </a: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a:t>
                      </a:r>
                    </a:p>
                  </a:txBody>
                  <a:tcPr marL="50797" marR="25398" marT="50803" marB="3810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7578">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volle Öffnung</a:t>
                      </a:r>
                    </a:p>
                  </a:txBody>
                  <a:tcPr marL="50797" marR="25398" marT="50803" marB="3810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Auf alle Daten, z.  B. auf globale Daten in einem </a:t>
                      </a:r>
                      <a:br>
                        <a:rPr lang="de-DE" sz="1800">
                          <a:solidFill>
                            <a:srgbClr val="000000"/>
                          </a:solidFill>
                          <a:latin typeface="+mn-lt"/>
                          <a:ea typeface="PMingLiU"/>
                          <a:cs typeface="Times New Roman"/>
                        </a:rPr>
                      </a:br>
                      <a:r>
                        <a:rPr lang="de-DE" sz="1800">
                          <a:solidFill>
                            <a:srgbClr val="000000"/>
                          </a:solidFill>
                          <a:latin typeface="+mn-lt"/>
                          <a:ea typeface="PMingLiU"/>
                          <a:cs typeface="Times New Roman"/>
                        </a:rPr>
                        <a:t>C-Programm, kann zugegriffen werden</a:t>
                      </a: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(Module) </a:t>
                      </a:r>
                      <a:br>
                        <a:rPr lang="de-DE" sz="1800">
                          <a:solidFill>
                            <a:srgbClr val="000000"/>
                          </a:solidFill>
                          <a:latin typeface="+mn-lt"/>
                          <a:ea typeface="PMingLiU"/>
                          <a:cs typeface="Times New Roman"/>
                        </a:rPr>
                      </a:br>
                      <a:r>
                        <a:rPr lang="de-DE" sz="1800">
                          <a:solidFill>
                            <a:srgbClr val="000000"/>
                          </a:solidFill>
                          <a:latin typeface="+mn-lt"/>
                          <a:ea typeface="PMingLiU"/>
                          <a:cs typeface="Times New Roman"/>
                        </a:rPr>
                        <a:t>Prozeduren</a:t>
                      </a:r>
                    </a:p>
                  </a:txBody>
                  <a:tcPr marL="50797" marR="25398" marT="50803" marB="3810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37578">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selektive Öffnung</a:t>
                      </a:r>
                    </a:p>
                  </a:txBody>
                  <a:tcPr marL="50797" marR="25398" marT="50803" marB="3810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Bestimmte Variablen sind zugänglich, global oder durch expliziten Export und Import</a:t>
                      </a: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Module, </a:t>
                      </a:r>
                      <a:br>
                        <a:rPr lang="de-DE" sz="1800">
                          <a:solidFill>
                            <a:srgbClr val="000000"/>
                          </a:solidFill>
                          <a:latin typeface="+mn-lt"/>
                          <a:ea typeface="PMingLiU"/>
                          <a:cs typeface="Times New Roman"/>
                        </a:rPr>
                      </a:br>
                      <a:r>
                        <a:rPr lang="de-DE" sz="1800">
                          <a:solidFill>
                            <a:srgbClr val="000000"/>
                          </a:solidFill>
                          <a:latin typeface="+mn-lt"/>
                          <a:ea typeface="PMingLiU"/>
                          <a:cs typeface="Times New Roman"/>
                        </a:rPr>
                        <a:t>Prozeduren</a:t>
                      </a:r>
                    </a:p>
                  </a:txBody>
                  <a:tcPr marL="50797" marR="25398" marT="50803" marB="3810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856910">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Prozedurkopplung</a:t>
                      </a:r>
                    </a:p>
                  </a:txBody>
                  <a:tcPr marL="50797" marR="25398" marT="50803" marB="3810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mn-lt"/>
                          <a:ea typeface="PMingLiU"/>
                          <a:cs typeface="Times New Roman"/>
                        </a:rPr>
                        <a:t>Die Prozeduren verschiedener Module sind nur durch Parameter oder Funktionen gekoppelt</a:t>
                      </a: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Module </a:t>
                      </a:r>
                      <a:br>
                        <a:rPr lang="de-DE" sz="1800" dirty="0">
                          <a:solidFill>
                            <a:srgbClr val="000000"/>
                          </a:solidFill>
                          <a:latin typeface="+mn-lt"/>
                          <a:ea typeface="PMingLiU"/>
                          <a:cs typeface="Times New Roman"/>
                        </a:rPr>
                      </a:br>
                      <a:r>
                        <a:rPr lang="de-DE" sz="1800" dirty="0">
                          <a:solidFill>
                            <a:srgbClr val="000000"/>
                          </a:solidFill>
                          <a:latin typeface="+mn-lt"/>
                          <a:ea typeface="PMingLiU"/>
                          <a:cs typeface="Times New Roman"/>
                        </a:rPr>
                        <a:t>(Prozeduren)</a:t>
                      </a:r>
                    </a:p>
                  </a:txBody>
                  <a:tcPr marL="50797" marR="25398" marT="50803" marB="3810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911915">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Funktionskopplung</a:t>
                      </a:r>
                    </a:p>
                  </a:txBody>
                  <a:tcPr marL="50797" marR="25398" marT="50803" marB="3810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Die Prozeduren verschiedener Module sind nur durch Wertparameter und Funktionsresultate gekoppelt</a:t>
                      </a: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Module </a:t>
                      </a:r>
                      <a:br>
                        <a:rPr lang="de-DE" sz="1800" dirty="0">
                          <a:solidFill>
                            <a:srgbClr val="000000"/>
                          </a:solidFill>
                          <a:latin typeface="+mn-lt"/>
                          <a:ea typeface="PMingLiU"/>
                          <a:cs typeface="Times New Roman"/>
                        </a:rPr>
                      </a:br>
                      <a:r>
                        <a:rPr lang="de-DE" sz="1800" dirty="0">
                          <a:solidFill>
                            <a:srgbClr val="000000"/>
                          </a:solidFill>
                          <a:latin typeface="+mn-lt"/>
                          <a:ea typeface="PMingLiU"/>
                          <a:cs typeface="Times New Roman"/>
                        </a:rPr>
                        <a:t>(Prozeduren)</a:t>
                      </a:r>
                    </a:p>
                  </a:txBody>
                  <a:tcPr marL="50797" marR="25398" marT="50803" marB="3810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37578">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keine Kopplung</a:t>
                      </a:r>
                    </a:p>
                  </a:txBody>
                  <a:tcPr marL="50797" marR="25398" marT="50803" marB="38102">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Es besteht keine Beziehung zwischen den Modulen, der Zugriff ist syntaktisch unmöglich</a:t>
                      </a:r>
                    </a:p>
                  </a:txBody>
                  <a:tcPr marL="50797" marR="25398" marT="50803" marB="3810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mn-lt"/>
                          <a:ea typeface="PMingLiU"/>
                          <a:cs typeface="Times New Roman"/>
                        </a:rPr>
                        <a:t>Module</a:t>
                      </a:r>
                    </a:p>
                  </a:txBody>
                  <a:tcPr marL="50797" marR="25398" marT="50803" marB="38102">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p:cNvSpPr>
            <a:spLocks noGrp="1"/>
          </p:cNvSpPr>
          <p:nvPr>
            <p:ph type="title"/>
          </p:nvPr>
        </p:nvSpPr>
        <p:spPr/>
        <p:txBody>
          <a:bodyPr/>
          <a:lstStyle/>
          <a:p>
            <a:r>
              <a:rPr lang="de-DE" altLang="en-US" smtClean="0"/>
              <a:t>Stufen der Kopplung</a:t>
            </a:r>
          </a:p>
        </p:txBody>
      </p:sp>
      <p:sp>
        <p:nvSpPr>
          <p:cNvPr id="36867" name="Inhaltsplatzhalter 2"/>
          <p:cNvSpPr>
            <a:spLocks noGrp="1"/>
          </p:cNvSpPr>
          <p:nvPr>
            <p:ph idx="1"/>
          </p:nvPr>
        </p:nvSpPr>
        <p:spPr>
          <a:xfrm>
            <a:off x="166688" y="765175"/>
            <a:ext cx="9501187" cy="719138"/>
          </a:xfrm>
        </p:spPr>
        <p:txBody>
          <a:bodyPr/>
          <a:lstStyle/>
          <a:p>
            <a:r>
              <a:rPr lang="de-DE" altLang="en-US" smtClean="0"/>
              <a:t>von </a:t>
            </a:r>
            <a:r>
              <a:rPr lang="de-DE" altLang="en-US" smtClean="0">
                <a:solidFill>
                  <a:srgbClr val="FF0000"/>
                </a:solidFill>
              </a:rPr>
              <a:t>stark = schlecht</a:t>
            </a:r>
            <a:r>
              <a:rPr lang="de-DE" altLang="en-US" smtClean="0"/>
              <a:t> nach </a:t>
            </a:r>
            <a:r>
              <a:rPr lang="de-DE" altLang="en-US" smtClean="0">
                <a:solidFill>
                  <a:srgbClr val="0000FF"/>
                </a:solidFill>
              </a:rPr>
              <a:t>schwach = gut</a:t>
            </a:r>
          </a:p>
          <a:p>
            <a:endParaRPr lang="de-DE" altLang="en-US" smtClean="0"/>
          </a:p>
        </p:txBody>
      </p:sp>
      <p:sp>
        <p:nvSpPr>
          <p:cNvPr id="36868"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A9E17DC-BBB3-4283-AEA0-04370423A942}" type="slidenum">
              <a:rPr lang="de-DE" altLang="en-US" sz="1100"/>
              <a:pPr eaLnBrk="1" hangingPunct="1"/>
              <a:t>33</a:t>
            </a:fld>
            <a:endParaRPr lang="de-DE" altLang="en-US" sz="1100"/>
          </a:p>
        </p:txBody>
      </p:sp>
      <p:graphicFrame>
        <p:nvGraphicFramePr>
          <p:cNvPr id="8" name="Table 7"/>
          <p:cNvGraphicFramePr>
            <a:graphicFrameLocks noGrp="1"/>
          </p:cNvGraphicFramePr>
          <p:nvPr/>
        </p:nvGraphicFramePr>
        <p:xfrm>
          <a:off x="415925" y="1268413"/>
          <a:ext cx="9217025" cy="5173662"/>
        </p:xfrm>
        <a:graphic>
          <a:graphicData uri="http://schemas.openxmlformats.org/drawingml/2006/table">
            <a:tbl>
              <a:tblPr/>
              <a:tblGrid>
                <a:gridCol w="2190712">
                  <a:extLst>
                    <a:ext uri="{9D8B030D-6E8A-4147-A177-3AD203B41FA5}">
                      <a16:colId xmlns:a16="http://schemas.microsoft.com/office/drawing/2014/main" val="20000"/>
                    </a:ext>
                  </a:extLst>
                </a:gridCol>
                <a:gridCol w="5289772">
                  <a:extLst>
                    <a:ext uri="{9D8B030D-6E8A-4147-A177-3AD203B41FA5}">
                      <a16:colId xmlns:a16="http://schemas.microsoft.com/office/drawing/2014/main" val="20001"/>
                    </a:ext>
                  </a:extLst>
                </a:gridCol>
                <a:gridCol w="1736541">
                  <a:extLst>
                    <a:ext uri="{9D8B030D-6E8A-4147-A177-3AD203B41FA5}">
                      <a16:colId xmlns:a16="http://schemas.microsoft.com/office/drawing/2014/main" val="20002"/>
                    </a:ext>
                  </a:extLst>
                </a:gridCol>
              </a:tblGrid>
              <a:tr h="569224">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600" b="1" dirty="0">
                          <a:solidFill>
                            <a:srgbClr val="000000"/>
                          </a:solidFill>
                          <a:latin typeface="+mn-lt"/>
                          <a:ea typeface="PMingLiU"/>
                          <a:cs typeface="Times New Roman"/>
                        </a:rPr>
                        <a:t>Stufe</a:t>
                      </a:r>
                      <a:endParaRPr lang="de-DE" sz="2800" dirty="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600" b="1" dirty="0" err="1">
                          <a:solidFill>
                            <a:srgbClr val="000000"/>
                          </a:solidFill>
                          <a:latin typeface="+mn-lt"/>
                          <a:ea typeface="PMingLiU"/>
                          <a:cs typeface="Times New Roman"/>
                        </a:rPr>
                        <a:t>Zus.halt</a:t>
                      </a:r>
                      <a:r>
                        <a:rPr lang="de-DE" sz="1600" b="1" dirty="0">
                          <a:solidFill>
                            <a:srgbClr val="000000"/>
                          </a:solidFill>
                          <a:latin typeface="+mn-lt"/>
                          <a:ea typeface="PMingLiU"/>
                          <a:cs typeface="Times New Roman"/>
                        </a:rPr>
                        <a:t> innerhalb einer Prozedur / eines Moduls</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600" b="1" dirty="0">
                          <a:solidFill>
                            <a:srgbClr val="000000"/>
                          </a:solidFill>
                          <a:latin typeface="+mn-lt"/>
                          <a:ea typeface="PMingLiU"/>
                          <a:cs typeface="Times New Roman"/>
                        </a:rPr>
                        <a:t>erreichbar für</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569224">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kein Zusammenhalt</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Die Zusammenstellung ist zufällig</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Module</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80048">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Ähnlichkeit</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Die Teile dienen z.  B. einem ähnlichen Zweck (alle -Operationen auf Matrizen oder zur Fehlerbehandlung)</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Module</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35298">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zeitliche Nähe</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Die Teile werden zur selben Zeit ausgeführt </a:t>
                      </a:r>
                      <a:br>
                        <a:rPr lang="de-DE" sz="1600">
                          <a:solidFill>
                            <a:srgbClr val="000000"/>
                          </a:solidFill>
                          <a:latin typeface="+mn-lt"/>
                          <a:ea typeface="PMingLiU"/>
                          <a:cs typeface="Times New Roman"/>
                        </a:rPr>
                      </a:br>
                      <a:r>
                        <a:rPr lang="de-DE" sz="1600">
                          <a:solidFill>
                            <a:srgbClr val="000000"/>
                          </a:solidFill>
                          <a:latin typeface="+mn-lt"/>
                          <a:ea typeface="PMingLiU"/>
                          <a:cs typeface="Times New Roman"/>
                        </a:rPr>
                        <a:t>(Initialisierung, Abschluss)</a:t>
                      </a:r>
                      <a:endParaRPr lang="de-DE" sz="280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Module, </a:t>
                      </a:r>
                      <a:br>
                        <a:rPr lang="de-DE" sz="1600" dirty="0">
                          <a:solidFill>
                            <a:srgbClr val="000000"/>
                          </a:solidFill>
                          <a:latin typeface="+mn-lt"/>
                          <a:ea typeface="PMingLiU"/>
                          <a:cs typeface="Times New Roman"/>
                        </a:rPr>
                      </a:br>
                      <a:r>
                        <a:rPr lang="de-DE" sz="1600" dirty="0">
                          <a:solidFill>
                            <a:srgbClr val="000000"/>
                          </a:solidFill>
                          <a:latin typeface="+mn-lt"/>
                          <a:ea typeface="PMingLiU"/>
                          <a:cs typeface="Times New Roman"/>
                        </a:rPr>
                        <a:t>Prozeduren</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80048">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gemeinsame Daten</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Die Teile sind durch gemeinsame Daten verbunden, auf die sie nicht exklusiven Zugriff haben</a:t>
                      </a:r>
                      <a:endParaRPr lang="de-DE" sz="280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Module, </a:t>
                      </a:r>
                      <a:br>
                        <a:rPr lang="de-DE" sz="1600" dirty="0">
                          <a:solidFill>
                            <a:srgbClr val="000000"/>
                          </a:solidFill>
                          <a:latin typeface="+mn-lt"/>
                          <a:ea typeface="PMingLiU"/>
                          <a:cs typeface="Times New Roman"/>
                        </a:rPr>
                      </a:br>
                      <a:r>
                        <a:rPr lang="de-DE" sz="1600" dirty="0">
                          <a:solidFill>
                            <a:srgbClr val="000000"/>
                          </a:solidFill>
                          <a:latin typeface="+mn-lt"/>
                          <a:ea typeface="PMingLiU"/>
                          <a:cs typeface="Times New Roman"/>
                        </a:rPr>
                        <a:t>Prozeduren</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35298">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Hersteller/</a:t>
                      </a:r>
                      <a:br>
                        <a:rPr lang="de-DE" sz="1600">
                          <a:solidFill>
                            <a:srgbClr val="000000"/>
                          </a:solidFill>
                          <a:latin typeface="+mn-lt"/>
                          <a:ea typeface="PMingLiU"/>
                          <a:cs typeface="Times New Roman"/>
                        </a:rPr>
                      </a:br>
                      <a:r>
                        <a:rPr lang="de-DE" sz="1600">
                          <a:solidFill>
                            <a:srgbClr val="000000"/>
                          </a:solidFill>
                          <a:latin typeface="+mn-lt"/>
                          <a:ea typeface="PMingLiU"/>
                          <a:cs typeface="Times New Roman"/>
                        </a:rPr>
                        <a:t>Verbraucher</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Der eine Teil erzeugt, was der andere verwendet</a:t>
                      </a:r>
                      <a:endParaRPr lang="de-DE" sz="280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Module, </a:t>
                      </a:r>
                      <a:br>
                        <a:rPr lang="de-DE" sz="1600" dirty="0">
                          <a:solidFill>
                            <a:srgbClr val="000000"/>
                          </a:solidFill>
                          <a:latin typeface="+mn-lt"/>
                          <a:ea typeface="PMingLiU"/>
                          <a:cs typeface="Times New Roman"/>
                        </a:rPr>
                      </a:br>
                      <a:r>
                        <a:rPr lang="de-DE" sz="1600" dirty="0">
                          <a:solidFill>
                            <a:srgbClr val="000000"/>
                          </a:solidFill>
                          <a:latin typeface="+mn-lt"/>
                          <a:ea typeface="PMingLiU"/>
                          <a:cs typeface="Times New Roman"/>
                        </a:rPr>
                        <a:t>Prozeduren</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35298">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einziges Datum</a:t>
                      </a:r>
                      <a:br>
                        <a:rPr lang="de-DE" sz="1600">
                          <a:solidFill>
                            <a:srgbClr val="000000"/>
                          </a:solidFill>
                          <a:latin typeface="+mn-lt"/>
                          <a:ea typeface="PMingLiU"/>
                          <a:cs typeface="Times New Roman"/>
                        </a:rPr>
                      </a:br>
                      <a:r>
                        <a:rPr lang="de-DE" sz="1600">
                          <a:solidFill>
                            <a:srgbClr val="000000"/>
                          </a:solidFill>
                          <a:latin typeface="+mn-lt"/>
                          <a:ea typeface="PMingLiU"/>
                          <a:cs typeface="Times New Roman"/>
                        </a:rPr>
                        <a:t>(Kapselung)</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Die Teile realisieren alle Operationen, die auf einer gekapselten Datenstruktur möglich sind</a:t>
                      </a:r>
                      <a:endParaRPr lang="de-DE" sz="280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Module, </a:t>
                      </a:r>
                      <a:br>
                        <a:rPr lang="de-DE" sz="1600" dirty="0">
                          <a:solidFill>
                            <a:srgbClr val="000000"/>
                          </a:solidFill>
                          <a:latin typeface="+mn-lt"/>
                          <a:ea typeface="PMingLiU"/>
                          <a:cs typeface="Times New Roman"/>
                        </a:rPr>
                      </a:br>
                      <a:r>
                        <a:rPr lang="de-DE" sz="1600" dirty="0">
                          <a:solidFill>
                            <a:srgbClr val="000000"/>
                          </a:solidFill>
                          <a:latin typeface="+mn-lt"/>
                          <a:ea typeface="PMingLiU"/>
                          <a:cs typeface="Times New Roman"/>
                        </a:rPr>
                        <a:t>Prozeduren</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69224">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einzige Operation</a:t>
                      </a:r>
                      <a:endParaRPr lang="de-DE" sz="2800">
                        <a:solidFill>
                          <a:srgbClr val="000000"/>
                        </a:solidFill>
                        <a:latin typeface="+mn-lt"/>
                        <a:ea typeface="PMingLiU"/>
                        <a:cs typeface="Times New Roman"/>
                      </a:endParaRPr>
                    </a:p>
                  </a:txBody>
                  <a:tcPr marL="84322" marR="42161" marT="84329" marB="6324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mn-lt"/>
                          <a:ea typeface="PMingLiU"/>
                          <a:cs typeface="Times New Roman"/>
                        </a:rPr>
                        <a:t>Operation, die nicht mehr zerlegbar ist</a:t>
                      </a:r>
                      <a:endParaRPr lang="de-DE" sz="280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mn-lt"/>
                          <a:ea typeface="PMingLiU"/>
                          <a:cs typeface="Times New Roman"/>
                        </a:rPr>
                        <a:t>Prozeduren</a:t>
                      </a:r>
                      <a:endParaRPr lang="de-DE" sz="2800" dirty="0">
                        <a:solidFill>
                          <a:srgbClr val="000000"/>
                        </a:solidFill>
                        <a:latin typeface="+mn-lt"/>
                        <a:ea typeface="PMingLiU"/>
                        <a:cs typeface="Times New Roman"/>
                      </a:endParaRPr>
                    </a:p>
                  </a:txBody>
                  <a:tcPr marL="84322" marR="42161" marT="84329" marB="6324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el 1"/>
          <p:cNvSpPr>
            <a:spLocks noGrp="1"/>
          </p:cNvSpPr>
          <p:nvPr>
            <p:ph type="title"/>
          </p:nvPr>
        </p:nvSpPr>
        <p:spPr/>
        <p:txBody>
          <a:bodyPr/>
          <a:lstStyle/>
          <a:p>
            <a:r>
              <a:rPr lang="de-DE" altLang="en-US" smtClean="0"/>
              <a:t>K &amp; Z im modularen Programm</a:t>
            </a:r>
          </a:p>
        </p:txBody>
      </p:sp>
      <p:sp>
        <p:nvSpPr>
          <p:cNvPr id="37891" name="Inhaltsplatzhalter 3"/>
          <p:cNvSpPr>
            <a:spLocks noGrp="1"/>
          </p:cNvSpPr>
          <p:nvPr>
            <p:ph idx="1"/>
          </p:nvPr>
        </p:nvSpPr>
        <p:spPr>
          <a:xfrm>
            <a:off x="200025" y="908050"/>
            <a:ext cx="9501188" cy="5473700"/>
          </a:xfrm>
        </p:spPr>
        <p:txBody>
          <a:bodyPr/>
          <a:lstStyle/>
          <a:p>
            <a:r>
              <a:rPr lang="de-DE" altLang="en-US" smtClean="0"/>
              <a:t>Hoher </a:t>
            </a:r>
            <a:r>
              <a:rPr lang="de-DE" altLang="en-US" smtClean="0">
                <a:solidFill>
                  <a:srgbClr val="0000FF"/>
                </a:solidFill>
              </a:rPr>
              <a:t>Zusammenhalt</a:t>
            </a:r>
            <a:r>
              <a:rPr lang="de-DE" altLang="en-US" smtClean="0"/>
              <a:t> ist innerhalb von Funktionen </a:t>
            </a:r>
            <a:r>
              <a:rPr lang="de-DE" altLang="en-US" smtClean="0">
                <a:solidFill>
                  <a:srgbClr val="0000FF"/>
                </a:solidFill>
              </a:rPr>
              <a:t>praktisch immer</a:t>
            </a:r>
            <a:r>
              <a:rPr lang="de-DE" altLang="en-US" smtClean="0"/>
              <a:t>, innerhalb von Prozeduren </a:t>
            </a:r>
            <a:r>
              <a:rPr lang="de-DE" altLang="en-US" smtClean="0">
                <a:solidFill>
                  <a:srgbClr val="0000FF"/>
                </a:solidFill>
              </a:rPr>
              <a:t>in der Regel </a:t>
            </a:r>
            <a:r>
              <a:rPr lang="de-DE" altLang="en-US" smtClean="0"/>
              <a:t>gegeben. Innerhalb von Modulen (zwischen den Funktionen und Prozeduren) ist der Zusammenhalt oft nur gering.</a:t>
            </a:r>
          </a:p>
          <a:p>
            <a:r>
              <a:rPr lang="de-DE" altLang="en-US" smtClean="0"/>
              <a:t>Zwischen verschiedenen Modulen sollte die </a:t>
            </a:r>
            <a:r>
              <a:rPr lang="de-DE" altLang="en-US" smtClean="0">
                <a:solidFill>
                  <a:srgbClr val="0000FF"/>
                </a:solidFill>
              </a:rPr>
              <a:t>Kopplung</a:t>
            </a:r>
            <a:r>
              <a:rPr lang="de-DE" altLang="en-US" smtClean="0"/>
              <a:t> sehr gering sein; in der Praxis wird sie oft durch </a:t>
            </a:r>
            <a:r>
              <a:rPr lang="de-DE" altLang="en-US" smtClean="0">
                <a:solidFill>
                  <a:srgbClr val="FF0000"/>
                </a:solidFill>
              </a:rPr>
              <a:t>globale Variablen </a:t>
            </a:r>
            <a:r>
              <a:rPr lang="de-DE" altLang="en-US" smtClean="0"/>
              <a:t>korrumpiert. </a:t>
            </a:r>
          </a:p>
          <a:p>
            <a:r>
              <a:rPr lang="de-DE" altLang="en-US" smtClean="0"/>
              <a:t>Auch der (unqualifizierte) Export von Variablen ist ein Schwachpunkt. Allgemein gilt, dass die Kopplung nur in modernen Programmiersprachen gering gehalten werden kann.</a:t>
            </a:r>
          </a:p>
          <a:p>
            <a:endParaRPr lang="de-DE" altLang="en-US" smtClean="0"/>
          </a:p>
        </p:txBody>
      </p:sp>
      <p:sp>
        <p:nvSpPr>
          <p:cNvPr id="37892" name="Foliennummernplatzhalt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53D4BA6-BA43-42EF-984F-902F38921557}" type="slidenum">
              <a:rPr lang="de-DE" altLang="en-US" sz="1100"/>
              <a:pPr eaLnBrk="1" hangingPunct="1"/>
              <a:t>34</a:t>
            </a:fld>
            <a:endParaRPr lang="de-DE" altLang="en-US" sz="1100"/>
          </a:p>
        </p:txBody>
      </p:sp>
      <p:pic>
        <p:nvPicPr>
          <p:cNvPr id="37893" name="Picture 7" descr="17_04_Kop_Zus2_COL_A.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60613" y="4508500"/>
            <a:ext cx="4246562"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el 1"/>
          <p:cNvSpPr>
            <a:spLocks noGrp="1"/>
          </p:cNvSpPr>
          <p:nvPr>
            <p:ph type="title"/>
          </p:nvPr>
        </p:nvSpPr>
        <p:spPr/>
        <p:txBody>
          <a:bodyPr/>
          <a:lstStyle/>
          <a:p>
            <a:r>
              <a:rPr lang="de-DE" altLang="en-US" smtClean="0"/>
              <a:t>K &amp; Z im objektorientierten Programm</a:t>
            </a:r>
          </a:p>
        </p:txBody>
      </p:sp>
      <p:sp>
        <p:nvSpPr>
          <p:cNvPr id="38915" name="Inhaltsplatzhalter 2"/>
          <p:cNvSpPr>
            <a:spLocks noGrp="1"/>
          </p:cNvSpPr>
          <p:nvPr>
            <p:ph idx="1"/>
          </p:nvPr>
        </p:nvSpPr>
        <p:spPr>
          <a:xfrm>
            <a:off x="166688" y="3143250"/>
            <a:ext cx="9501187" cy="3163888"/>
          </a:xfrm>
        </p:spPr>
        <p:txBody>
          <a:bodyPr/>
          <a:lstStyle/>
          <a:p>
            <a:r>
              <a:rPr lang="de-DE" altLang="en-US" smtClean="0"/>
              <a:t>Während </a:t>
            </a:r>
            <a:r>
              <a:rPr lang="de-DE" altLang="en-US" smtClean="0">
                <a:solidFill>
                  <a:srgbClr val="0000FF"/>
                </a:solidFill>
              </a:rPr>
              <a:t>Prozeduren</a:t>
            </a:r>
            <a:r>
              <a:rPr lang="de-DE" altLang="en-US" smtClean="0"/>
              <a:t> noch relativ unabhängig von anderen Prozeduren betrachtet (implementiert, analysiert, geprüft) werden können, sind die </a:t>
            </a:r>
            <a:r>
              <a:rPr lang="de-DE" altLang="en-US" smtClean="0">
                <a:solidFill>
                  <a:srgbClr val="0000FF"/>
                </a:solidFill>
              </a:rPr>
              <a:t>Methoden</a:t>
            </a:r>
            <a:r>
              <a:rPr lang="de-DE" altLang="en-US" smtClean="0"/>
              <a:t> einer Klasse </a:t>
            </a:r>
            <a:r>
              <a:rPr lang="de-DE" altLang="en-US" smtClean="0">
                <a:solidFill>
                  <a:srgbClr val="FF0000"/>
                </a:solidFill>
              </a:rPr>
              <a:t>sehr eng miteinander verknüpft</a:t>
            </a:r>
            <a:r>
              <a:rPr lang="de-DE" altLang="en-US" smtClean="0"/>
              <a:t>. </a:t>
            </a:r>
          </a:p>
          <a:p>
            <a:r>
              <a:rPr lang="de-DE" altLang="en-US" smtClean="0"/>
              <a:t>Darum betrachten wir in objektorientierten Programmen sowohl bei der Kopplung als auch beim Zusammenhalt die </a:t>
            </a:r>
            <a:r>
              <a:rPr lang="de-DE" altLang="en-US" smtClean="0">
                <a:solidFill>
                  <a:srgbClr val="0000FF"/>
                </a:solidFill>
              </a:rPr>
              <a:t>Klassen</a:t>
            </a:r>
            <a:r>
              <a:rPr lang="de-DE" altLang="en-US" smtClean="0"/>
              <a:t>.</a:t>
            </a:r>
          </a:p>
          <a:p>
            <a:r>
              <a:rPr lang="de-DE" altLang="en-US" smtClean="0"/>
              <a:t>Sie sollten </a:t>
            </a:r>
            <a:r>
              <a:rPr lang="de-DE" altLang="en-US" smtClean="0">
                <a:solidFill>
                  <a:srgbClr val="0000FF"/>
                </a:solidFill>
              </a:rPr>
              <a:t>untereinander nur lose gekoppelt </a:t>
            </a:r>
            <a:r>
              <a:rPr lang="de-DE" altLang="en-US" smtClean="0"/>
              <a:t>sein und jeweils aus </a:t>
            </a:r>
            <a:r>
              <a:rPr lang="de-DE" altLang="en-US" smtClean="0">
                <a:solidFill>
                  <a:srgbClr val="0000FF"/>
                </a:solidFill>
              </a:rPr>
              <a:t>Methoden</a:t>
            </a:r>
            <a:r>
              <a:rPr lang="de-DE" altLang="en-US" smtClean="0"/>
              <a:t> bestehen, die </a:t>
            </a:r>
            <a:r>
              <a:rPr lang="de-DE" altLang="en-US" smtClean="0">
                <a:solidFill>
                  <a:srgbClr val="0000FF"/>
                </a:solidFill>
              </a:rPr>
              <a:t>starken Zusammenhalt </a:t>
            </a:r>
            <a:r>
              <a:rPr lang="de-DE" altLang="en-US" smtClean="0"/>
              <a:t>haben. </a:t>
            </a:r>
          </a:p>
          <a:p>
            <a:r>
              <a:rPr lang="de-DE" altLang="en-US" smtClean="0"/>
              <a:t> </a:t>
            </a:r>
          </a:p>
        </p:txBody>
      </p:sp>
      <p:sp>
        <p:nvSpPr>
          <p:cNvPr id="3891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55FF4C7F-4DCA-4FAC-B0BB-C1515381D2B9}" type="slidenum">
              <a:rPr lang="de-DE" altLang="en-US" sz="1100"/>
              <a:pPr eaLnBrk="1" hangingPunct="1"/>
              <a:t>35</a:t>
            </a:fld>
            <a:endParaRPr lang="de-DE" altLang="en-US" sz="1100"/>
          </a:p>
        </p:txBody>
      </p:sp>
      <p:pic>
        <p:nvPicPr>
          <p:cNvPr id="38917" name="Picture 5" descr="17_04_Kop_Zus2_COL_B.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9175" y="765175"/>
            <a:ext cx="444658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p:cNvSpPr>
            <a:spLocks noGrp="1"/>
          </p:cNvSpPr>
          <p:nvPr>
            <p:ph type="title"/>
          </p:nvPr>
        </p:nvSpPr>
        <p:spPr/>
        <p:txBody>
          <a:bodyPr/>
          <a:lstStyle/>
          <a:p>
            <a:r>
              <a:rPr lang="de-DE" altLang="en-US" smtClean="0"/>
              <a:t>Metriken für Kopplung und Zusammenhalt</a:t>
            </a:r>
          </a:p>
        </p:txBody>
      </p:sp>
      <p:sp>
        <p:nvSpPr>
          <p:cNvPr id="39939" name="Inhaltsplatzhalter 2"/>
          <p:cNvSpPr>
            <a:spLocks noGrp="1"/>
          </p:cNvSpPr>
          <p:nvPr>
            <p:ph idx="1"/>
          </p:nvPr>
        </p:nvSpPr>
        <p:spPr>
          <a:xfrm>
            <a:off x="166688" y="981075"/>
            <a:ext cx="9501187" cy="1152525"/>
          </a:xfrm>
        </p:spPr>
        <p:txBody>
          <a:bodyPr/>
          <a:lstStyle/>
          <a:p>
            <a:r>
              <a:rPr lang="de-DE" altLang="en-US" smtClean="0"/>
              <a:t>Kopplung und Zusammenhalt kann man </a:t>
            </a:r>
            <a:r>
              <a:rPr lang="de-DE" altLang="en-US" smtClean="0">
                <a:solidFill>
                  <a:srgbClr val="0000FF"/>
                </a:solidFill>
              </a:rPr>
              <a:t>messen</a:t>
            </a:r>
            <a:r>
              <a:rPr lang="de-DE" altLang="en-US" smtClean="0"/>
              <a:t>, wenn die Definitionen </a:t>
            </a:r>
            <a:r>
              <a:rPr lang="de-DE" altLang="en-US" smtClean="0">
                <a:solidFill>
                  <a:srgbClr val="0000FF"/>
                </a:solidFill>
              </a:rPr>
              <a:t>syntaktisch konkretisiert</a:t>
            </a:r>
            <a:r>
              <a:rPr lang="de-DE" altLang="en-US" smtClean="0"/>
              <a:t>, also in </a:t>
            </a:r>
            <a:r>
              <a:rPr lang="de-DE" altLang="en-US" smtClean="0">
                <a:solidFill>
                  <a:srgbClr val="0000FF"/>
                </a:solidFill>
              </a:rPr>
              <a:t>Metriken</a:t>
            </a:r>
            <a:r>
              <a:rPr lang="de-DE" altLang="en-US" smtClean="0"/>
              <a:t> umgesetzt werden; das ist für objektorientierte Programme geschehen.</a:t>
            </a:r>
          </a:p>
          <a:p>
            <a:endParaRPr lang="de-DE" altLang="en-US" smtClean="0"/>
          </a:p>
          <a:p>
            <a:r>
              <a:rPr lang="de-DE" altLang="en-US" smtClean="0"/>
              <a:t> </a:t>
            </a:r>
            <a:br>
              <a:rPr lang="de-DE" altLang="en-US" smtClean="0"/>
            </a:br>
            <a:endParaRPr lang="de-DE" altLang="en-US" smtClean="0">
              <a:solidFill>
                <a:srgbClr val="FF0000"/>
              </a:solidFill>
            </a:endParaRPr>
          </a:p>
          <a:p>
            <a:endParaRPr lang="de-DE" altLang="en-US" smtClean="0"/>
          </a:p>
        </p:txBody>
      </p:sp>
      <p:sp>
        <p:nvSpPr>
          <p:cNvPr id="39940"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52D2B8C-528B-4326-8EED-A4AC1742BC9E}" type="slidenum">
              <a:rPr lang="de-DE" altLang="en-US" sz="1100"/>
              <a:pPr eaLnBrk="1" hangingPunct="1"/>
              <a:t>36</a:t>
            </a:fld>
            <a:endParaRPr lang="de-DE" altLang="en-US" sz="1100"/>
          </a:p>
        </p:txBody>
      </p:sp>
      <p:graphicFrame>
        <p:nvGraphicFramePr>
          <p:cNvPr id="5" name="Table 4"/>
          <p:cNvGraphicFramePr>
            <a:graphicFrameLocks noGrp="1"/>
          </p:cNvGraphicFramePr>
          <p:nvPr/>
        </p:nvGraphicFramePr>
        <p:xfrm>
          <a:off x="776288" y="2636838"/>
          <a:ext cx="7561262" cy="2339975"/>
        </p:xfrm>
        <a:graphic>
          <a:graphicData uri="http://schemas.openxmlformats.org/drawingml/2006/table">
            <a:tbl>
              <a:tblPr/>
              <a:tblGrid>
                <a:gridCol w="1912296">
                  <a:extLst>
                    <a:ext uri="{9D8B030D-6E8A-4147-A177-3AD203B41FA5}">
                      <a16:colId xmlns:a16="http://schemas.microsoft.com/office/drawing/2014/main" val="20000"/>
                    </a:ext>
                  </a:extLst>
                </a:gridCol>
                <a:gridCol w="5648966">
                  <a:extLst>
                    <a:ext uri="{9D8B030D-6E8A-4147-A177-3AD203B41FA5}">
                      <a16:colId xmlns:a16="http://schemas.microsoft.com/office/drawing/2014/main" val="20001"/>
                    </a:ext>
                  </a:extLst>
                </a:gridCol>
              </a:tblGrid>
              <a:tr h="332830">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600" b="1" dirty="0">
                          <a:solidFill>
                            <a:srgbClr val="000000"/>
                          </a:solidFill>
                          <a:latin typeface="Helvetica"/>
                          <a:ea typeface="PMingLiU"/>
                          <a:cs typeface="Times New Roman"/>
                        </a:rPr>
                        <a:t>Metrik</a:t>
                      </a:r>
                      <a:endParaRPr lang="de-DE" sz="3200" dirty="0">
                        <a:solidFill>
                          <a:srgbClr val="000000"/>
                        </a:solidFill>
                        <a:latin typeface="Times New Roman"/>
                        <a:ea typeface="PMingLiU"/>
                        <a:cs typeface="Times New Roman"/>
                      </a:endParaRPr>
                    </a:p>
                  </a:txBody>
                  <a:tcPr marL="50803" marR="25401" marT="50814" marB="38110">
                    <a:lnL>
                      <a:noFill/>
                    </a:lnL>
                    <a:lnR w="12700" cap="flat" cmpd="sng" algn="ctr">
                      <a:solidFill>
                        <a:srgbClr val="000000"/>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600" b="1" dirty="0">
                          <a:solidFill>
                            <a:srgbClr val="000000"/>
                          </a:solidFill>
                          <a:latin typeface="Helvetica"/>
                          <a:ea typeface="PMingLiU"/>
                          <a:cs typeface="Times New Roman"/>
                        </a:rPr>
                        <a:t>Berechnungsvorschrift</a:t>
                      </a:r>
                      <a:endParaRPr lang="de-DE" sz="3200" dirty="0">
                        <a:solidFill>
                          <a:srgbClr val="000000"/>
                        </a:solidFill>
                        <a:latin typeface="Times New Roman"/>
                        <a:ea typeface="PMingLiU"/>
                        <a:cs typeface="Times New Roman"/>
                      </a:endParaRPr>
                    </a:p>
                  </a:txBody>
                  <a:tcPr marL="50803" marR="25401" marT="50814" marB="38110">
                    <a:lnL w="12700" cap="flat" cmpd="sng" algn="ctr">
                      <a:solidFill>
                        <a:srgbClr val="000000"/>
                      </a:solidFill>
                      <a:prstDash val="solid"/>
                      <a:round/>
                      <a:headEnd type="none" w="med" len="med"/>
                      <a:tailEnd type="none" w="med" len="med"/>
                    </a:lnL>
                    <a:lnR>
                      <a:noFill/>
                    </a:lnR>
                    <a:lnT w="19050" cap="flat" cmpd="sng" algn="ctr">
                      <a:solidFill>
                        <a:srgbClr val="666666"/>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912108">
                <a:tc>
                  <a:txBody>
                    <a:bodyPr/>
                    <a:lstStyle/>
                    <a:p>
                      <a:pPr marL="177800">
                        <a:lnSpc>
                          <a:spcPct val="100000"/>
                        </a:lnSpc>
                        <a:spcBef>
                          <a:spcPts val="300"/>
                        </a:spcBef>
                        <a:spcAft>
                          <a:spcPts val="0"/>
                        </a:spcAft>
                        <a:tabLst>
                          <a:tab pos="177800" algn="l"/>
                          <a:tab pos="215900" algn="l"/>
                          <a:tab pos="393700" algn="l"/>
                          <a:tab pos="749300" algn="l"/>
                        </a:tabLst>
                      </a:pPr>
                      <a:r>
                        <a:rPr lang="en-US" sz="1600" dirty="0">
                          <a:solidFill>
                            <a:srgbClr val="FF0000"/>
                          </a:solidFill>
                          <a:latin typeface="Helvetica"/>
                          <a:ea typeface="PMingLiU"/>
                          <a:cs typeface="Times New Roman"/>
                        </a:rPr>
                        <a:t>coupling between </a:t>
                      </a:r>
                      <a:br>
                        <a:rPr lang="en-US" sz="1600" dirty="0">
                          <a:solidFill>
                            <a:srgbClr val="FF0000"/>
                          </a:solidFill>
                          <a:latin typeface="Helvetica"/>
                          <a:ea typeface="PMingLiU"/>
                          <a:cs typeface="Times New Roman"/>
                        </a:rPr>
                      </a:br>
                      <a:r>
                        <a:rPr lang="en-US" sz="1600" dirty="0">
                          <a:solidFill>
                            <a:srgbClr val="FF0000"/>
                          </a:solidFill>
                          <a:latin typeface="Helvetica"/>
                          <a:ea typeface="PMingLiU"/>
                          <a:cs typeface="Times New Roman"/>
                        </a:rPr>
                        <a:t>object classes (CBO)</a:t>
                      </a:r>
                      <a:endParaRPr lang="de-DE" sz="3200" dirty="0">
                        <a:solidFill>
                          <a:srgbClr val="FF0000"/>
                        </a:solidFill>
                        <a:latin typeface="Times New Roman"/>
                        <a:ea typeface="PMingLiU"/>
                        <a:cs typeface="Times New Roman"/>
                      </a:endParaRPr>
                    </a:p>
                  </a:txBody>
                  <a:tcPr marL="50803" marR="25401" marT="50814" marB="3811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749300" algn="l"/>
                          <a:tab pos="850900" algn="l"/>
                        </a:tabLst>
                      </a:pPr>
                      <a:r>
                        <a:rPr lang="en-US" sz="1600" dirty="0" smtClean="0">
                          <a:solidFill>
                            <a:srgbClr val="000000"/>
                          </a:solidFill>
                          <a:latin typeface="Helvetica"/>
                          <a:ea typeface="PMingLiU"/>
                          <a:cs typeface="Times New Roman"/>
                        </a:rPr>
                        <a:t>| </a:t>
                      </a:r>
                      <a:r>
                        <a:rPr lang="en-US" sz="1600" dirty="0" err="1" smtClean="0">
                          <a:solidFill>
                            <a:srgbClr val="000000"/>
                          </a:solidFill>
                          <a:latin typeface="Helvetica"/>
                          <a:ea typeface="PMingLiU"/>
                          <a:cs typeface="Times New Roman"/>
                        </a:rPr>
                        <a:t>K</a:t>
                      </a:r>
                      <a:r>
                        <a:rPr lang="en-US" sz="1600" baseline="-25000" dirty="0" err="1" smtClean="0">
                          <a:solidFill>
                            <a:srgbClr val="000000"/>
                          </a:solidFill>
                          <a:latin typeface="Helvetica"/>
                          <a:ea typeface="PMingLiU"/>
                          <a:cs typeface="Times New Roman"/>
                        </a:rPr>
                        <a:t>o</a:t>
                      </a:r>
                      <a:r>
                        <a:rPr lang="en-US" sz="1600" baseline="0" dirty="0" smtClean="0">
                          <a:solidFill>
                            <a:schemeClr val="tx1"/>
                          </a:solidFill>
                          <a:latin typeface="Symbol" pitchFamily="18" charset="2"/>
                          <a:ea typeface="PMingLiU"/>
                          <a:cs typeface="Times New Roman"/>
                        </a:rPr>
                        <a:t> </a:t>
                      </a:r>
                      <a:r>
                        <a:rPr lang="en-US" sz="1600" baseline="0" dirty="0" err="1" smtClean="0">
                          <a:solidFill>
                            <a:schemeClr val="tx1"/>
                          </a:solidFill>
                          <a:latin typeface="+mn-lt"/>
                          <a:ea typeface="PMingLiU"/>
                          <a:cs typeface="Times New Roman"/>
                          <a:sym typeface="Symbol"/>
                        </a:rPr>
                        <a:t>vereinigt</a:t>
                      </a:r>
                      <a:r>
                        <a:rPr lang="en-US" sz="1600" baseline="0" dirty="0" smtClean="0">
                          <a:solidFill>
                            <a:schemeClr val="tx1"/>
                          </a:solidFill>
                          <a:latin typeface="+mn-lt"/>
                          <a:ea typeface="PMingLiU"/>
                          <a:cs typeface="Times New Roman"/>
                          <a:sym typeface="Symbol"/>
                        </a:rPr>
                        <a:t> </a:t>
                      </a:r>
                      <a:r>
                        <a:rPr lang="en-US" sz="1600" dirty="0" err="1" smtClean="0">
                          <a:solidFill>
                            <a:srgbClr val="000000"/>
                          </a:solidFill>
                          <a:latin typeface="Helvetica"/>
                          <a:ea typeface="PMingLiU"/>
                          <a:cs typeface="Times New Roman"/>
                        </a:rPr>
                        <a:t>K</a:t>
                      </a:r>
                      <a:r>
                        <a:rPr lang="en-US" sz="1600" baseline="-25000" dirty="0" err="1" smtClean="0">
                          <a:solidFill>
                            <a:srgbClr val="000000"/>
                          </a:solidFill>
                          <a:latin typeface="Helvetica"/>
                          <a:ea typeface="PMingLiU"/>
                          <a:cs typeface="Times New Roman"/>
                        </a:rPr>
                        <a:t>i</a:t>
                      </a:r>
                      <a:r>
                        <a:rPr lang="en-US" sz="1600" dirty="0" smtClean="0">
                          <a:solidFill>
                            <a:srgbClr val="000000"/>
                          </a:solidFill>
                          <a:latin typeface="Helvetica"/>
                          <a:ea typeface="PMingLiU"/>
                          <a:cs typeface="Times New Roman"/>
                        </a:rPr>
                        <a:t> |</a:t>
                      </a:r>
                      <a:r>
                        <a:rPr lang="en-US" sz="1600" dirty="0">
                          <a:solidFill>
                            <a:srgbClr val="000000"/>
                          </a:solidFill>
                          <a:latin typeface="Helvetica"/>
                          <a:ea typeface="PMingLiU"/>
                          <a:cs typeface="Times New Roman"/>
                        </a:rPr>
                        <a:t> </a:t>
                      </a:r>
                      <a:r>
                        <a:rPr lang="de-DE" sz="1600" dirty="0">
                          <a:solidFill>
                            <a:srgbClr val="000000"/>
                          </a:solidFill>
                          <a:latin typeface="Helvetica"/>
                          <a:ea typeface="PMingLiU"/>
                          <a:cs typeface="Times New Roman"/>
                        </a:rPr>
                        <a:t>mit</a:t>
                      </a:r>
                      <a:r>
                        <a:rPr lang="de-DE" sz="1800" dirty="0">
                          <a:solidFill>
                            <a:srgbClr val="000000"/>
                          </a:solidFill>
                          <a:latin typeface="Sabon"/>
                          <a:ea typeface="PMingLiU"/>
                          <a:cs typeface="Sabon"/>
                        </a:rPr>
                        <a:t>	</a:t>
                      </a:r>
                      <a:r>
                        <a:rPr lang="de-DE" sz="1800" dirty="0" smtClean="0">
                          <a:solidFill>
                            <a:srgbClr val="000000"/>
                          </a:solidFill>
                          <a:latin typeface="Sabon"/>
                          <a:ea typeface="PMingLiU"/>
                          <a:cs typeface="Sabon"/>
                        </a:rPr>
                        <a:t/>
                      </a:r>
                      <a:br>
                        <a:rPr lang="de-DE" sz="1800" dirty="0" smtClean="0">
                          <a:solidFill>
                            <a:srgbClr val="000000"/>
                          </a:solidFill>
                          <a:latin typeface="Sabon"/>
                          <a:ea typeface="PMingLiU"/>
                          <a:cs typeface="Sabon"/>
                        </a:rPr>
                      </a:br>
                      <a:r>
                        <a:rPr lang="en-US" sz="1600" dirty="0" err="1" smtClean="0">
                          <a:solidFill>
                            <a:srgbClr val="000000"/>
                          </a:solidFill>
                          <a:latin typeface="Helvetica"/>
                          <a:ea typeface="PMingLiU"/>
                          <a:cs typeface="Times New Roman"/>
                        </a:rPr>
                        <a:t>K</a:t>
                      </a:r>
                      <a:r>
                        <a:rPr lang="en-US" sz="1600" baseline="-25000" dirty="0" err="1" smtClean="0">
                          <a:solidFill>
                            <a:srgbClr val="000000"/>
                          </a:solidFill>
                          <a:latin typeface="Helvetica"/>
                          <a:ea typeface="PMingLiU"/>
                          <a:cs typeface="Times New Roman"/>
                        </a:rPr>
                        <a:t>o</a:t>
                      </a:r>
                      <a:r>
                        <a:rPr lang="de-DE" sz="1600" baseline="-25000" dirty="0" smtClean="0">
                          <a:solidFill>
                            <a:srgbClr val="000000"/>
                          </a:solidFill>
                          <a:latin typeface="Helvetica"/>
                          <a:ea typeface="PMingLiU"/>
                          <a:cs typeface="Times New Roman"/>
                        </a:rPr>
                        <a:t> </a:t>
                      </a:r>
                      <a:r>
                        <a:rPr lang="en-US" sz="1600" dirty="0" smtClean="0">
                          <a:solidFill>
                            <a:srgbClr val="000000"/>
                          </a:solidFill>
                          <a:latin typeface="Symbol"/>
                          <a:ea typeface="PMingLiU"/>
                          <a:cs typeface="Symbol"/>
                        </a:rPr>
                        <a:t>=</a:t>
                      </a:r>
                      <a:r>
                        <a:rPr lang="de-DE" sz="1600" dirty="0" smtClean="0">
                          <a:solidFill>
                            <a:srgbClr val="000000"/>
                          </a:solidFill>
                          <a:latin typeface="Helvetica"/>
                          <a:ea typeface="PMingLiU"/>
                          <a:cs typeface="Times New Roman"/>
                        </a:rPr>
                        <a:t> </a:t>
                      </a:r>
                      <a:r>
                        <a:rPr lang="de-DE" sz="1600" dirty="0">
                          <a:solidFill>
                            <a:srgbClr val="000000"/>
                          </a:solidFill>
                          <a:latin typeface="Helvetica"/>
                          <a:ea typeface="PMingLiU"/>
                          <a:cs typeface="Times New Roman"/>
                        </a:rPr>
                        <a:t>Menge der Klassen, die die Klasse selbst benutzt; </a:t>
                      </a:r>
                      <a:br>
                        <a:rPr lang="de-DE" sz="1600" dirty="0">
                          <a:solidFill>
                            <a:srgbClr val="000000"/>
                          </a:solidFill>
                          <a:latin typeface="Helvetica"/>
                          <a:ea typeface="PMingLiU"/>
                          <a:cs typeface="Times New Roman"/>
                        </a:rPr>
                      </a:br>
                      <a:r>
                        <a:rPr lang="de-DE" sz="1600" dirty="0" err="1" smtClean="0">
                          <a:solidFill>
                            <a:srgbClr val="000000"/>
                          </a:solidFill>
                          <a:latin typeface="Helvetica"/>
                          <a:ea typeface="PMingLiU"/>
                          <a:cs typeface="Times New Roman"/>
                        </a:rPr>
                        <a:t>K</a:t>
                      </a:r>
                      <a:r>
                        <a:rPr lang="de-DE" sz="1600" baseline="-25000" dirty="0" err="1" smtClean="0">
                          <a:solidFill>
                            <a:srgbClr val="000000"/>
                          </a:solidFill>
                          <a:latin typeface="Helvetica"/>
                          <a:ea typeface="PMingLiU"/>
                          <a:cs typeface="Times New Roman"/>
                        </a:rPr>
                        <a:t>i</a:t>
                      </a:r>
                      <a:r>
                        <a:rPr lang="de-DE" sz="2000" dirty="0" smtClean="0">
                          <a:solidFill>
                            <a:srgbClr val="000000"/>
                          </a:solidFill>
                          <a:latin typeface="Sabon"/>
                          <a:ea typeface="PMingLiU"/>
                          <a:cs typeface="Sabon"/>
                        </a:rPr>
                        <a:t> </a:t>
                      </a:r>
                      <a:r>
                        <a:rPr lang="en-US" sz="1600" dirty="0">
                          <a:solidFill>
                            <a:srgbClr val="000000"/>
                          </a:solidFill>
                          <a:latin typeface="Symbol"/>
                          <a:ea typeface="PMingLiU"/>
                          <a:cs typeface="Symbol"/>
                        </a:rPr>
                        <a:t>=</a:t>
                      </a:r>
                      <a:r>
                        <a:rPr lang="de-DE" sz="1600" dirty="0">
                          <a:solidFill>
                            <a:srgbClr val="000000"/>
                          </a:solidFill>
                          <a:latin typeface="Helvetica"/>
                          <a:ea typeface="PMingLiU"/>
                          <a:cs typeface="Times New Roman"/>
                        </a:rPr>
                        <a:t> Menge der Klassen, die diese Klasse benutzen</a:t>
                      </a:r>
                      <a:endParaRPr lang="de-DE" sz="3200" dirty="0">
                        <a:solidFill>
                          <a:srgbClr val="000000"/>
                        </a:solidFill>
                        <a:latin typeface="Times New Roman"/>
                        <a:ea typeface="PMingLiU"/>
                        <a:cs typeface="Times New Roman"/>
                      </a:endParaRPr>
                    </a:p>
                  </a:txBody>
                  <a:tcPr marL="50803" marR="25401" marT="50814" marB="3811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95037">
                <a:tc>
                  <a:txBody>
                    <a:bodyPr/>
                    <a:lstStyle/>
                    <a:p>
                      <a:pPr marL="177800">
                        <a:lnSpc>
                          <a:spcPct val="100000"/>
                        </a:lnSpc>
                        <a:spcBef>
                          <a:spcPts val="300"/>
                        </a:spcBef>
                        <a:spcAft>
                          <a:spcPts val="0"/>
                        </a:spcAft>
                        <a:tabLst>
                          <a:tab pos="177800" algn="l"/>
                          <a:tab pos="215900" algn="l"/>
                          <a:tab pos="393700" algn="l"/>
                          <a:tab pos="749300" algn="l"/>
                        </a:tabLst>
                      </a:pPr>
                      <a:r>
                        <a:rPr lang="en-US" sz="1600" dirty="0">
                          <a:solidFill>
                            <a:srgbClr val="FF0000"/>
                          </a:solidFill>
                          <a:latin typeface="Helvetica"/>
                          <a:ea typeface="PMingLiU"/>
                          <a:cs typeface="Times New Roman"/>
                        </a:rPr>
                        <a:t>lack of cohesion </a:t>
                      </a:r>
                      <a:br>
                        <a:rPr lang="en-US" sz="1600" dirty="0">
                          <a:solidFill>
                            <a:srgbClr val="FF0000"/>
                          </a:solidFill>
                          <a:latin typeface="Helvetica"/>
                          <a:ea typeface="PMingLiU"/>
                          <a:cs typeface="Times New Roman"/>
                        </a:rPr>
                      </a:br>
                      <a:r>
                        <a:rPr lang="en-US" sz="1600" dirty="0">
                          <a:solidFill>
                            <a:srgbClr val="FF0000"/>
                          </a:solidFill>
                          <a:latin typeface="Helvetica"/>
                          <a:ea typeface="PMingLiU"/>
                          <a:cs typeface="Times New Roman"/>
                        </a:rPr>
                        <a:t>in methods (LCOM)</a:t>
                      </a:r>
                      <a:endParaRPr lang="de-DE" sz="3200" dirty="0">
                        <a:solidFill>
                          <a:srgbClr val="FF0000"/>
                        </a:solidFill>
                        <a:latin typeface="Times New Roman"/>
                        <a:ea typeface="PMingLiU"/>
                        <a:cs typeface="Times New Roman"/>
                      </a:endParaRPr>
                    </a:p>
                  </a:txBody>
                  <a:tcPr marL="50803" marR="25401" marT="50814" marB="3811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marL="393700" indent="-393700">
                        <a:lnSpc>
                          <a:spcPct val="100000"/>
                        </a:lnSpc>
                        <a:spcBef>
                          <a:spcPts val="300"/>
                        </a:spcBef>
                        <a:spcAft>
                          <a:spcPts val="0"/>
                        </a:spcAft>
                        <a:tabLst>
                          <a:tab pos="177800" algn="l"/>
                          <a:tab pos="393700" algn="l"/>
                          <a:tab pos="749300" algn="l"/>
                        </a:tabLst>
                      </a:pPr>
                      <a:r>
                        <a:rPr lang="de-DE" sz="1600" dirty="0">
                          <a:solidFill>
                            <a:srgbClr val="000000"/>
                          </a:solidFill>
                          <a:latin typeface="Helvetica"/>
                          <a:ea typeface="PMingLiU"/>
                          <a:cs typeface="Times New Roman"/>
                        </a:rPr>
                        <a:t>|P| - |Q|</a:t>
                      </a:r>
                      <a:r>
                        <a:rPr lang="de-DE" sz="1800" dirty="0">
                          <a:solidFill>
                            <a:srgbClr val="000000"/>
                          </a:solidFill>
                          <a:latin typeface="Sabon"/>
                          <a:ea typeface="PMingLiU"/>
                          <a:cs typeface="Sabon"/>
                        </a:rPr>
                        <a:t>	</a:t>
                      </a:r>
                      <a:r>
                        <a:rPr lang="de-DE" sz="1600" dirty="0">
                          <a:solidFill>
                            <a:srgbClr val="000000"/>
                          </a:solidFill>
                          <a:latin typeface="Helvetica"/>
                          <a:ea typeface="PMingLiU"/>
                          <a:cs typeface="Times New Roman"/>
                        </a:rPr>
                        <a:t>wenn |P| &gt; |Q| sonst 0;</a:t>
                      </a:r>
                      <a:br>
                        <a:rPr lang="de-DE" sz="1600" dirty="0">
                          <a:solidFill>
                            <a:srgbClr val="000000"/>
                          </a:solidFill>
                          <a:latin typeface="Helvetica"/>
                          <a:ea typeface="PMingLiU"/>
                          <a:cs typeface="Times New Roman"/>
                        </a:rPr>
                      </a:br>
                      <a:r>
                        <a:rPr lang="de-DE" sz="1600" dirty="0">
                          <a:solidFill>
                            <a:srgbClr val="000000"/>
                          </a:solidFill>
                          <a:latin typeface="Helvetica"/>
                          <a:ea typeface="PMingLiU"/>
                          <a:cs typeface="Times New Roman"/>
                        </a:rPr>
                        <a:t>mit den Mengen P und Q von Methodenpaaren,</a:t>
                      </a:r>
                      <a:br>
                        <a:rPr lang="de-DE" sz="1600" dirty="0">
                          <a:solidFill>
                            <a:srgbClr val="000000"/>
                          </a:solidFill>
                          <a:latin typeface="Helvetica"/>
                          <a:ea typeface="PMingLiU"/>
                          <a:cs typeface="Times New Roman"/>
                        </a:rPr>
                      </a:br>
                      <a:r>
                        <a:rPr lang="de-DE" sz="1600" dirty="0">
                          <a:solidFill>
                            <a:srgbClr val="000000"/>
                          </a:solidFill>
                          <a:latin typeface="Helvetica"/>
                          <a:ea typeface="PMingLiU"/>
                          <a:cs typeface="Times New Roman"/>
                        </a:rPr>
                        <a:t>die kein (P) bzw. mindestens ein (Q) </a:t>
                      </a:r>
                      <a:br>
                        <a:rPr lang="de-DE" sz="1600" dirty="0">
                          <a:solidFill>
                            <a:srgbClr val="000000"/>
                          </a:solidFill>
                          <a:latin typeface="Helvetica"/>
                          <a:ea typeface="PMingLiU"/>
                          <a:cs typeface="Times New Roman"/>
                        </a:rPr>
                      </a:br>
                      <a:r>
                        <a:rPr lang="de-DE" sz="1600" dirty="0">
                          <a:solidFill>
                            <a:srgbClr val="000000"/>
                          </a:solidFill>
                          <a:latin typeface="Helvetica"/>
                          <a:ea typeface="PMingLiU"/>
                          <a:cs typeface="Times New Roman"/>
                        </a:rPr>
                        <a:t>gemeinsames Attribut benutzen</a:t>
                      </a:r>
                      <a:endParaRPr lang="de-DE" sz="3200" dirty="0">
                        <a:solidFill>
                          <a:srgbClr val="000000"/>
                        </a:solidFill>
                        <a:latin typeface="Times New Roman"/>
                        <a:ea typeface="PMingLiU"/>
                        <a:cs typeface="Times New Roman"/>
                      </a:endParaRPr>
                    </a:p>
                  </a:txBody>
                  <a:tcPr marL="50803" marR="25401" marT="50814" marB="3811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el 1"/>
          <p:cNvSpPr>
            <a:spLocks noGrp="1"/>
          </p:cNvSpPr>
          <p:nvPr>
            <p:ph type="title"/>
          </p:nvPr>
        </p:nvSpPr>
        <p:spPr/>
        <p:txBody>
          <a:bodyPr/>
          <a:lstStyle/>
          <a:p>
            <a:r>
              <a:rPr lang="en-US" altLang="en-US" smtClean="0"/>
              <a:t>Information Hiding</a:t>
            </a:r>
            <a:endParaRPr lang="de-DE" altLang="en-US" smtClean="0"/>
          </a:p>
        </p:txBody>
      </p:sp>
      <p:sp>
        <p:nvSpPr>
          <p:cNvPr id="40963" name="Inhaltsplatzhalter 2"/>
          <p:cNvSpPr>
            <a:spLocks noGrp="1"/>
          </p:cNvSpPr>
          <p:nvPr>
            <p:ph idx="1"/>
          </p:nvPr>
        </p:nvSpPr>
        <p:spPr>
          <a:xfrm>
            <a:off x="166688" y="981075"/>
            <a:ext cx="9501187" cy="5326063"/>
          </a:xfrm>
        </p:spPr>
        <p:txBody>
          <a:bodyPr/>
          <a:lstStyle/>
          <a:p>
            <a:r>
              <a:rPr lang="de-DE" altLang="en-US" smtClean="0"/>
              <a:t>Parnas (1972) hat dieses Prinzip im SE eingeführt. Dabei wird dem Empfänger </a:t>
            </a:r>
            <a:r>
              <a:rPr lang="de-DE" altLang="en-US" smtClean="0">
                <a:solidFill>
                  <a:srgbClr val="0000FF"/>
                </a:solidFill>
              </a:rPr>
              <a:t>kein feindliches Verhalten </a:t>
            </a:r>
            <a:r>
              <a:rPr lang="de-DE" altLang="en-US" smtClean="0"/>
              <a:t>unterstellt; vielmehr wird durch das Information Hiding verhindert, dass ein Programmierer Informationen, die er eigentlich nicht benötigt, trotzdem verwendet. </a:t>
            </a:r>
          </a:p>
          <a:p>
            <a:r>
              <a:rPr lang="de-DE" altLang="en-US" smtClean="0"/>
              <a:t>Typisch sind das Informationen über</a:t>
            </a:r>
            <a:r>
              <a:rPr lang="de-DE" altLang="en-US" smtClean="0">
                <a:solidFill>
                  <a:srgbClr val="FF0000"/>
                </a:solidFill>
              </a:rPr>
              <a:t> Datenformate </a:t>
            </a:r>
            <a:r>
              <a:rPr lang="de-DE" altLang="en-US" smtClean="0"/>
              <a:t>und </a:t>
            </a:r>
            <a:r>
              <a:rPr lang="de-DE" altLang="en-US" smtClean="0">
                <a:solidFill>
                  <a:srgbClr val="FF0000"/>
                </a:solidFill>
              </a:rPr>
              <a:t>Speicherstrukturen</a:t>
            </a:r>
            <a:r>
              <a:rPr lang="de-DE" altLang="en-US" smtClean="0"/>
              <a:t>. Wenn der Programmierer diese Information ausnutzt (z.B. um einen effizienten Zugriff zu erhalten), sabotiert er Änderungen.</a:t>
            </a:r>
          </a:p>
          <a:p>
            <a:endParaRPr lang="de-DE" altLang="en-US" smtClean="0"/>
          </a:p>
        </p:txBody>
      </p:sp>
      <p:sp>
        <p:nvSpPr>
          <p:cNvPr id="40964"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CFF5594-6200-4B15-B264-CADCAA0362B4}" type="slidenum">
              <a:rPr lang="de-DE" altLang="en-US" sz="1100"/>
              <a:pPr eaLnBrk="1" hangingPunct="1"/>
              <a:t>37</a:t>
            </a:fld>
            <a:endParaRPr lang="de-DE" altLang="en-US" sz="1100"/>
          </a:p>
        </p:txBody>
      </p:sp>
      <p:sp>
        <p:nvSpPr>
          <p:cNvPr id="40965" name="TextBox 6"/>
          <p:cNvSpPr txBox="1">
            <a:spLocks noChangeArrowheads="1"/>
          </p:cNvSpPr>
          <p:nvPr/>
        </p:nvSpPr>
        <p:spPr bwMode="auto">
          <a:xfrm>
            <a:off x="273050" y="4149725"/>
            <a:ext cx="9001125" cy="230822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a:solidFill>
                  <a:srgbClr val="0000FF"/>
                </a:solidFill>
                <a:latin typeface="Calibri" panose="020F0502020204030204" pitchFamily="34" charset="0"/>
                <a:cs typeface="Calibri" panose="020F0502020204030204" pitchFamily="34" charset="0"/>
              </a:rPr>
              <a:t>Information Hiding </a:t>
            </a:r>
            <a:r>
              <a:rPr lang="en-US" altLang="en-US" sz="2400" i="1">
                <a:solidFill>
                  <a:srgbClr val="0000FF"/>
                </a:solidFill>
                <a:latin typeface="Calibri" panose="020F0502020204030204" pitchFamily="34" charset="0"/>
                <a:cs typeface="Calibri" panose="020F0502020204030204" pitchFamily="34" charset="0"/>
              </a:rPr>
              <a:t>— A software development technique in which each module's interfaces reveal as little as possible about the module's inner workings, and other modules are prevented from using information about the module that is not in the module's interface specification. </a:t>
            </a:r>
          </a:p>
          <a:p>
            <a:pPr algn="r" eaLnBrk="1" hangingPunct="1"/>
            <a:r>
              <a:rPr lang="de-DE" altLang="en-US" sz="2400">
                <a:latin typeface="Calibri" panose="020F0502020204030204" pitchFamily="34" charset="0"/>
                <a:cs typeface="Calibri" panose="020F0502020204030204" pitchFamily="34" charset="0"/>
              </a:rPr>
              <a:t>IEEE Std 610.12 (1990)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altLang="en-US" smtClean="0"/>
              <a:t>Offene und gekapselte Daten</a:t>
            </a:r>
          </a:p>
        </p:txBody>
      </p:sp>
      <p:sp>
        <p:nvSpPr>
          <p:cNvPr id="41987" name="Content Placeholder 2"/>
          <p:cNvSpPr>
            <a:spLocks noGrp="1"/>
          </p:cNvSpPr>
          <p:nvPr>
            <p:ph idx="1"/>
          </p:nvPr>
        </p:nvSpPr>
        <p:spPr>
          <a:xfrm>
            <a:off x="166688" y="981075"/>
            <a:ext cx="9501187" cy="2376488"/>
          </a:xfrm>
        </p:spPr>
        <p:txBody>
          <a:bodyPr/>
          <a:lstStyle/>
          <a:p>
            <a:r>
              <a:rPr lang="de-DE" altLang="en-US" smtClean="0"/>
              <a:t>Darum darf der Datenzugriff nur </a:t>
            </a:r>
            <a:r>
              <a:rPr lang="de-DE" altLang="en-US" smtClean="0">
                <a:solidFill>
                  <a:srgbClr val="0000FF"/>
                </a:solidFill>
              </a:rPr>
              <a:t>indirekt, mittels spezieller Operationen</a:t>
            </a:r>
            <a:r>
              <a:rPr lang="de-DE" altLang="en-US" smtClean="0"/>
              <a:t> erfolgen, die den Daten (Objekten) zugeordnet sind.</a:t>
            </a:r>
          </a:p>
          <a:p>
            <a:r>
              <a:rPr lang="de-DE" altLang="en-US" smtClean="0"/>
              <a:t>Information Hiding suggeriert (fälschlich), dass eine wichtige Information zurückgehalten wird; angemessener wäre die Bezeichnung „</a:t>
            </a:r>
            <a:r>
              <a:rPr lang="de-DE" altLang="en-US" smtClean="0">
                <a:solidFill>
                  <a:srgbClr val="0000FF"/>
                </a:solidFill>
              </a:rPr>
              <a:t>Privatsphären-Prinzip</a:t>
            </a:r>
            <a:r>
              <a:rPr lang="de-DE" altLang="en-US" smtClean="0"/>
              <a:t>“. Es wird durch </a:t>
            </a:r>
            <a:r>
              <a:rPr lang="de-DE" altLang="en-US" smtClean="0">
                <a:solidFill>
                  <a:srgbClr val="0000FF"/>
                </a:solidFill>
              </a:rPr>
              <a:t>Kapselung</a:t>
            </a:r>
            <a:r>
              <a:rPr lang="de-DE" altLang="en-US" smtClean="0"/>
              <a:t> oder durch </a:t>
            </a:r>
            <a:r>
              <a:rPr lang="de-DE" altLang="en-US" smtClean="0">
                <a:solidFill>
                  <a:srgbClr val="0000FF"/>
                </a:solidFill>
              </a:rPr>
              <a:t>Abstrakte Datentypen </a:t>
            </a:r>
            <a:r>
              <a:rPr lang="de-DE" altLang="en-US" smtClean="0"/>
              <a:t>realisiert.</a:t>
            </a:r>
          </a:p>
        </p:txBody>
      </p:sp>
      <p:sp>
        <p:nvSpPr>
          <p:cNvPr id="4198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BE7743D-E54E-472B-B936-97FA81AA73CE}" type="slidenum">
              <a:rPr lang="de-DE" altLang="en-US" sz="1100"/>
              <a:pPr eaLnBrk="1" hangingPunct="1"/>
              <a:t>38</a:t>
            </a:fld>
            <a:endParaRPr lang="de-DE" altLang="en-US" sz="1100"/>
          </a:p>
        </p:txBody>
      </p:sp>
      <p:pic>
        <p:nvPicPr>
          <p:cNvPr id="41989" name="Picture 4" descr="17_05_Kapselung1_COL.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588" y="3789363"/>
            <a:ext cx="5684837"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5" descr="17_06_Kapselung2_COL.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4800" y="3833813"/>
            <a:ext cx="4379913" cy="24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p:cNvSpPr>
            <a:spLocks noGrp="1"/>
          </p:cNvSpPr>
          <p:nvPr>
            <p:ph type="title"/>
          </p:nvPr>
        </p:nvSpPr>
        <p:spPr/>
        <p:txBody>
          <a:bodyPr/>
          <a:lstStyle/>
          <a:p>
            <a:r>
              <a:rPr lang="de-DE" altLang="en-US" smtClean="0"/>
              <a:t>Bewertung</a:t>
            </a:r>
          </a:p>
        </p:txBody>
      </p:sp>
      <p:sp>
        <p:nvSpPr>
          <p:cNvPr id="43011" name="Inhaltsplatzhalter 2"/>
          <p:cNvSpPr>
            <a:spLocks noGrp="1"/>
          </p:cNvSpPr>
          <p:nvPr>
            <p:ph idx="1"/>
          </p:nvPr>
        </p:nvSpPr>
        <p:spPr>
          <a:xfrm>
            <a:off x="166688" y="981075"/>
            <a:ext cx="9501187" cy="5326063"/>
          </a:xfrm>
        </p:spPr>
        <p:txBody>
          <a:bodyPr/>
          <a:lstStyle/>
          <a:p>
            <a:r>
              <a:rPr lang="de-DE" altLang="en-US" smtClean="0"/>
              <a:t>Der Schutz, der durch das Information Hiding erzielt wird, ist natürlich nur partiell, verhindert werden vor allem </a:t>
            </a:r>
            <a:r>
              <a:rPr lang="de-DE" altLang="en-US" smtClean="0">
                <a:solidFill>
                  <a:srgbClr val="0000FF"/>
                </a:solidFill>
              </a:rPr>
              <a:t>unbeabsichtigte Fehler</a:t>
            </a:r>
            <a:r>
              <a:rPr lang="de-DE" altLang="en-US" smtClean="0"/>
              <a:t>. </a:t>
            </a:r>
          </a:p>
          <a:p>
            <a:r>
              <a:rPr lang="de-DE" altLang="en-US" smtClean="0">
                <a:solidFill>
                  <a:srgbClr val="0000FF"/>
                </a:solidFill>
              </a:rPr>
              <a:t>Sabotage</a:t>
            </a:r>
            <a:r>
              <a:rPr lang="de-DE" altLang="en-US" smtClean="0"/>
              <a:t> ist weiterhin möglich, denn auch die vorgesehenen Operationen können sinnvoll oder falsch verwendet werden. </a:t>
            </a:r>
            <a:br>
              <a:rPr lang="de-DE" altLang="en-US" smtClean="0"/>
            </a:br>
            <a:r>
              <a:rPr lang="de-DE" altLang="en-US" smtClean="0"/>
              <a:t>Aber auch bei Sabotage erleichtert das Information Hiding die Diagnose, denn alle Zugriffe geschehen mittels Operationen.</a:t>
            </a:r>
          </a:p>
          <a:p>
            <a:r>
              <a:rPr lang="de-DE" altLang="en-US" smtClean="0"/>
              <a:t>Das Information Hiding hat praktisch </a:t>
            </a:r>
            <a:r>
              <a:rPr lang="de-DE" altLang="en-US" smtClean="0">
                <a:solidFill>
                  <a:srgbClr val="0000FF"/>
                </a:solidFill>
              </a:rPr>
              <a:t>keine Nachteile</a:t>
            </a:r>
            <a:r>
              <a:rPr lang="de-DE" altLang="en-US" smtClean="0"/>
              <a:t>; einzig eine leichte Effizienzeinbuße ist in speziellen Fällen ein Nachteil.</a:t>
            </a:r>
          </a:p>
          <a:p>
            <a:r>
              <a:rPr lang="de-DE" altLang="en-US" smtClean="0"/>
              <a:t>Die </a:t>
            </a:r>
            <a:r>
              <a:rPr lang="de-DE" altLang="en-US" smtClean="0">
                <a:solidFill>
                  <a:srgbClr val="0000FF"/>
                </a:solidFill>
              </a:rPr>
              <a:t>objektorientierte Programmierung </a:t>
            </a:r>
            <a:r>
              <a:rPr lang="de-DE" altLang="en-US" smtClean="0"/>
              <a:t>beruht zu einem erheblichen Teil auf den Ideen von Parnas. </a:t>
            </a:r>
          </a:p>
          <a:p>
            <a:endParaRPr lang="de-DE" altLang="en-US" smtClean="0"/>
          </a:p>
        </p:txBody>
      </p:sp>
      <p:sp>
        <p:nvSpPr>
          <p:cNvPr id="43012"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DE88BE0D-AC12-4F7E-949F-490D22367DE9}" type="slidenum">
              <a:rPr lang="de-DE" altLang="en-US" sz="1100"/>
              <a:pPr eaLnBrk="1" hangingPunct="1"/>
              <a:t>39</a:t>
            </a:fld>
            <a:endParaRPr lang="de-DE" alt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el 1"/>
          <p:cNvSpPr>
            <a:spLocks noGrp="1"/>
          </p:cNvSpPr>
          <p:nvPr>
            <p:ph type="title"/>
          </p:nvPr>
        </p:nvSpPr>
        <p:spPr/>
        <p:txBody>
          <a:bodyPr/>
          <a:lstStyle/>
          <a:p>
            <a:r>
              <a:rPr lang="de-DE" altLang="en-US" smtClean="0"/>
              <a:t>Ziele des Entwurfs</a:t>
            </a:r>
          </a:p>
        </p:txBody>
      </p:sp>
      <p:sp>
        <p:nvSpPr>
          <p:cNvPr id="7171" name="Inhaltsplatzhalter 2"/>
          <p:cNvSpPr>
            <a:spLocks noGrp="1"/>
          </p:cNvSpPr>
          <p:nvPr>
            <p:ph idx="1"/>
          </p:nvPr>
        </p:nvSpPr>
        <p:spPr>
          <a:xfrm>
            <a:off x="166688" y="981075"/>
            <a:ext cx="9501187" cy="5326063"/>
          </a:xfrm>
        </p:spPr>
        <p:txBody>
          <a:bodyPr/>
          <a:lstStyle/>
          <a:p>
            <a:r>
              <a:rPr lang="de-DE" altLang="en-US" smtClean="0"/>
              <a:t>Wer eine große, komplexe Software realisieren soll, kann zunächst die vielen Facetten des Systems und ihre Wechselwirkungen nicht überblicken; er muss die Software also </a:t>
            </a:r>
            <a:r>
              <a:rPr lang="de-DE" altLang="en-US" smtClean="0">
                <a:solidFill>
                  <a:srgbClr val="0000FF"/>
                </a:solidFill>
              </a:rPr>
              <a:t>gliedern</a:t>
            </a:r>
            <a:r>
              <a:rPr lang="de-DE" altLang="en-US" smtClean="0"/>
              <a:t>. </a:t>
            </a:r>
          </a:p>
          <a:p>
            <a:r>
              <a:rPr lang="de-DE" altLang="en-US" smtClean="0"/>
              <a:t>Wenn damit überschaubare Einheiten entstanden sind, muss er zweckmäßige</a:t>
            </a:r>
            <a:r>
              <a:rPr lang="de-DE" altLang="en-US" smtClean="0">
                <a:solidFill>
                  <a:srgbClr val="0000FF"/>
                </a:solidFill>
              </a:rPr>
              <a:t> Lösungsstrukturen </a:t>
            </a:r>
            <a:r>
              <a:rPr lang="de-DE" altLang="en-US" smtClean="0"/>
              <a:t>festlegen. </a:t>
            </a:r>
          </a:p>
          <a:p>
            <a:r>
              <a:rPr lang="de-DE" altLang="en-US" smtClean="0"/>
              <a:t>Schließlich muss er die sehr zahlreichen Bestandteile seiner Software so </a:t>
            </a:r>
            <a:r>
              <a:rPr lang="de-DE" altLang="en-US" smtClean="0">
                <a:solidFill>
                  <a:srgbClr val="0000FF"/>
                </a:solidFill>
              </a:rPr>
              <a:t>organisieren</a:t>
            </a:r>
            <a:r>
              <a:rPr lang="de-DE" altLang="en-US" smtClean="0"/>
              <a:t>, dass er den Überblick behält.</a:t>
            </a:r>
          </a:p>
          <a:p>
            <a:r>
              <a:rPr lang="de-DE" altLang="en-US" smtClean="0"/>
              <a:t>Mit dem Entwurf verfolgen wir also drei Ziele, die sich nicht scharf gegeneinander abgrenzen lassen:</a:t>
            </a:r>
          </a:p>
          <a:p>
            <a:pPr lvl="1"/>
            <a:r>
              <a:rPr lang="de-DE" altLang="en-US" smtClean="0"/>
              <a:t>Gliederung des Systems in </a:t>
            </a:r>
            <a:r>
              <a:rPr lang="de-DE" altLang="en-US" smtClean="0">
                <a:solidFill>
                  <a:srgbClr val="0000FF"/>
                </a:solidFill>
              </a:rPr>
              <a:t>überschaubare	</a:t>
            </a:r>
            <a:br>
              <a:rPr lang="de-DE" altLang="en-US" smtClean="0">
                <a:solidFill>
                  <a:srgbClr val="0000FF"/>
                </a:solidFill>
              </a:rPr>
            </a:br>
            <a:r>
              <a:rPr lang="de-DE" altLang="en-US" smtClean="0">
                <a:solidFill>
                  <a:srgbClr val="0000FF"/>
                </a:solidFill>
              </a:rPr>
              <a:t>(handhabbare) Einheiten</a:t>
            </a:r>
            <a:r>
              <a:rPr lang="de-DE" altLang="en-US" smtClean="0"/>
              <a:t>						Software-</a:t>
            </a:r>
          </a:p>
          <a:p>
            <a:pPr lvl="1"/>
            <a:r>
              <a:rPr lang="de-DE" altLang="en-US" smtClean="0"/>
              <a:t>Festlegung der </a:t>
            </a:r>
            <a:r>
              <a:rPr lang="de-DE" altLang="en-US" smtClean="0">
                <a:solidFill>
                  <a:srgbClr val="0000FF"/>
                </a:solidFill>
              </a:rPr>
              <a:t>Lösungsstruktur</a:t>
            </a:r>
            <a:r>
              <a:rPr lang="de-DE" altLang="en-US" smtClean="0"/>
              <a:t>				Architektur</a:t>
            </a:r>
          </a:p>
          <a:p>
            <a:pPr lvl="1"/>
            <a:r>
              <a:rPr lang="de-DE" altLang="en-US" smtClean="0">
                <a:solidFill>
                  <a:srgbClr val="0000FF"/>
                </a:solidFill>
              </a:rPr>
              <a:t>Hierarchische Gliederung</a:t>
            </a:r>
            <a:r>
              <a:rPr lang="de-DE" altLang="en-US" smtClean="0"/>
              <a:t>				</a:t>
            </a:r>
          </a:p>
          <a:p>
            <a:endParaRPr lang="de-DE" altLang="en-US" smtClean="0"/>
          </a:p>
        </p:txBody>
      </p:sp>
      <p:sp>
        <p:nvSpPr>
          <p:cNvPr id="7172"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EDB3B90-3F50-4BE7-9C33-0020D40D6E6B}" type="slidenum">
              <a:rPr lang="de-DE" altLang="en-US" sz="1100"/>
              <a:pPr eaLnBrk="1" hangingPunct="1"/>
              <a:t>4</a:t>
            </a:fld>
            <a:endParaRPr lang="de-DE" altLang="en-US" sz="11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tLang="en-US" smtClean="0"/>
              <a:t>Vorteile und Nachteile</a:t>
            </a:r>
          </a:p>
        </p:txBody>
      </p:sp>
      <p:sp>
        <p:nvSpPr>
          <p:cNvPr id="44035" name="Content Placeholder 2"/>
          <p:cNvSpPr>
            <a:spLocks noGrp="1"/>
          </p:cNvSpPr>
          <p:nvPr>
            <p:ph idx="1"/>
          </p:nvPr>
        </p:nvSpPr>
        <p:spPr>
          <a:xfrm>
            <a:off x="166688" y="981075"/>
            <a:ext cx="9501187" cy="5326063"/>
          </a:xfrm>
        </p:spPr>
        <p:txBody>
          <a:bodyPr/>
          <a:lstStyle/>
          <a:p>
            <a:r>
              <a:rPr lang="en-US" altLang="en-US" smtClean="0"/>
              <a:t>Vorteile</a:t>
            </a:r>
          </a:p>
          <a:p>
            <a:pPr lvl="1"/>
            <a:r>
              <a:rPr lang="de-DE" altLang="en-US" smtClean="0"/>
              <a:t>Weil die Datenstrukturen und die dazu gehörenden Zugriffsoperationen zusammen in einem einzigen Modul abgelegt werden, ist die </a:t>
            </a:r>
            <a:r>
              <a:rPr lang="de-DE" altLang="en-US" smtClean="0">
                <a:solidFill>
                  <a:srgbClr val="0000FF"/>
                </a:solidFill>
              </a:rPr>
              <a:t>Lokalität des Programms wesentlich verbessert</a:t>
            </a:r>
            <a:r>
              <a:rPr lang="de-DE" altLang="en-US" smtClean="0"/>
              <a:t>.</a:t>
            </a:r>
          </a:p>
          <a:p>
            <a:pPr lvl="1"/>
            <a:r>
              <a:rPr lang="de-DE" altLang="en-US" smtClean="0"/>
              <a:t>Die Zugriffe können </a:t>
            </a:r>
            <a:r>
              <a:rPr lang="de-DE" altLang="en-US" smtClean="0">
                <a:solidFill>
                  <a:srgbClr val="0000FF"/>
                </a:solidFill>
              </a:rPr>
              <a:t>überwacht</a:t>
            </a:r>
            <a:r>
              <a:rPr lang="de-DE" altLang="en-US" smtClean="0"/>
              <a:t> werden, ohne dass man in die tieferen Abstraktionsebenen eindringen, </a:t>
            </a:r>
            <a:r>
              <a:rPr lang="en-US" altLang="en-US" smtClean="0"/>
              <a:t>also</a:t>
            </a:r>
            <a:r>
              <a:rPr lang="de-DE" altLang="en-US" smtClean="0"/>
              <a:t> einen Debugger verwenden muss. </a:t>
            </a:r>
          </a:p>
          <a:p>
            <a:r>
              <a:rPr lang="de-DE" altLang="en-US" smtClean="0"/>
              <a:t>Nachteile</a:t>
            </a:r>
          </a:p>
          <a:p>
            <a:pPr lvl="1"/>
            <a:r>
              <a:rPr lang="de-DE" altLang="en-US" smtClean="0"/>
              <a:t>Der Aufruf der vermittelnden Operationen kostet unvermeidlich </a:t>
            </a:r>
            <a:r>
              <a:rPr lang="de-DE" altLang="en-US" smtClean="0">
                <a:solidFill>
                  <a:srgbClr val="0000FF"/>
                </a:solidFill>
              </a:rPr>
              <a:t>Rechenzeit</a:t>
            </a:r>
            <a:r>
              <a:rPr lang="de-DE" altLang="en-US" smtClean="0"/>
              <a:t>, das Programm ist dadurch weniger effizient.</a:t>
            </a:r>
          </a:p>
          <a:p>
            <a:pPr lvl="1"/>
            <a:r>
              <a:rPr lang="de-DE" altLang="en-US" smtClean="0"/>
              <a:t>Bei konsequentem Information Hiding entstehen sehr viele Module, und </a:t>
            </a:r>
            <a:r>
              <a:rPr lang="de-DE" altLang="en-US" smtClean="0">
                <a:solidFill>
                  <a:srgbClr val="0000FF"/>
                </a:solidFill>
              </a:rPr>
              <a:t>der Überblick</a:t>
            </a:r>
            <a:r>
              <a:rPr lang="de-DE" altLang="en-US" smtClean="0"/>
              <a:t>, der gerade durch das Information Hiding geschaffen oder verbessert werden sollte, </a:t>
            </a:r>
            <a:r>
              <a:rPr lang="de-DE" altLang="en-US" smtClean="0">
                <a:solidFill>
                  <a:srgbClr val="0000FF"/>
                </a:solidFill>
              </a:rPr>
              <a:t>leidet</a:t>
            </a:r>
            <a:r>
              <a:rPr lang="de-DE" altLang="en-US" smtClean="0"/>
              <a:t>. </a:t>
            </a:r>
          </a:p>
          <a:p>
            <a:pPr lvl="1">
              <a:buFont typeface="Arial" panose="020B0604020202020204" pitchFamily="34" charset="0"/>
              <a:buNone/>
            </a:pPr>
            <a:r>
              <a:rPr lang="de-DE" altLang="en-US" smtClean="0"/>
              <a:t> </a:t>
            </a:r>
            <a:endParaRPr lang="en-US" altLang="en-US" smtClean="0"/>
          </a:p>
        </p:txBody>
      </p:sp>
      <p:sp>
        <p:nvSpPr>
          <p:cNvPr id="4403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8FC0297D-2CE5-4B5A-B4C8-293C086967B1}" type="slidenum">
              <a:rPr lang="de-DE" altLang="en-US" sz="1100"/>
              <a:pPr eaLnBrk="1" hangingPunct="1"/>
              <a:t>40</a:t>
            </a:fld>
            <a:endParaRPr lang="de-DE" altLang="en-US" sz="11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mtClean="0"/>
              <a:t>Trennung von Zuständigkeiten</a:t>
            </a:r>
          </a:p>
        </p:txBody>
      </p:sp>
      <p:sp>
        <p:nvSpPr>
          <p:cNvPr id="45059" name="Content Placeholder 2"/>
          <p:cNvSpPr>
            <a:spLocks noGrp="1"/>
          </p:cNvSpPr>
          <p:nvPr>
            <p:ph idx="1"/>
          </p:nvPr>
        </p:nvSpPr>
        <p:spPr>
          <a:xfrm>
            <a:off x="166688" y="981075"/>
            <a:ext cx="9501187" cy="5326063"/>
          </a:xfrm>
        </p:spPr>
        <p:txBody>
          <a:bodyPr/>
          <a:lstStyle/>
          <a:p>
            <a:r>
              <a:rPr lang="de-DE" altLang="en-US" smtClean="0"/>
              <a:t>Die Trennung von Zuständigkeiten (</a:t>
            </a:r>
            <a:r>
              <a:rPr lang="de-DE" altLang="en-US" smtClean="0">
                <a:solidFill>
                  <a:srgbClr val="0000FF"/>
                </a:solidFill>
              </a:rPr>
              <a:t>separation of concerns</a:t>
            </a:r>
            <a:r>
              <a:rPr lang="de-DE" altLang="en-US" smtClean="0"/>
              <a:t>) ist ein grundlegendes Prinzip im Software Engineering. </a:t>
            </a:r>
          </a:p>
          <a:p>
            <a:r>
              <a:rPr lang="de-DE" altLang="en-US" smtClean="0"/>
              <a:t>Für den Software-Entwurf ist es von zentraler Bedeutung, denn jede Komponente sollte nur für </a:t>
            </a:r>
            <a:r>
              <a:rPr lang="de-DE" altLang="en-US" smtClean="0">
                <a:solidFill>
                  <a:srgbClr val="0000FF"/>
                </a:solidFill>
              </a:rPr>
              <a:t>einen</a:t>
            </a:r>
            <a:r>
              <a:rPr lang="de-DE" altLang="en-US" smtClean="0"/>
              <a:t> ganz bestimmten Aufgabenbereich zuständig sein.</a:t>
            </a:r>
          </a:p>
          <a:p>
            <a:r>
              <a:rPr lang="de-DE" altLang="en-US" smtClean="0"/>
              <a:t>Wichtige Regeln zur Trennung von Zuständigkeiten sind:</a:t>
            </a:r>
          </a:p>
          <a:p>
            <a:pPr lvl="1"/>
            <a:r>
              <a:rPr lang="de-DE" altLang="en-US" smtClean="0"/>
              <a:t>Trenne </a:t>
            </a:r>
            <a:r>
              <a:rPr lang="de-DE" altLang="en-US" smtClean="0">
                <a:solidFill>
                  <a:srgbClr val="0000FF"/>
                </a:solidFill>
              </a:rPr>
              <a:t>fachliche</a:t>
            </a:r>
            <a:r>
              <a:rPr lang="de-DE" altLang="en-US" smtClean="0"/>
              <a:t> und </a:t>
            </a:r>
            <a:r>
              <a:rPr lang="de-DE" altLang="en-US" smtClean="0">
                <a:solidFill>
                  <a:srgbClr val="0000FF"/>
                </a:solidFill>
              </a:rPr>
              <a:t>technische</a:t>
            </a:r>
            <a:r>
              <a:rPr lang="de-DE" altLang="en-US" smtClean="0"/>
              <a:t> Komponenten. Diese Regel ist die konsequente Weiterführung der Überlegungen zur idealen Technologie.</a:t>
            </a:r>
          </a:p>
          <a:p>
            <a:pPr lvl="1"/>
            <a:r>
              <a:rPr lang="de-DE" altLang="en-US" smtClean="0"/>
              <a:t>Ordne Funktionalitäten, die </a:t>
            </a:r>
            <a:r>
              <a:rPr lang="de-DE" altLang="en-US" smtClean="0">
                <a:solidFill>
                  <a:srgbClr val="0000FF"/>
                </a:solidFill>
              </a:rPr>
              <a:t>variabel</a:t>
            </a:r>
            <a:r>
              <a:rPr lang="de-DE" altLang="en-US" smtClean="0"/>
              <a:t> sind oder später </a:t>
            </a:r>
            <a:r>
              <a:rPr lang="de-DE" altLang="en-US" smtClean="0">
                <a:solidFill>
                  <a:srgbClr val="0000FF"/>
                </a:solidFill>
              </a:rPr>
              <a:t>erweitert</a:t>
            </a:r>
            <a:r>
              <a:rPr lang="de-DE" altLang="en-US" smtClean="0"/>
              <a:t> werden müssen, eigenen Komponenten zu.</a:t>
            </a:r>
            <a:endParaRPr lang="en-US" altLang="en-US" smtClean="0"/>
          </a:p>
        </p:txBody>
      </p:sp>
      <p:sp>
        <p:nvSpPr>
          <p:cNvPr id="4506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E3984817-1BC6-4EB6-AF3D-DB0861CA526E}" type="slidenum">
              <a:rPr lang="de-DE" altLang="en-US" sz="1100"/>
              <a:pPr eaLnBrk="1" hangingPunct="1"/>
              <a:t>41</a:t>
            </a:fld>
            <a:endParaRPr lang="de-DE" altLang="en-US" sz="11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en-US" smtClean="0"/>
              <a:t>Beispiel</a:t>
            </a:r>
          </a:p>
        </p:txBody>
      </p:sp>
      <p:pic>
        <p:nvPicPr>
          <p:cNvPr id="46083" name="Content Placeholder 4" descr="17_07_Zustaendigk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385888" y="2168525"/>
            <a:ext cx="7062787" cy="2951163"/>
          </a:xfrm>
        </p:spPr>
      </p:pic>
      <p:sp>
        <p:nvSpPr>
          <p:cNvPr id="460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953F973-3902-4657-8356-6EFC19FFE2BA}" type="slidenum">
              <a:rPr lang="de-DE" altLang="en-US" sz="1100"/>
              <a:pPr eaLnBrk="1" hangingPunct="1"/>
              <a:t>42</a:t>
            </a:fld>
            <a:endParaRPr lang="de-DE" altLang="en-US" sz="11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en-US" smtClean="0"/>
              <a:t>Die hierarchische Gliederung</a:t>
            </a:r>
          </a:p>
        </p:txBody>
      </p:sp>
      <p:sp>
        <p:nvSpPr>
          <p:cNvPr id="47107" name="Content Placeholder 2"/>
          <p:cNvSpPr>
            <a:spLocks noGrp="1"/>
          </p:cNvSpPr>
          <p:nvPr>
            <p:ph idx="1"/>
          </p:nvPr>
        </p:nvSpPr>
        <p:spPr>
          <a:xfrm>
            <a:off x="166688" y="981075"/>
            <a:ext cx="9501187" cy="5326063"/>
          </a:xfrm>
        </p:spPr>
        <p:txBody>
          <a:bodyPr/>
          <a:lstStyle/>
          <a:p>
            <a:r>
              <a:rPr lang="de-DE" altLang="en-US" smtClean="0"/>
              <a:t>Die Komponenten einer Architektur müssen so lange </a:t>
            </a:r>
            <a:r>
              <a:rPr lang="de-DE" altLang="en-US" smtClean="0">
                <a:solidFill>
                  <a:srgbClr val="0000FF"/>
                </a:solidFill>
              </a:rPr>
              <a:t>verfeinert</a:t>
            </a:r>
            <a:r>
              <a:rPr lang="de-DE" altLang="en-US" smtClean="0"/>
              <a:t> werden, bis sie so </a:t>
            </a:r>
            <a:r>
              <a:rPr lang="de-DE" altLang="en-US" smtClean="0">
                <a:solidFill>
                  <a:srgbClr val="0000FF"/>
                </a:solidFill>
              </a:rPr>
              <a:t>einfach</a:t>
            </a:r>
            <a:r>
              <a:rPr lang="de-DE" altLang="en-US" smtClean="0"/>
              <a:t> sind, dass wir sie spezifizieren und realisieren können. </a:t>
            </a:r>
          </a:p>
          <a:p>
            <a:r>
              <a:rPr lang="de-DE" altLang="en-US" smtClean="0"/>
              <a:t>Die hierarchische Gliederung ist ein bewährtes Vorgehen, um </a:t>
            </a:r>
            <a:r>
              <a:rPr lang="de-DE" altLang="en-US" smtClean="0">
                <a:solidFill>
                  <a:srgbClr val="0000FF"/>
                </a:solidFill>
              </a:rPr>
              <a:t>Komplexität zu reduzieren</a:t>
            </a:r>
            <a:r>
              <a:rPr lang="de-DE" altLang="en-US" smtClean="0"/>
              <a:t>. </a:t>
            </a:r>
          </a:p>
          <a:p>
            <a:r>
              <a:rPr lang="de-DE" altLang="en-US" smtClean="0"/>
              <a:t>Eine </a:t>
            </a:r>
            <a:r>
              <a:rPr lang="de-DE" altLang="en-US" smtClean="0">
                <a:solidFill>
                  <a:srgbClr val="E42835"/>
                </a:solidFill>
              </a:rPr>
              <a:t>Hierarchie</a:t>
            </a:r>
            <a:r>
              <a:rPr lang="de-DE" altLang="en-US" smtClean="0"/>
              <a:t> ist eine Struktur von Elementen, die durch eine (hierarchiebildende) Beziehung in eine </a:t>
            </a:r>
            <a:r>
              <a:rPr lang="de-DE" altLang="en-US" smtClean="0">
                <a:solidFill>
                  <a:srgbClr val="0000FF"/>
                </a:solidFill>
              </a:rPr>
              <a:t>Rangfolge</a:t>
            </a:r>
            <a:r>
              <a:rPr lang="de-DE" altLang="en-US" smtClean="0"/>
              <a:t> gebracht werden.</a:t>
            </a:r>
          </a:p>
          <a:p>
            <a:pPr lvl="1"/>
            <a:r>
              <a:rPr lang="de-DE" altLang="en-US" smtClean="0"/>
              <a:t>Entsteht dadurch eine </a:t>
            </a:r>
            <a:r>
              <a:rPr lang="de-DE" altLang="en-US" smtClean="0">
                <a:solidFill>
                  <a:srgbClr val="0000FF"/>
                </a:solidFill>
              </a:rPr>
              <a:t>Baumstruktur</a:t>
            </a:r>
            <a:r>
              <a:rPr lang="de-DE" altLang="en-US" smtClean="0"/>
              <a:t>, dann spricht man von einer </a:t>
            </a:r>
            <a:r>
              <a:rPr lang="de-DE" altLang="en-US" smtClean="0">
                <a:solidFill>
                  <a:srgbClr val="0000FF"/>
                </a:solidFill>
              </a:rPr>
              <a:t>Monohierarchie</a:t>
            </a:r>
            <a:r>
              <a:rPr lang="de-DE" altLang="en-US" smtClean="0"/>
              <a:t>, d. h., jedes Element der Hierarchie außer dem Wurzelelement besitzt genau ein übergeordnetes Element. </a:t>
            </a:r>
          </a:p>
          <a:p>
            <a:pPr lvl="1"/>
            <a:r>
              <a:rPr lang="de-DE" altLang="en-US" smtClean="0"/>
              <a:t>Kann ein Element mehrere übergeordnete Elemente haben, dann handelt es sich um eine </a:t>
            </a:r>
            <a:r>
              <a:rPr lang="de-DE" altLang="en-US" smtClean="0">
                <a:solidFill>
                  <a:srgbClr val="0000FF"/>
                </a:solidFill>
              </a:rPr>
              <a:t>Polyhierarchie</a:t>
            </a:r>
            <a:r>
              <a:rPr lang="de-DE" altLang="en-US" smtClean="0"/>
              <a:t>; die entsprechende Struktur ist ein </a:t>
            </a:r>
            <a:r>
              <a:rPr lang="de-DE" altLang="en-US" smtClean="0">
                <a:solidFill>
                  <a:srgbClr val="0000FF"/>
                </a:solidFill>
              </a:rPr>
              <a:t>azyklischer gerichteter Graph</a:t>
            </a:r>
            <a:r>
              <a:rPr lang="de-DE" altLang="en-US" smtClean="0"/>
              <a:t>.</a:t>
            </a:r>
            <a:endParaRPr lang="en-US" altLang="en-US" smtClean="0"/>
          </a:p>
        </p:txBody>
      </p:sp>
      <p:sp>
        <p:nvSpPr>
          <p:cNvPr id="4710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3D0E5784-B2C6-48FE-9F4F-734526C170FC}" type="slidenum">
              <a:rPr lang="de-DE" altLang="en-US" sz="1100"/>
              <a:pPr eaLnBrk="1" hangingPunct="1"/>
              <a:t>43</a:t>
            </a:fld>
            <a:endParaRPr lang="de-DE" altLang="en-US" sz="11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en-US" smtClean="0"/>
              <a:t>Hierarchien im Software-Entwurf - 1</a:t>
            </a:r>
          </a:p>
        </p:txBody>
      </p:sp>
      <p:sp>
        <p:nvSpPr>
          <p:cNvPr id="48131" name="Content Placeholder 2"/>
          <p:cNvSpPr>
            <a:spLocks noGrp="1"/>
          </p:cNvSpPr>
          <p:nvPr>
            <p:ph idx="1"/>
          </p:nvPr>
        </p:nvSpPr>
        <p:spPr>
          <a:xfrm>
            <a:off x="166688" y="981075"/>
            <a:ext cx="9501187" cy="5326063"/>
          </a:xfrm>
        </p:spPr>
        <p:txBody>
          <a:bodyPr/>
          <a:lstStyle/>
          <a:p>
            <a:r>
              <a:rPr lang="de-DE" altLang="en-US" smtClean="0">
                <a:solidFill>
                  <a:srgbClr val="E73B49"/>
                </a:solidFill>
              </a:rPr>
              <a:t>Aggregationshierarchie</a:t>
            </a:r>
          </a:p>
          <a:p>
            <a:pPr lvl="1"/>
            <a:r>
              <a:rPr lang="de-DE" altLang="en-US" smtClean="0"/>
              <a:t>Gliedert ein System in ihre Bestandteile; sie wird auch »Ganzes-Teile-Hierarchie« genannt.</a:t>
            </a:r>
          </a:p>
          <a:p>
            <a:pPr lvl="1"/>
            <a:r>
              <a:rPr lang="de-DE" altLang="en-US" smtClean="0"/>
              <a:t>Wir entwerfen Aggregationshierarchien immer auf der höchsten Ebene, der Ebene der Systemarchitektur.</a:t>
            </a:r>
          </a:p>
          <a:p>
            <a:pPr lvl="1"/>
            <a:r>
              <a:rPr lang="de-DE" altLang="en-US" smtClean="0"/>
              <a:t>Aggregationshierarchien sind in der Regel Monohierarchien.</a:t>
            </a:r>
          </a:p>
          <a:p>
            <a:r>
              <a:rPr lang="de-DE" altLang="en-US" smtClean="0">
                <a:solidFill>
                  <a:srgbClr val="E73B49"/>
                </a:solidFill>
              </a:rPr>
              <a:t>Schichtenhierarchie</a:t>
            </a:r>
          </a:p>
          <a:p>
            <a:pPr lvl="1"/>
            <a:r>
              <a:rPr lang="de-DE" altLang="en-US" smtClean="0"/>
              <a:t>Ordnet Komponenten (Schichten) derart, dass jede Schicht genau auf einer darunterliegenden Schicht aufbaut und die Basis für genau eine darüberliegende Schicht bildet. </a:t>
            </a:r>
          </a:p>
          <a:p>
            <a:pPr lvl="1"/>
            <a:r>
              <a:rPr lang="de-DE" altLang="en-US" smtClean="0"/>
              <a:t>Sie ist eine strengere Form einer Monohierarchie.</a:t>
            </a: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B3DCA402-FD80-4CC1-952B-19FC042DF904}" type="slidenum">
              <a:rPr lang="de-DE" altLang="en-US" sz="1100"/>
              <a:pPr eaLnBrk="1" hangingPunct="1"/>
              <a:t>44</a:t>
            </a:fld>
            <a:endParaRPr lang="de-DE" altLang="en-US" sz="11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smtClean="0"/>
              <a:t>Hierarchien im Software-Entwurf - 2</a:t>
            </a:r>
          </a:p>
        </p:txBody>
      </p:sp>
      <p:sp>
        <p:nvSpPr>
          <p:cNvPr id="49155" name="Content Placeholder 2"/>
          <p:cNvSpPr>
            <a:spLocks noGrp="1"/>
          </p:cNvSpPr>
          <p:nvPr>
            <p:ph idx="1"/>
          </p:nvPr>
        </p:nvSpPr>
        <p:spPr>
          <a:xfrm>
            <a:off x="166688" y="981075"/>
            <a:ext cx="9501187" cy="5326063"/>
          </a:xfrm>
        </p:spPr>
        <p:txBody>
          <a:bodyPr/>
          <a:lstStyle/>
          <a:p>
            <a:r>
              <a:rPr lang="de-DE" altLang="en-US" smtClean="0">
                <a:solidFill>
                  <a:srgbClr val="E73B49"/>
                </a:solidFill>
              </a:rPr>
              <a:t>Generalisierungshierarchie</a:t>
            </a:r>
          </a:p>
          <a:p>
            <a:pPr lvl="1"/>
            <a:r>
              <a:rPr lang="de-DE" altLang="en-US" smtClean="0"/>
              <a:t>Ordnet Komponenten nach Merkmalen (Funktionen und Attributen), indem fundamentale, gemeinsame Merkmale mehrerer Komponenten in einer universellen Komponente zusammengefasst werden. </a:t>
            </a:r>
          </a:p>
          <a:p>
            <a:pPr lvl="1"/>
            <a:r>
              <a:rPr lang="de-DE" altLang="en-US" smtClean="0"/>
              <a:t>Davon abgeleitete, spezialisierte Komponenten übernehmen diese Merkmale und fügen spezielle hinzu. Damit werden die fundamentalen Merkmale nur einmal definiert.</a:t>
            </a:r>
          </a:p>
          <a:p>
            <a:pPr lvl="1"/>
            <a:r>
              <a:rPr lang="de-DE" altLang="en-US" smtClean="0"/>
              <a:t>Generalisierungshierarchien können als Mono- oder als Polyhierarchien auftreten. </a:t>
            </a:r>
          </a:p>
          <a:p>
            <a:pPr lvl="1"/>
            <a:r>
              <a:rPr lang="de-DE" altLang="en-US" smtClean="0"/>
              <a:t>Der objektorientierte Entwurf stellt Generalisierungshierarchien von Klassen und Schnittstellen in den Vordergrund, da diese mit Hilfe der Vererbung direkt in einer objektorientierten Programmiersprache implementiert werden können</a:t>
            </a:r>
            <a:endParaRPr lang="en-US" altLang="en-US" smtClean="0"/>
          </a:p>
          <a:p>
            <a:endParaRPr lang="en-US" altLang="en-US" smtClean="0"/>
          </a:p>
        </p:txBody>
      </p:sp>
      <p:sp>
        <p:nvSpPr>
          <p:cNvPr id="4915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47E3C10-0094-47B0-87A8-146638F96B9D}" type="slidenum">
              <a:rPr lang="de-DE" altLang="en-US" sz="1100"/>
              <a:pPr eaLnBrk="1" hangingPunct="1"/>
              <a:t>45</a:t>
            </a:fld>
            <a:endParaRPr lang="de-DE" altLang="en-US" sz="11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en-US" smtClean="0"/>
              <a:t>Beispiele für Hierarchien</a:t>
            </a:r>
          </a:p>
        </p:txBody>
      </p:sp>
      <p:sp>
        <p:nvSpPr>
          <p:cNvPr id="50179"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6E5FB47-F5A0-4B52-A959-7FDB95BB15ED}" type="slidenum">
              <a:rPr lang="de-DE" altLang="en-US" sz="1100"/>
              <a:pPr eaLnBrk="1" hangingPunct="1"/>
              <a:t>46</a:t>
            </a:fld>
            <a:endParaRPr lang="de-DE" altLang="en-US" sz="1100"/>
          </a:p>
        </p:txBody>
      </p:sp>
      <p:pic>
        <p:nvPicPr>
          <p:cNvPr id="50180" name="Content Placeholder 6" descr="17_08_Hierarchien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88950" y="1557338"/>
            <a:ext cx="9001125" cy="3167062"/>
          </a:xfr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smtClean="0"/>
              <a:t>Prinzipien im Zusammenhang</a:t>
            </a:r>
          </a:p>
        </p:txBody>
      </p:sp>
      <p:sp>
        <p:nvSpPr>
          <p:cNvPr id="51203" name="Content Placeholder 2"/>
          <p:cNvSpPr>
            <a:spLocks noGrp="1"/>
          </p:cNvSpPr>
          <p:nvPr>
            <p:ph idx="1"/>
          </p:nvPr>
        </p:nvSpPr>
        <p:spPr>
          <a:xfrm>
            <a:off x="166688" y="836613"/>
            <a:ext cx="9501187" cy="5326062"/>
          </a:xfrm>
        </p:spPr>
        <p:txBody>
          <a:bodyPr/>
          <a:lstStyle/>
          <a:p>
            <a:r>
              <a:rPr lang="de-DE" altLang="en-US" smtClean="0"/>
              <a:t>Grundlage vieler Entwurfsprinzipien ist die </a:t>
            </a:r>
            <a:r>
              <a:rPr lang="de-DE" altLang="en-US" smtClean="0">
                <a:solidFill>
                  <a:srgbClr val="E73B49"/>
                </a:solidFill>
              </a:rPr>
              <a:t>Abstraktion</a:t>
            </a:r>
            <a:r>
              <a:rPr lang="de-DE" altLang="en-US" smtClean="0"/>
              <a:t>. </a:t>
            </a:r>
          </a:p>
          <a:p>
            <a:pPr lvl="1"/>
            <a:r>
              <a:rPr lang="de-DE" altLang="en-US" smtClean="0"/>
              <a:t>Indem wir Abstraktionen bilden, konzentrieren wir uns auf das </a:t>
            </a:r>
            <a:r>
              <a:rPr lang="de-DE" altLang="en-US" smtClean="0">
                <a:solidFill>
                  <a:srgbClr val="0000FF"/>
                </a:solidFill>
              </a:rPr>
              <a:t>Wesentliche</a:t>
            </a:r>
            <a:r>
              <a:rPr lang="de-DE" altLang="en-US" smtClean="0"/>
              <a:t> und blenden das Unwesentliche aus.</a:t>
            </a:r>
          </a:p>
          <a:p>
            <a:r>
              <a:rPr lang="de-DE" altLang="en-US" smtClean="0"/>
              <a:t>Zusammenhang der vorgestellten Entwurfsprinzipien </a:t>
            </a:r>
          </a:p>
          <a:p>
            <a:pPr lvl="1"/>
            <a:r>
              <a:rPr lang="de-DE" altLang="en-US" smtClean="0"/>
              <a:t>Die </a:t>
            </a:r>
            <a:r>
              <a:rPr lang="de-DE" altLang="en-US" smtClean="0">
                <a:solidFill>
                  <a:srgbClr val="0000FF"/>
                </a:solidFill>
              </a:rPr>
              <a:t>Modularisierung</a:t>
            </a:r>
            <a:r>
              <a:rPr lang="de-DE" altLang="en-US" smtClean="0"/>
              <a:t> steht im Zentrum, die anderen Prinzipien tragen dazu bei, den Prozess der Modularisierung effektiv zu unterstützen.</a:t>
            </a:r>
            <a:endParaRPr lang="en-US" altLang="en-US" smtClean="0"/>
          </a:p>
        </p:txBody>
      </p:sp>
      <p:sp>
        <p:nvSpPr>
          <p:cNvPr id="5120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06731AF-5B26-46FB-B896-64F145133AB6}" type="slidenum">
              <a:rPr lang="de-DE" altLang="en-US" sz="1100"/>
              <a:pPr eaLnBrk="1" hangingPunct="1"/>
              <a:t>47</a:t>
            </a:fld>
            <a:endParaRPr lang="de-DE" altLang="en-US" sz="1100"/>
          </a:p>
        </p:txBody>
      </p:sp>
      <p:pic>
        <p:nvPicPr>
          <p:cNvPr id="51205" name="Picture 4" descr="17_09_Entwurfsprinzipien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16275" y="3489325"/>
            <a:ext cx="5913438"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92188" y="1700213"/>
            <a:ext cx="7921625" cy="1223962"/>
          </a:xfrm>
        </p:spPr>
        <p:txBody>
          <a:bodyPr>
            <a:normAutofit fontScale="90000"/>
          </a:bodyPr>
          <a:lstStyle/>
          <a:p>
            <a:pPr>
              <a:defRPr/>
            </a:pPr>
            <a:r>
              <a:rPr lang="de-DE" dirty="0" smtClean="0"/>
              <a:t>17.4 	Der objektorientierte Entwurf</a:t>
            </a:r>
            <a:endParaRPr lang="de-DE"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smtClean="0"/>
              <a:t>Ziele und Vorteile</a:t>
            </a:r>
          </a:p>
        </p:txBody>
      </p:sp>
      <p:sp>
        <p:nvSpPr>
          <p:cNvPr id="53251" name="Content Placeholder 2"/>
          <p:cNvSpPr>
            <a:spLocks noGrp="1"/>
          </p:cNvSpPr>
          <p:nvPr>
            <p:ph idx="1"/>
          </p:nvPr>
        </p:nvSpPr>
        <p:spPr>
          <a:xfrm>
            <a:off x="166688" y="981075"/>
            <a:ext cx="9501187" cy="5326063"/>
          </a:xfrm>
        </p:spPr>
        <p:txBody>
          <a:bodyPr/>
          <a:lstStyle/>
          <a:p>
            <a:r>
              <a:rPr lang="de-DE" altLang="en-US" smtClean="0"/>
              <a:t>Das Ziel des objektorientierten Entwurfs besteht darin, </a:t>
            </a:r>
            <a:r>
              <a:rPr lang="de-DE" altLang="en-US" smtClean="0">
                <a:solidFill>
                  <a:srgbClr val="0000FF"/>
                </a:solidFill>
              </a:rPr>
              <a:t>fachliche Programmbausteine</a:t>
            </a:r>
            <a:r>
              <a:rPr lang="de-DE" altLang="en-US" smtClean="0"/>
              <a:t> (Klassen) so zu entwerfen, dass sie die relevanten </a:t>
            </a:r>
            <a:r>
              <a:rPr lang="de-DE" altLang="en-US" smtClean="0">
                <a:solidFill>
                  <a:srgbClr val="0000FF"/>
                </a:solidFill>
              </a:rPr>
              <a:t>Gegenstände</a:t>
            </a:r>
            <a:r>
              <a:rPr lang="de-DE" altLang="en-US" smtClean="0"/>
              <a:t> und </a:t>
            </a:r>
            <a:r>
              <a:rPr lang="de-DE" altLang="en-US" smtClean="0">
                <a:solidFill>
                  <a:srgbClr val="0000FF"/>
                </a:solidFill>
              </a:rPr>
              <a:t>Konzepte</a:t>
            </a:r>
            <a:r>
              <a:rPr lang="de-DE" altLang="en-US" smtClean="0"/>
              <a:t> des betrachteten </a:t>
            </a:r>
            <a:r>
              <a:rPr lang="de-DE" altLang="en-US" smtClean="0">
                <a:solidFill>
                  <a:srgbClr val="0000FF"/>
                </a:solidFill>
              </a:rPr>
              <a:t>Anwendungsbereichs</a:t>
            </a:r>
            <a:r>
              <a:rPr lang="de-DE" altLang="en-US" smtClean="0"/>
              <a:t> repräsentieren. </a:t>
            </a:r>
          </a:p>
          <a:p>
            <a:r>
              <a:rPr lang="de-DE" altLang="en-US" smtClean="0"/>
              <a:t>Technisch gesehen, werden die Klassen konsequent nach dem Prinzip des </a:t>
            </a:r>
            <a:r>
              <a:rPr lang="de-DE" altLang="en-US" smtClean="0">
                <a:solidFill>
                  <a:srgbClr val="0000FF"/>
                </a:solidFill>
              </a:rPr>
              <a:t>Information Hiding </a:t>
            </a:r>
            <a:r>
              <a:rPr lang="de-DE" altLang="en-US" smtClean="0"/>
              <a:t>konstruiert.</a:t>
            </a:r>
          </a:p>
          <a:p>
            <a:r>
              <a:rPr lang="de-DE" altLang="en-US" smtClean="0"/>
              <a:t>Ein wesentlicher Vorteil der objektorientierten Software-Entwicklung liegt darin, dass die objektorientierten Modellierungskonzepte </a:t>
            </a:r>
            <a:r>
              <a:rPr lang="de-DE" altLang="en-US" smtClean="0">
                <a:solidFill>
                  <a:srgbClr val="0000FF"/>
                </a:solidFill>
              </a:rPr>
              <a:t>durchgehend</a:t>
            </a:r>
            <a:r>
              <a:rPr lang="de-DE" altLang="en-US" smtClean="0"/>
              <a:t> von der </a:t>
            </a:r>
            <a:r>
              <a:rPr lang="de-DE" altLang="en-US" smtClean="0">
                <a:solidFill>
                  <a:srgbClr val="0000FF"/>
                </a:solidFill>
              </a:rPr>
              <a:t>Analyse</a:t>
            </a:r>
            <a:r>
              <a:rPr lang="de-DE" altLang="en-US" smtClean="0"/>
              <a:t> über den Entwurf bis hin zur </a:t>
            </a:r>
            <a:r>
              <a:rPr lang="de-DE" altLang="en-US" smtClean="0">
                <a:solidFill>
                  <a:srgbClr val="0000FF"/>
                </a:solidFill>
              </a:rPr>
              <a:t>Codierung</a:t>
            </a:r>
            <a:r>
              <a:rPr lang="de-DE" altLang="en-US" smtClean="0"/>
              <a:t> genutzt werden können. </a:t>
            </a:r>
          </a:p>
        </p:txBody>
      </p:sp>
      <p:sp>
        <p:nvSpPr>
          <p:cNvPr id="5325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BE1B602-D51F-481E-8372-7AB934CC2C04}" type="slidenum">
              <a:rPr lang="de-DE" altLang="en-US" sz="1100"/>
              <a:pPr eaLnBrk="1" hangingPunct="1"/>
              <a:t>49</a:t>
            </a:fld>
            <a:endParaRPr lang="de-DE" alt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p:cNvSpPr>
            <a:spLocks noGrp="1"/>
          </p:cNvSpPr>
          <p:nvPr>
            <p:ph type="title"/>
          </p:nvPr>
        </p:nvSpPr>
        <p:spPr/>
        <p:txBody>
          <a:bodyPr/>
          <a:lstStyle/>
          <a:p>
            <a:r>
              <a:rPr lang="de-DE" altLang="en-US" smtClean="0"/>
              <a:t>Gliederung in überschaubare Einheiten</a:t>
            </a:r>
          </a:p>
        </p:txBody>
      </p:sp>
      <p:sp>
        <p:nvSpPr>
          <p:cNvPr id="8195" name="Inhaltsplatzhalter 2"/>
          <p:cNvSpPr>
            <a:spLocks noGrp="1"/>
          </p:cNvSpPr>
          <p:nvPr>
            <p:ph idx="1"/>
          </p:nvPr>
        </p:nvSpPr>
        <p:spPr>
          <a:xfrm>
            <a:off x="166688" y="981075"/>
            <a:ext cx="9501187" cy="5326063"/>
          </a:xfrm>
        </p:spPr>
        <p:txBody>
          <a:bodyPr/>
          <a:lstStyle/>
          <a:p>
            <a:r>
              <a:rPr lang="de-DE" altLang="en-US" smtClean="0">
                <a:solidFill>
                  <a:srgbClr val="0000FF"/>
                </a:solidFill>
              </a:rPr>
              <a:t>Vergleich</a:t>
            </a:r>
            <a:r>
              <a:rPr lang="de-DE" altLang="en-US" smtClean="0"/>
              <a:t>: Ein </a:t>
            </a:r>
            <a:r>
              <a:rPr lang="de-DE" altLang="en-US" smtClean="0">
                <a:solidFill>
                  <a:srgbClr val="0000FF"/>
                </a:solidFill>
              </a:rPr>
              <a:t>großes Bauwerk </a:t>
            </a:r>
            <a:r>
              <a:rPr lang="de-DE" altLang="en-US" smtClean="0"/>
              <a:t>soll an einen anderen Standort versetzt werden. </a:t>
            </a:r>
          </a:p>
          <a:p>
            <a:pPr lvl="1"/>
            <a:r>
              <a:rPr lang="de-DE" altLang="en-US" smtClean="0"/>
              <a:t>Dazu muss man das Bauwerk zumindest </a:t>
            </a:r>
            <a:r>
              <a:rPr lang="de-DE" altLang="en-US" smtClean="0">
                <a:solidFill>
                  <a:srgbClr val="0000FF"/>
                </a:solidFill>
              </a:rPr>
              <a:t>soweit zerlegen, dass die einzelnen Teile handhabbar werden</a:t>
            </a:r>
            <a:r>
              <a:rPr lang="de-DE" altLang="en-US" smtClean="0"/>
              <a:t>. </a:t>
            </a:r>
          </a:p>
          <a:p>
            <a:pPr lvl="1"/>
            <a:r>
              <a:rPr lang="de-DE" altLang="en-US" smtClean="0"/>
              <a:t>Die Konkretisierung hängt vom Haus, aber auch von der </a:t>
            </a:r>
            <a:r>
              <a:rPr lang="de-DE" altLang="en-US" smtClean="0">
                <a:solidFill>
                  <a:srgbClr val="0000FF"/>
                </a:solidFill>
              </a:rPr>
              <a:t>Ausrüstung </a:t>
            </a:r>
            <a:r>
              <a:rPr lang="de-DE" altLang="en-US" smtClean="0"/>
              <a:t>und von den </a:t>
            </a:r>
            <a:r>
              <a:rPr lang="de-DE" altLang="en-US" smtClean="0">
                <a:solidFill>
                  <a:srgbClr val="0000FF"/>
                </a:solidFill>
              </a:rPr>
              <a:t>Fähigkeiten</a:t>
            </a:r>
            <a:r>
              <a:rPr lang="de-DE" altLang="en-US" smtClean="0"/>
              <a:t> und </a:t>
            </a:r>
            <a:r>
              <a:rPr lang="de-DE" altLang="en-US" smtClean="0">
                <a:solidFill>
                  <a:srgbClr val="0000FF"/>
                </a:solidFill>
              </a:rPr>
              <a:t>Erfahrungen</a:t>
            </a:r>
            <a:r>
              <a:rPr lang="de-DE" altLang="en-US" smtClean="0"/>
              <a:t> ab. </a:t>
            </a:r>
          </a:p>
          <a:p>
            <a:r>
              <a:rPr lang="de-DE" altLang="en-US" smtClean="0"/>
              <a:t>Es ist also nicht zu erwarten, dass die Spezifikation zu Beginn der Entwicklung vollständig vorliegt und der Entwickler sie auch vollständig kennt und versteht, bevor er einen Entwurf anfertigt. </a:t>
            </a:r>
          </a:p>
          <a:p>
            <a:r>
              <a:rPr lang="de-DE" altLang="en-US" smtClean="0"/>
              <a:t>Oft verhilft erst der Entwurf zum notwendigen Verständnis.</a:t>
            </a:r>
          </a:p>
          <a:p>
            <a:pPr lvl="1"/>
            <a:r>
              <a:rPr lang="de-DE" altLang="en-US" smtClean="0"/>
              <a:t>Verwendung von </a:t>
            </a:r>
            <a:r>
              <a:rPr lang="de-DE" altLang="en-US" smtClean="0">
                <a:solidFill>
                  <a:srgbClr val="0000FF"/>
                </a:solidFill>
              </a:rPr>
              <a:t>Standardstrukturen</a:t>
            </a:r>
            <a:r>
              <a:rPr lang="de-DE" altLang="en-US" smtClean="0"/>
              <a:t> sinnvoll!</a:t>
            </a:r>
          </a:p>
          <a:p>
            <a:r>
              <a:rPr lang="de-DE" altLang="en-US" smtClean="0">
                <a:solidFill>
                  <a:srgbClr val="0000FF"/>
                </a:solidFill>
              </a:rPr>
              <a:t>Wiederverwendung vorhandener Komponenten </a:t>
            </a:r>
            <a:r>
              <a:rPr lang="de-DE" altLang="en-US" smtClean="0"/>
              <a:t>hat eine ähnliche Wirkung wie die Verwendung einer Standardstruktur.</a:t>
            </a:r>
          </a:p>
          <a:p>
            <a:endParaRPr lang="de-DE" altLang="en-US" smtClean="0"/>
          </a:p>
        </p:txBody>
      </p:sp>
      <p:sp>
        <p:nvSpPr>
          <p:cNvPr id="819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3607A96-1EA5-4712-81B5-FD44643B1E6B}" type="slidenum">
              <a:rPr lang="de-DE" altLang="en-US" sz="1100"/>
              <a:pPr eaLnBrk="1" hangingPunct="1"/>
              <a:t>5</a:t>
            </a:fld>
            <a:endParaRPr lang="de-DE" alt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smtClean="0"/>
              <a:t>Metamodell der Objektorientierung</a:t>
            </a:r>
          </a:p>
        </p:txBody>
      </p:sp>
      <p:pic>
        <p:nvPicPr>
          <p:cNvPr id="54275" name="Content Placeholder 4" descr="17_10_OOModell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082675" y="1538288"/>
            <a:ext cx="7669213" cy="4211637"/>
          </a:xfrm>
        </p:spPr>
      </p:pic>
      <p:sp>
        <p:nvSpPr>
          <p:cNvPr id="5427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A8F8E940-23A6-4A1A-802B-7BDCF6FF79A0}" type="slidenum">
              <a:rPr lang="de-DE" altLang="en-US" sz="1100"/>
              <a:pPr eaLnBrk="1" hangingPunct="1"/>
              <a:t>50</a:t>
            </a:fld>
            <a:endParaRPr lang="de-DE" altLang="en-US" sz="11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smtClean="0"/>
              <a:t>Ein einfaches Beispiel</a:t>
            </a:r>
          </a:p>
        </p:txBody>
      </p:sp>
      <p:pic>
        <p:nvPicPr>
          <p:cNvPr id="55299" name="Content Placeholder 4" descr="17_11_AudioGeraet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541463" y="1227138"/>
            <a:ext cx="6751637" cy="4833937"/>
          </a:xfrm>
        </p:spPr>
      </p:pic>
      <p:sp>
        <p:nvSpPr>
          <p:cNvPr id="5530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F303DC4-C29A-4670-82B8-EB57C094E0D7}" type="slidenum">
              <a:rPr lang="de-DE" altLang="en-US" sz="1100"/>
              <a:pPr eaLnBrk="1" hangingPunct="1"/>
              <a:t>51</a:t>
            </a:fld>
            <a:endParaRPr lang="de-DE" altLang="en-US" sz="11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smtClean="0"/>
              <a:t>Wie findet man Klassen?</a:t>
            </a:r>
          </a:p>
        </p:txBody>
      </p:sp>
      <p:sp>
        <p:nvSpPr>
          <p:cNvPr id="56323" name="Content Placeholder 2"/>
          <p:cNvSpPr>
            <a:spLocks noGrp="1"/>
          </p:cNvSpPr>
          <p:nvPr>
            <p:ph idx="1"/>
          </p:nvPr>
        </p:nvSpPr>
        <p:spPr>
          <a:xfrm>
            <a:off x="166688" y="836613"/>
            <a:ext cx="9501187" cy="5326062"/>
          </a:xfrm>
        </p:spPr>
        <p:txBody>
          <a:bodyPr/>
          <a:lstStyle/>
          <a:p>
            <a:r>
              <a:rPr lang="de-DE" altLang="en-US" smtClean="0"/>
              <a:t>Zentrale Aktivitäten des objektorientierten Entwurfs:</a:t>
            </a:r>
          </a:p>
          <a:p>
            <a:pPr lvl="1"/>
            <a:r>
              <a:rPr lang="de-DE" altLang="en-US" smtClean="0"/>
              <a:t>Identifizieren von Objekten und Klassen </a:t>
            </a:r>
          </a:p>
          <a:p>
            <a:pPr lvl="1"/>
            <a:r>
              <a:rPr lang="de-DE" altLang="en-US" smtClean="0"/>
              <a:t>Festlegen des Verhaltens der Objekte und Klassen </a:t>
            </a:r>
          </a:p>
          <a:p>
            <a:pPr lvl="1"/>
            <a:r>
              <a:rPr lang="de-DE" altLang="en-US" smtClean="0"/>
              <a:t>Identifizieren von Beziehungen zwischen den Klassen</a:t>
            </a:r>
          </a:p>
          <a:p>
            <a:pPr lvl="1"/>
            <a:r>
              <a:rPr lang="de-DE" altLang="en-US" smtClean="0"/>
              <a:t>Festlegen der Schnittstellen zwischen den Klassen</a:t>
            </a:r>
          </a:p>
          <a:p>
            <a:r>
              <a:rPr lang="de-DE" altLang="en-US" smtClean="0">
                <a:solidFill>
                  <a:srgbClr val="FF0000"/>
                </a:solidFill>
              </a:rPr>
              <a:t>Die richtige Wahl der Klassen ist der wichtigste Schritt zu einem guten objektorientierten Entwurf.</a:t>
            </a:r>
          </a:p>
          <a:p>
            <a:r>
              <a:rPr lang="de-DE" altLang="en-US" smtClean="0"/>
              <a:t>Im Anwendungsbereich wird die </a:t>
            </a:r>
            <a:r>
              <a:rPr lang="de-DE" altLang="en-US" smtClean="0">
                <a:solidFill>
                  <a:srgbClr val="0000FF"/>
                </a:solidFill>
              </a:rPr>
              <a:t>Ist-Analyse</a:t>
            </a:r>
            <a:r>
              <a:rPr lang="de-DE" altLang="en-US" smtClean="0"/>
              <a:t> durchgeführt und das fachliche Modell entwickelt. Es besteht im Kern aus den </a:t>
            </a:r>
            <a:r>
              <a:rPr lang="de-DE" altLang="en-US" smtClean="0">
                <a:solidFill>
                  <a:srgbClr val="0000FF"/>
                </a:solidFill>
              </a:rPr>
              <a:t>fachlichen Abläufen </a:t>
            </a:r>
            <a:r>
              <a:rPr lang="de-DE" altLang="en-US" smtClean="0"/>
              <a:t>und den </a:t>
            </a:r>
            <a:r>
              <a:rPr lang="de-DE" altLang="en-US" smtClean="0">
                <a:solidFill>
                  <a:srgbClr val="0000FF"/>
                </a:solidFill>
              </a:rPr>
              <a:t>relevanten Gegenständen</a:t>
            </a:r>
            <a:r>
              <a:rPr lang="de-DE" altLang="en-US" smtClean="0"/>
              <a:t>. </a:t>
            </a:r>
          </a:p>
          <a:p>
            <a:pPr lvl="1"/>
            <a:r>
              <a:rPr lang="de-DE" altLang="en-US" smtClean="0"/>
              <a:t>Die fachlichen Abläufe kann man in </a:t>
            </a:r>
            <a:r>
              <a:rPr lang="de-DE" altLang="en-US" smtClean="0">
                <a:solidFill>
                  <a:srgbClr val="0000FF"/>
                </a:solidFill>
              </a:rPr>
              <a:t>Use Cases </a:t>
            </a:r>
            <a:r>
              <a:rPr lang="de-DE" altLang="en-US" smtClean="0"/>
              <a:t>modellieren.</a:t>
            </a:r>
          </a:p>
          <a:p>
            <a:pPr lvl="1"/>
            <a:r>
              <a:rPr lang="de-DE" altLang="en-US" smtClean="0"/>
              <a:t>Die Gegenstände werden durch ein </a:t>
            </a:r>
            <a:r>
              <a:rPr lang="de-DE" altLang="en-US" smtClean="0">
                <a:solidFill>
                  <a:srgbClr val="0000FF"/>
                </a:solidFill>
              </a:rPr>
              <a:t>objektorientiertes Begriffsmodell</a:t>
            </a:r>
            <a:r>
              <a:rPr lang="de-DE" altLang="en-US" smtClean="0"/>
              <a:t> beschrieben.</a:t>
            </a:r>
            <a:endParaRPr lang="en-US" altLang="en-US" smtClean="0"/>
          </a:p>
        </p:txBody>
      </p:sp>
      <p:sp>
        <p:nvSpPr>
          <p:cNvPr id="5632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B50629E2-F047-487F-AB64-4B9A9F70A681}" type="slidenum">
              <a:rPr lang="de-DE" altLang="en-US" sz="1100"/>
              <a:pPr eaLnBrk="1" hangingPunct="1"/>
              <a:t>52</a:t>
            </a:fld>
            <a:endParaRPr lang="de-DE" altLang="en-US" sz="11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altLang="en-US" smtClean="0"/>
              <a:t>Beispiel: CAMPUS-System - 1</a:t>
            </a:r>
          </a:p>
        </p:txBody>
      </p:sp>
      <p:sp>
        <p:nvSpPr>
          <p:cNvPr id="57347"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52AAAF83-16FA-43B3-A4AE-4C4B890967B5}" type="slidenum">
              <a:rPr lang="de-DE" altLang="en-US" sz="1100"/>
              <a:pPr eaLnBrk="1" hangingPunct="1"/>
              <a:t>53</a:t>
            </a:fld>
            <a:endParaRPr lang="de-DE" altLang="en-US" sz="1100"/>
          </a:p>
        </p:txBody>
      </p:sp>
      <p:pic>
        <p:nvPicPr>
          <p:cNvPr id="57348" name="Picture 4" descr="17_12_UC_Campus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1113" y="1628775"/>
            <a:ext cx="8132762"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smtClean="0"/>
              <a:t>Beispiel: CAMPUS-System - 1</a:t>
            </a:r>
          </a:p>
        </p:txBody>
      </p:sp>
      <p:sp>
        <p:nvSpPr>
          <p:cNvPr id="58371"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FB28038-E3E2-4606-B54B-44CDBAAD0F68}" type="slidenum">
              <a:rPr lang="de-DE" altLang="en-US" sz="1100"/>
              <a:pPr eaLnBrk="1" hangingPunct="1"/>
              <a:t>54</a:t>
            </a:fld>
            <a:endParaRPr lang="de-DE" altLang="en-US" sz="1100"/>
          </a:p>
        </p:txBody>
      </p:sp>
      <p:pic>
        <p:nvPicPr>
          <p:cNvPr id="58372" name="Picture 3" descr="17_13_Campus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2250" y="1506538"/>
            <a:ext cx="6921500" cy="384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p:cNvSpPr>
            <a:spLocks noGrp="1"/>
          </p:cNvSpPr>
          <p:nvPr>
            <p:ph type="title"/>
          </p:nvPr>
        </p:nvSpPr>
        <p:spPr/>
        <p:txBody>
          <a:bodyPr/>
          <a:lstStyle/>
          <a:p>
            <a:r>
              <a:rPr lang="de-DE" altLang="en-US" smtClean="0"/>
              <a:t>Das Offen-geschlossen Prinzip</a:t>
            </a:r>
          </a:p>
        </p:txBody>
      </p:sp>
      <p:sp>
        <p:nvSpPr>
          <p:cNvPr id="59395" name="Inhaltsplatzhalter 2"/>
          <p:cNvSpPr>
            <a:spLocks noGrp="1"/>
          </p:cNvSpPr>
          <p:nvPr>
            <p:ph idx="1"/>
          </p:nvPr>
        </p:nvSpPr>
        <p:spPr>
          <a:xfrm>
            <a:off x="166688" y="981075"/>
            <a:ext cx="9501187" cy="5326063"/>
          </a:xfrm>
        </p:spPr>
        <p:txBody>
          <a:bodyPr/>
          <a:lstStyle/>
          <a:p>
            <a:r>
              <a:rPr lang="de-DE" altLang="en-US" smtClean="0"/>
              <a:t>Die Schnittstelle eines Moduls sollte so gestaltet sein, dass sie alle </a:t>
            </a:r>
            <a:r>
              <a:rPr lang="de-DE" altLang="en-US" smtClean="0">
                <a:solidFill>
                  <a:srgbClr val="0000FF"/>
                </a:solidFill>
              </a:rPr>
              <a:t>Anforderungen der Kundenmodule </a:t>
            </a:r>
            <a:r>
              <a:rPr lang="de-DE" altLang="en-US" smtClean="0"/>
              <a:t>abdeckt und </a:t>
            </a:r>
            <a:r>
              <a:rPr lang="de-DE" altLang="en-US" smtClean="0">
                <a:solidFill>
                  <a:srgbClr val="0000FF"/>
                </a:solidFill>
              </a:rPr>
              <a:t>ohne Anpassung </a:t>
            </a:r>
            <a:r>
              <a:rPr lang="de-DE" altLang="en-US" smtClean="0"/>
              <a:t>verwendet werden kann. </a:t>
            </a:r>
          </a:p>
          <a:p>
            <a:r>
              <a:rPr lang="de-DE" altLang="en-US" smtClean="0"/>
              <a:t>Bertrand Meyer nennt ein Modul, das nicht verändert werden kann, </a:t>
            </a:r>
            <a:r>
              <a:rPr lang="de-DE" altLang="en-US" smtClean="0">
                <a:solidFill>
                  <a:srgbClr val="E42835"/>
                </a:solidFill>
              </a:rPr>
              <a:t>geschlossen</a:t>
            </a:r>
            <a:r>
              <a:rPr lang="de-DE" altLang="en-US" smtClean="0"/>
              <a:t>. </a:t>
            </a:r>
          </a:p>
          <a:p>
            <a:pPr lvl="1"/>
            <a:r>
              <a:rPr lang="de-DE" altLang="en-US" smtClean="0"/>
              <a:t>Vorteil: Sie können gefahrlos verwendet werden, die Schnittstelle ist stabil.</a:t>
            </a:r>
          </a:p>
          <a:p>
            <a:r>
              <a:rPr lang="de-DE" altLang="en-US" smtClean="0"/>
              <a:t>Auf Veränderungen kann man aber nicht verzichten. Ein Modul, das Veränderungen erlaubt, heißt </a:t>
            </a:r>
            <a:r>
              <a:rPr lang="de-DE" altLang="en-US" smtClean="0">
                <a:solidFill>
                  <a:srgbClr val="E42835"/>
                </a:solidFill>
              </a:rPr>
              <a:t>offen</a:t>
            </a:r>
            <a:r>
              <a:rPr lang="de-DE" altLang="en-US" smtClean="0"/>
              <a:t>. </a:t>
            </a:r>
          </a:p>
          <a:p>
            <a:pPr lvl="1"/>
            <a:r>
              <a:rPr lang="de-DE" altLang="en-US" smtClean="0"/>
              <a:t>Vorteil: Sie können erweitert werden.</a:t>
            </a:r>
          </a:p>
          <a:p>
            <a:r>
              <a:rPr lang="de-DE" altLang="en-US" smtClean="0"/>
              <a:t>Die Vererbung erlaubt, </a:t>
            </a:r>
            <a:r>
              <a:rPr lang="de-DE" altLang="en-US" smtClean="0">
                <a:solidFill>
                  <a:srgbClr val="0000FF"/>
                </a:solidFill>
              </a:rPr>
              <a:t>geschlossene Module </a:t>
            </a:r>
            <a:r>
              <a:rPr lang="de-DE" altLang="en-US" smtClean="0"/>
              <a:t>(Klassen) durch Unterklassen zu erweitern; die Klasse ist demnach auch </a:t>
            </a:r>
            <a:r>
              <a:rPr lang="de-DE" altLang="en-US" smtClean="0">
                <a:solidFill>
                  <a:srgbClr val="0000FF"/>
                </a:solidFill>
              </a:rPr>
              <a:t>offen</a:t>
            </a:r>
            <a:r>
              <a:rPr lang="de-DE" altLang="en-US" smtClean="0"/>
              <a:t>. </a:t>
            </a:r>
          </a:p>
          <a:p>
            <a:endParaRPr lang="de-DE" altLang="en-US" smtClean="0"/>
          </a:p>
        </p:txBody>
      </p:sp>
      <p:sp>
        <p:nvSpPr>
          <p:cNvPr id="5939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E83D7390-4271-48A7-AE67-2FB6799E44E1}" type="slidenum">
              <a:rPr lang="de-DE" altLang="en-US" sz="1100"/>
              <a:pPr eaLnBrk="1" hangingPunct="1"/>
              <a:t>55</a:t>
            </a:fld>
            <a:endParaRPr lang="de-DE" altLang="en-US" sz="11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p:cNvSpPr>
            <a:spLocks noGrp="1"/>
          </p:cNvSpPr>
          <p:nvPr>
            <p:ph type="title"/>
          </p:nvPr>
        </p:nvSpPr>
        <p:spPr/>
        <p:txBody>
          <a:bodyPr/>
          <a:lstStyle/>
          <a:p>
            <a:r>
              <a:rPr lang="de-DE" altLang="en-US" smtClean="0"/>
              <a:t>Beispiel</a:t>
            </a:r>
          </a:p>
        </p:txBody>
      </p:sp>
      <p:sp>
        <p:nvSpPr>
          <p:cNvPr id="60419" name="Inhaltsplatzhalter 2"/>
          <p:cNvSpPr>
            <a:spLocks noGrp="1"/>
          </p:cNvSpPr>
          <p:nvPr>
            <p:ph idx="1"/>
          </p:nvPr>
        </p:nvSpPr>
        <p:spPr>
          <a:xfrm>
            <a:off x="166688" y="981075"/>
            <a:ext cx="9501187" cy="1304925"/>
          </a:xfrm>
        </p:spPr>
        <p:txBody>
          <a:bodyPr/>
          <a:lstStyle/>
          <a:p>
            <a:r>
              <a:rPr lang="de-DE" altLang="en-US" smtClean="0"/>
              <a:t>B, C und D sind Kundenklassen von A. </a:t>
            </a:r>
          </a:p>
          <a:p>
            <a:r>
              <a:rPr lang="de-DE" altLang="en-US" smtClean="0"/>
              <a:t>E und F sind neue Kundenklassen, die zusätzliche Funktionen benötigen.</a:t>
            </a:r>
          </a:p>
          <a:p>
            <a:endParaRPr lang="de-DE" altLang="en-US" smtClean="0"/>
          </a:p>
        </p:txBody>
      </p:sp>
      <p:sp>
        <p:nvSpPr>
          <p:cNvPr id="60420"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86919A1-B4E1-4C76-9BFB-5D4558AED0A7}" type="slidenum">
              <a:rPr lang="de-DE" altLang="en-US" sz="1100"/>
              <a:pPr eaLnBrk="1" hangingPunct="1"/>
              <a:t>56</a:t>
            </a:fld>
            <a:endParaRPr lang="de-DE" altLang="en-US" sz="1100"/>
          </a:p>
        </p:txBody>
      </p:sp>
      <p:pic>
        <p:nvPicPr>
          <p:cNvPr id="60421" name="Picture 5" descr="17_14_OpenClosed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9175" y="3068638"/>
            <a:ext cx="4916488"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smtClean="0"/>
              <a:t>Bewertung</a:t>
            </a:r>
          </a:p>
        </p:txBody>
      </p:sp>
      <p:sp>
        <p:nvSpPr>
          <p:cNvPr id="61443" name="Content Placeholder 2"/>
          <p:cNvSpPr>
            <a:spLocks noGrp="1"/>
          </p:cNvSpPr>
          <p:nvPr>
            <p:ph idx="1"/>
          </p:nvPr>
        </p:nvSpPr>
        <p:spPr>
          <a:xfrm>
            <a:off x="166688" y="981075"/>
            <a:ext cx="9501187" cy="5326063"/>
          </a:xfrm>
        </p:spPr>
        <p:txBody>
          <a:bodyPr/>
          <a:lstStyle/>
          <a:p>
            <a:r>
              <a:rPr lang="de-DE" altLang="en-US" smtClean="0">
                <a:solidFill>
                  <a:srgbClr val="E73B49"/>
                </a:solidFill>
              </a:rPr>
              <a:t>Der objektorientierte Entwurf hat sich in sehr vielen Bereichen bewährt!</a:t>
            </a:r>
          </a:p>
          <a:p>
            <a:r>
              <a:rPr lang="de-DE" altLang="en-US" smtClean="0"/>
              <a:t>Allerdings können wir nicht immer objektorientiert entwerfen!</a:t>
            </a:r>
          </a:p>
          <a:p>
            <a:pPr lvl="1"/>
            <a:r>
              <a:rPr lang="de-DE" altLang="en-US" smtClean="0"/>
              <a:t>Weil die Elemente eng an die Konzepte der objektorientierten Programmierung angelehnt sind, </a:t>
            </a:r>
            <a:r>
              <a:rPr lang="de-DE" altLang="en-US" smtClean="0">
                <a:solidFill>
                  <a:srgbClr val="0000FF"/>
                </a:solidFill>
              </a:rPr>
              <a:t>fehlen</a:t>
            </a:r>
            <a:r>
              <a:rPr lang="de-DE" altLang="en-US" smtClean="0"/>
              <a:t> jenseits von Klassen Entwurfsbausteine (z.B. Subsysteme). Gerade diese aber brauchen wir, um auf der Systemebene die Architektur zu entwerfen. Die Gliederung auf dieser Ebene erfolgt oft auch unter funktionalen Gesichtspunkten.</a:t>
            </a:r>
          </a:p>
          <a:p>
            <a:pPr lvl="1"/>
            <a:r>
              <a:rPr lang="de-DE" altLang="en-US" smtClean="0"/>
              <a:t>Weil er ein allgemeines Entwurfsverfahren ist, kann er nicht in Anwendungsbereichen eingesetzt werden, bei denen die </a:t>
            </a:r>
            <a:r>
              <a:rPr lang="de-DE" altLang="en-US" smtClean="0">
                <a:solidFill>
                  <a:srgbClr val="0000FF"/>
                </a:solidFill>
              </a:rPr>
              <a:t>domänenspezifischen Randbedingungen und Anforderungen explizit berücksichtigt</a:t>
            </a:r>
            <a:r>
              <a:rPr lang="de-DE" altLang="en-US" smtClean="0"/>
              <a:t> werden müssen. Hier müssen domänenspezifische Entwurfsverfahren verwendet werden. </a:t>
            </a:r>
          </a:p>
        </p:txBody>
      </p:sp>
      <p:sp>
        <p:nvSpPr>
          <p:cNvPr id="6144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4F25E94B-D136-49E3-85DB-C24F06AB01A2}" type="slidenum">
              <a:rPr lang="de-DE" altLang="en-US" sz="1100"/>
              <a:pPr eaLnBrk="1" hangingPunct="1"/>
              <a:t>57</a:t>
            </a:fld>
            <a:endParaRPr lang="de-DE" altLang="en-US" sz="11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el 1"/>
          <p:cNvSpPr>
            <a:spLocks noGrp="1"/>
          </p:cNvSpPr>
          <p:nvPr>
            <p:ph type="title"/>
          </p:nvPr>
        </p:nvSpPr>
        <p:spPr>
          <a:xfrm>
            <a:off x="992188" y="1558925"/>
            <a:ext cx="7921625" cy="1506538"/>
          </a:xfrm>
        </p:spPr>
        <p:txBody>
          <a:bodyPr>
            <a:spAutoFit/>
          </a:bodyPr>
          <a:lstStyle/>
          <a:p>
            <a:r>
              <a:rPr lang="de-DE" altLang="en-US" smtClean="0"/>
              <a:t>17.5	Wiederverwendung von 	Architekturen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el 1"/>
          <p:cNvSpPr>
            <a:spLocks noGrp="1"/>
          </p:cNvSpPr>
          <p:nvPr>
            <p:ph type="title"/>
          </p:nvPr>
        </p:nvSpPr>
        <p:spPr/>
        <p:txBody>
          <a:bodyPr/>
          <a:lstStyle/>
          <a:p>
            <a:r>
              <a:rPr lang="de-DE" altLang="en-US" smtClean="0"/>
              <a:t>Architekturmuster</a:t>
            </a:r>
          </a:p>
        </p:txBody>
      </p:sp>
      <p:sp>
        <p:nvSpPr>
          <p:cNvPr id="63491" name="Inhaltsplatzhalter 2"/>
          <p:cNvSpPr>
            <a:spLocks noGrp="1"/>
          </p:cNvSpPr>
          <p:nvPr>
            <p:ph idx="1"/>
          </p:nvPr>
        </p:nvSpPr>
        <p:spPr>
          <a:xfrm>
            <a:off x="166688" y="981075"/>
            <a:ext cx="9501187" cy="5326063"/>
          </a:xfrm>
        </p:spPr>
        <p:txBody>
          <a:bodyPr/>
          <a:lstStyle/>
          <a:p>
            <a:r>
              <a:rPr lang="de-DE" altLang="en-US" smtClean="0"/>
              <a:t>Wenn sich bestimmte </a:t>
            </a:r>
            <a:r>
              <a:rPr lang="de-DE" altLang="en-US" smtClean="0">
                <a:solidFill>
                  <a:srgbClr val="0000FF"/>
                </a:solidFill>
              </a:rPr>
              <a:t>Lösungsstrukturen</a:t>
            </a:r>
            <a:r>
              <a:rPr lang="de-DE" altLang="en-US" smtClean="0"/>
              <a:t> bewährt haben, kann man sie dokumentieren und später erneut verwenden. </a:t>
            </a:r>
          </a:p>
          <a:p>
            <a:endParaRPr lang="de-DE" altLang="en-US" smtClean="0"/>
          </a:p>
          <a:p>
            <a:endParaRPr lang="de-DE" altLang="en-US" smtClean="0"/>
          </a:p>
          <a:p>
            <a:r>
              <a:rPr lang="de-DE" altLang="en-US" smtClean="0"/>
              <a:t/>
            </a:r>
            <a:br>
              <a:rPr lang="de-DE" altLang="en-US" smtClean="0"/>
            </a:br>
            <a:endParaRPr lang="de-DE" altLang="en-US" smtClean="0"/>
          </a:p>
          <a:p>
            <a:r>
              <a:rPr lang="de-DE" altLang="en-US" smtClean="0"/>
              <a:t>Wenn wir ein </a:t>
            </a:r>
            <a:r>
              <a:rPr lang="de-DE" altLang="en-US" smtClean="0">
                <a:solidFill>
                  <a:srgbClr val="E42835"/>
                </a:solidFill>
              </a:rPr>
              <a:t>Architekturmuster</a:t>
            </a:r>
            <a:r>
              <a:rPr lang="de-DE" altLang="en-US" smtClean="0"/>
              <a:t> verwenden, legen wir damit die </a:t>
            </a:r>
            <a:r>
              <a:rPr lang="de-DE" altLang="en-US" smtClean="0">
                <a:solidFill>
                  <a:srgbClr val="0000FF"/>
                </a:solidFill>
              </a:rPr>
              <a:t>Strukturen auf der obersten Ebene der Architektur </a:t>
            </a:r>
            <a:r>
              <a:rPr lang="de-DE" altLang="en-US" smtClean="0"/>
              <a:t>fest. </a:t>
            </a:r>
          </a:p>
          <a:p>
            <a:r>
              <a:rPr lang="de-DE" altLang="en-US" smtClean="0"/>
              <a:t>Die Wahl eines Architekturmusters ist eine zentrale Entscheidung. </a:t>
            </a:r>
          </a:p>
          <a:p>
            <a:pPr lvl="1"/>
            <a:r>
              <a:rPr lang="de-DE" altLang="en-US" smtClean="0"/>
              <a:t>Ob das vorgesehene Architekturmuster geeignet ist, hängt davon ab, ob seine speziellen Randbedingungen und Voraussetzungen erfüllt sind.</a:t>
            </a:r>
          </a:p>
        </p:txBody>
      </p:sp>
      <p:sp>
        <p:nvSpPr>
          <p:cNvPr id="63492"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4FA4BA9D-3CCE-468C-BBF7-A67B8A4DDE98}" type="slidenum">
              <a:rPr lang="de-DE" altLang="en-US" sz="1100"/>
              <a:pPr eaLnBrk="1" hangingPunct="1"/>
              <a:t>59</a:t>
            </a:fld>
            <a:endParaRPr lang="de-DE" altLang="en-US" sz="1100"/>
          </a:p>
        </p:txBody>
      </p:sp>
      <p:sp>
        <p:nvSpPr>
          <p:cNvPr id="63493" name="TextBox 6"/>
          <p:cNvSpPr txBox="1">
            <a:spLocks noChangeArrowheads="1"/>
          </p:cNvSpPr>
          <p:nvPr/>
        </p:nvSpPr>
        <p:spPr bwMode="auto">
          <a:xfrm>
            <a:off x="381000" y="1778000"/>
            <a:ext cx="9001125" cy="193833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i="1">
                <a:solidFill>
                  <a:srgbClr val="0000FF"/>
                </a:solidFill>
                <a:latin typeface="Calibri" panose="020F0502020204030204" pitchFamily="34" charset="0"/>
                <a:cs typeface="Calibri" panose="020F0502020204030204" pitchFamily="34" charset="0"/>
              </a:rPr>
              <a:t>An </a:t>
            </a:r>
            <a:r>
              <a:rPr lang="en-US" altLang="en-US" sz="2400" b="1" i="1">
                <a:solidFill>
                  <a:srgbClr val="0000FF"/>
                </a:solidFill>
                <a:latin typeface="Calibri" panose="020F0502020204030204" pitchFamily="34" charset="0"/>
                <a:cs typeface="Calibri" panose="020F0502020204030204" pitchFamily="34" charset="0"/>
              </a:rPr>
              <a:t>architectural pattern </a:t>
            </a:r>
            <a:r>
              <a:rPr lang="en-US" altLang="en-US" sz="2400" i="1">
                <a:solidFill>
                  <a:srgbClr val="0000FF"/>
                </a:solidFill>
                <a:latin typeface="Calibri" panose="020F0502020204030204" pitchFamily="34" charset="0"/>
                <a:cs typeface="Calibri" panose="020F0502020204030204" pitchFamily="34" charset="0"/>
              </a:rPr>
              <a:t>expresses a fundamental structural organization schema for software systems. It provides a set of predefined subsystems, specifies their responsibilities, and includes rules and guidelines for organizing the relationships between them.                                     </a:t>
            </a:r>
          </a:p>
          <a:p>
            <a:pPr algn="r" eaLnBrk="1" hangingPunct="1"/>
            <a:r>
              <a:rPr lang="de-DE" altLang="en-US" sz="2400">
                <a:latin typeface="Calibri" panose="020F0502020204030204" pitchFamily="34" charset="0"/>
                <a:cs typeface="Calibri" panose="020F0502020204030204" pitchFamily="34" charset="0"/>
              </a:rPr>
              <a:t>Buschmann et al. (1996)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de-DE" altLang="en-US" smtClean="0"/>
              <a:t>Festlegung der Lösungsstruktur</a:t>
            </a:r>
          </a:p>
        </p:txBody>
      </p:sp>
      <p:sp>
        <p:nvSpPr>
          <p:cNvPr id="9219" name="Inhaltsplatzhalter 2"/>
          <p:cNvSpPr>
            <a:spLocks noGrp="1"/>
          </p:cNvSpPr>
          <p:nvPr>
            <p:ph idx="1"/>
          </p:nvPr>
        </p:nvSpPr>
        <p:spPr>
          <a:xfrm>
            <a:off x="166688" y="981075"/>
            <a:ext cx="9501187" cy="5326063"/>
          </a:xfrm>
        </p:spPr>
        <p:txBody>
          <a:bodyPr/>
          <a:lstStyle/>
          <a:p>
            <a:r>
              <a:rPr lang="de-DE" altLang="en-US" smtClean="0">
                <a:solidFill>
                  <a:srgbClr val="0000FF"/>
                </a:solidFill>
              </a:rPr>
              <a:t>Struktur</a:t>
            </a:r>
            <a:r>
              <a:rPr lang="de-DE" altLang="en-US" smtClean="0"/>
              <a:t> eines Gegenstands = Menge der </a:t>
            </a:r>
            <a:r>
              <a:rPr lang="de-DE" altLang="en-US" smtClean="0">
                <a:solidFill>
                  <a:srgbClr val="0000FF"/>
                </a:solidFill>
              </a:rPr>
              <a:t>Beziehungen zwischen seinen Teilen</a:t>
            </a:r>
            <a:endParaRPr lang="de-DE" altLang="en-US" smtClean="0"/>
          </a:p>
          <a:p>
            <a:pPr lvl="1"/>
            <a:r>
              <a:rPr lang="de-DE" altLang="en-US" smtClean="0"/>
              <a:t>Gegenstand, der nicht aus (erkennbaren) Teilen aufgebaut ist, heißt </a:t>
            </a:r>
            <a:r>
              <a:rPr lang="de-DE" altLang="en-US" smtClean="0">
                <a:solidFill>
                  <a:srgbClr val="0000FF"/>
                </a:solidFill>
              </a:rPr>
              <a:t>unstrukturiert</a:t>
            </a:r>
            <a:r>
              <a:rPr lang="de-DE" altLang="en-US" smtClean="0"/>
              <a:t> oder </a:t>
            </a:r>
            <a:r>
              <a:rPr lang="de-DE" altLang="en-US" smtClean="0">
                <a:solidFill>
                  <a:srgbClr val="0000FF"/>
                </a:solidFill>
              </a:rPr>
              <a:t>amorph</a:t>
            </a:r>
            <a:r>
              <a:rPr lang="de-DE" altLang="en-US" smtClean="0"/>
              <a:t>. </a:t>
            </a:r>
          </a:p>
          <a:p>
            <a:r>
              <a:rPr lang="de-DE" altLang="en-US" smtClean="0"/>
              <a:t>Die Struktur bleibt nach </a:t>
            </a:r>
            <a:r>
              <a:rPr lang="de-DE" altLang="en-US" smtClean="0">
                <a:solidFill>
                  <a:srgbClr val="0000FF"/>
                </a:solidFill>
              </a:rPr>
              <a:t>Abstraktion vom Material und von den quantitativen Aspekten </a:t>
            </a:r>
            <a:r>
              <a:rPr lang="de-DE" altLang="en-US" smtClean="0"/>
              <a:t>des Gegenstands übrig.</a:t>
            </a:r>
          </a:p>
          <a:p>
            <a:r>
              <a:rPr lang="de-DE" altLang="en-US" smtClean="0"/>
              <a:t>Strukturen werden </a:t>
            </a:r>
            <a:r>
              <a:rPr lang="de-DE" altLang="en-US" smtClean="0">
                <a:solidFill>
                  <a:srgbClr val="0000FF"/>
                </a:solidFill>
              </a:rPr>
              <a:t>selbststabilisierend </a:t>
            </a:r>
            <a:r>
              <a:rPr lang="de-DE" altLang="en-US" smtClean="0"/>
              <a:t>und damit </a:t>
            </a:r>
            <a:r>
              <a:rPr lang="de-DE" altLang="en-US" smtClean="0">
                <a:solidFill>
                  <a:srgbClr val="0000FF"/>
                </a:solidFill>
              </a:rPr>
              <a:t>sehr lange haltbar</a:t>
            </a:r>
            <a:r>
              <a:rPr lang="de-DE" altLang="en-US" smtClean="0"/>
              <a:t>, </a:t>
            </a:r>
            <a:br>
              <a:rPr lang="de-DE" altLang="en-US" smtClean="0"/>
            </a:br>
            <a:r>
              <a:rPr lang="de-DE" altLang="en-US" smtClean="0"/>
              <a:t>oft viel länger als die Materialien, aus denen sie geformt werden.</a:t>
            </a:r>
          </a:p>
          <a:p>
            <a:r>
              <a:rPr lang="de-DE" altLang="en-US" smtClean="0">
                <a:solidFill>
                  <a:srgbClr val="0000FF"/>
                </a:solidFill>
              </a:rPr>
              <a:t>Beispiele: </a:t>
            </a:r>
            <a:r>
              <a:rPr lang="de-DE" altLang="en-US" smtClean="0"/>
              <a:t>Stadtpläne, Organisationen, Versteinerungen</a:t>
            </a:r>
          </a:p>
          <a:p>
            <a:r>
              <a:rPr lang="de-DE" altLang="en-US" smtClean="0"/>
              <a:t>Das heißt: Wer Strukturen festlegt, wirkt </a:t>
            </a:r>
            <a:r>
              <a:rPr lang="de-DE" altLang="en-US" smtClean="0">
                <a:solidFill>
                  <a:srgbClr val="0000FF"/>
                </a:solidFill>
              </a:rPr>
              <a:t>sehr weit in die Zukunft</a:t>
            </a:r>
            <a:r>
              <a:rPr lang="de-DE" altLang="en-US" smtClean="0"/>
              <a:t>!</a:t>
            </a:r>
          </a:p>
          <a:p>
            <a:r>
              <a:rPr lang="de-DE" altLang="en-US" smtClean="0"/>
              <a:t>Die Struktur hat großen Einfluss auf die Brauchbarkeit (Effizienz) und (vor allem) auf die Wartbarkeit. → Die Wahl der Struktur ist die </a:t>
            </a:r>
            <a:r>
              <a:rPr lang="de-DE" altLang="en-US" smtClean="0">
                <a:solidFill>
                  <a:srgbClr val="0000FF"/>
                </a:solidFill>
              </a:rPr>
              <a:t>wichtigste</a:t>
            </a:r>
            <a:r>
              <a:rPr lang="de-DE" altLang="en-US" smtClean="0"/>
              <a:t> (technische) </a:t>
            </a:r>
            <a:r>
              <a:rPr lang="de-DE" altLang="en-US" smtClean="0">
                <a:solidFill>
                  <a:srgbClr val="0000FF"/>
                </a:solidFill>
              </a:rPr>
              <a:t>Entscheidung</a:t>
            </a:r>
            <a:r>
              <a:rPr lang="de-DE" altLang="en-US" smtClean="0"/>
              <a:t> der Software-Entwicklung.</a:t>
            </a:r>
          </a:p>
        </p:txBody>
      </p:sp>
      <p:sp>
        <p:nvSpPr>
          <p:cNvPr id="9220"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B9AD38D-BC31-43F2-B30D-9D32519A0D0D}" type="slidenum">
              <a:rPr lang="de-DE" altLang="en-US" sz="1100"/>
              <a:pPr eaLnBrk="1" hangingPunct="1"/>
              <a:t>6</a:t>
            </a:fld>
            <a:endParaRPr lang="de-DE" altLang="en-US" sz="11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p:cNvSpPr>
            <a:spLocks noGrp="1"/>
          </p:cNvSpPr>
          <p:nvPr>
            <p:ph type="title"/>
          </p:nvPr>
        </p:nvSpPr>
        <p:spPr/>
        <p:txBody>
          <a:bodyPr/>
          <a:lstStyle/>
          <a:p>
            <a:r>
              <a:rPr lang="de-DE" altLang="en-US" smtClean="0"/>
              <a:t>Architekturmuster der SW-Schichten</a:t>
            </a:r>
          </a:p>
        </p:txBody>
      </p:sp>
      <p:sp>
        <p:nvSpPr>
          <p:cNvPr id="64515" name="Inhaltsplatzhalter 2"/>
          <p:cNvSpPr>
            <a:spLocks noGrp="1"/>
          </p:cNvSpPr>
          <p:nvPr>
            <p:ph idx="1"/>
          </p:nvPr>
        </p:nvSpPr>
        <p:spPr>
          <a:xfrm>
            <a:off x="166688" y="981075"/>
            <a:ext cx="9501187" cy="5326063"/>
          </a:xfrm>
        </p:spPr>
        <p:txBody>
          <a:bodyPr/>
          <a:lstStyle/>
          <a:p>
            <a:r>
              <a:rPr lang="de-DE" altLang="en-US" smtClean="0"/>
              <a:t>E.W. Dijkstra zerlegt in „The Structure of the THE Multiprogramming System“ (1968) ein Betriebssystem in fünf Schichten.</a:t>
            </a:r>
            <a:br>
              <a:rPr lang="de-DE" altLang="en-US" smtClean="0"/>
            </a:br>
            <a:r>
              <a:rPr lang="de-DE" altLang="en-US" smtClean="0"/>
              <a:t/>
            </a:r>
            <a:br>
              <a:rPr lang="de-DE" altLang="en-US" smtClean="0"/>
            </a:br>
            <a:r>
              <a:rPr lang="de-DE" altLang="en-US" smtClean="0"/>
              <a:t/>
            </a:r>
            <a:br>
              <a:rPr lang="de-DE" altLang="en-US" smtClean="0"/>
            </a:br>
            <a:r>
              <a:rPr lang="de-DE" altLang="en-US" smtClean="0"/>
              <a:t/>
            </a:r>
            <a:br>
              <a:rPr lang="de-DE" altLang="en-US" smtClean="0"/>
            </a:br>
            <a:endParaRPr lang="de-DE" altLang="en-US" smtClean="0"/>
          </a:p>
          <a:p>
            <a:r>
              <a:rPr lang="de-DE" altLang="en-US" smtClean="0"/>
              <a:t/>
            </a:r>
            <a:br>
              <a:rPr lang="de-DE" altLang="en-US" smtClean="0"/>
            </a:br>
            <a:r>
              <a:rPr lang="de-DE" altLang="en-US" smtClean="0"/>
              <a:t>Schichten werden nach den folgenden Regeln festgelegt:</a:t>
            </a:r>
          </a:p>
          <a:p>
            <a:pPr lvl="1"/>
            <a:r>
              <a:rPr lang="de-DE" altLang="en-US" smtClean="0"/>
              <a:t>Eine Schicht fasst logisch </a:t>
            </a:r>
            <a:r>
              <a:rPr lang="de-DE" altLang="en-US" smtClean="0">
                <a:solidFill>
                  <a:srgbClr val="0000FF"/>
                </a:solidFill>
              </a:rPr>
              <a:t>zusammengehörende Komponenten </a:t>
            </a:r>
            <a:r>
              <a:rPr lang="de-DE" altLang="en-US" smtClean="0"/>
              <a:t>zusammen.</a:t>
            </a:r>
          </a:p>
          <a:p>
            <a:pPr lvl="1"/>
            <a:r>
              <a:rPr lang="de-DE" altLang="en-US" smtClean="0"/>
              <a:t>Eine Schicht stellt </a:t>
            </a:r>
            <a:r>
              <a:rPr lang="de-DE" altLang="en-US" smtClean="0">
                <a:solidFill>
                  <a:srgbClr val="0000FF"/>
                </a:solidFill>
              </a:rPr>
              <a:t>Dienstleistungen</a:t>
            </a:r>
            <a:r>
              <a:rPr lang="de-DE" altLang="en-US" smtClean="0"/>
              <a:t> zur Verfügung, die an der (oberen) Schnittstelle der Schicht angeboten werden.</a:t>
            </a:r>
          </a:p>
          <a:p>
            <a:pPr lvl="1"/>
            <a:r>
              <a:rPr lang="de-DE" altLang="en-US" smtClean="0"/>
              <a:t>Die Dienstleistungen einer Schicht können nur von Komponenten der </a:t>
            </a:r>
            <a:r>
              <a:rPr lang="de-DE" altLang="en-US" smtClean="0">
                <a:solidFill>
                  <a:srgbClr val="0000FF"/>
                </a:solidFill>
              </a:rPr>
              <a:t>direkt darüber liegenden Schicht </a:t>
            </a:r>
            <a:r>
              <a:rPr lang="de-DE" altLang="en-US" smtClean="0"/>
              <a:t>benutzt werden.</a:t>
            </a:r>
          </a:p>
        </p:txBody>
      </p:sp>
      <p:sp>
        <p:nvSpPr>
          <p:cNvPr id="64516"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B0263577-3156-477D-BCCC-A8FB2DE0D3FE}" type="slidenum">
              <a:rPr lang="de-DE" altLang="en-US" sz="1100"/>
              <a:pPr eaLnBrk="1" hangingPunct="1"/>
              <a:t>60</a:t>
            </a:fld>
            <a:endParaRPr lang="de-DE" altLang="en-US" sz="1100"/>
          </a:p>
        </p:txBody>
      </p:sp>
      <p:sp>
        <p:nvSpPr>
          <p:cNvPr id="64517" name="TextBox 6"/>
          <p:cNvSpPr txBox="1">
            <a:spLocks noChangeArrowheads="1"/>
          </p:cNvSpPr>
          <p:nvPr/>
        </p:nvSpPr>
        <p:spPr bwMode="auto">
          <a:xfrm>
            <a:off x="381000" y="1858963"/>
            <a:ext cx="9001125" cy="15700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i="1">
                <a:solidFill>
                  <a:srgbClr val="0000FF"/>
                </a:solidFill>
                <a:latin typeface="Calibri" panose="020F0502020204030204" pitchFamily="34" charset="0"/>
                <a:cs typeface="Calibri" panose="020F0502020204030204" pitchFamily="34" charset="0"/>
              </a:rPr>
              <a:t>The </a:t>
            </a:r>
            <a:r>
              <a:rPr lang="en-US" altLang="en-US" sz="2400" b="1" i="1">
                <a:solidFill>
                  <a:srgbClr val="0000FF"/>
                </a:solidFill>
                <a:latin typeface="Calibri" panose="020F0502020204030204" pitchFamily="34" charset="0"/>
                <a:cs typeface="Calibri" panose="020F0502020204030204" pitchFamily="34" charset="0"/>
              </a:rPr>
              <a:t>Layers architectural pattern </a:t>
            </a:r>
            <a:r>
              <a:rPr lang="en-US" altLang="en-US" sz="2400" i="1">
                <a:solidFill>
                  <a:srgbClr val="0000FF"/>
                </a:solidFill>
                <a:latin typeface="Calibri" panose="020F0502020204030204" pitchFamily="34" charset="0"/>
                <a:cs typeface="Calibri" panose="020F0502020204030204" pitchFamily="34" charset="0"/>
              </a:rPr>
              <a:t>helps to structure applications that can be decomposed into groups of subtasks in which each group of subtasks is at a particular level of abstraction.</a:t>
            </a:r>
          </a:p>
          <a:p>
            <a:pPr algn="r" eaLnBrk="1" hangingPunct="1"/>
            <a:r>
              <a:rPr lang="de-DE" altLang="en-US" sz="2400">
                <a:latin typeface="Calibri" panose="020F0502020204030204" pitchFamily="34" charset="0"/>
                <a:cs typeface="Calibri" panose="020F0502020204030204" pitchFamily="34" charset="0"/>
              </a:rPr>
              <a:t>Buschmann et al. (1996)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ltLang="en-US" smtClean="0"/>
              <a:t>Eigenschaften von Schichten</a:t>
            </a:r>
          </a:p>
        </p:txBody>
      </p:sp>
      <p:sp>
        <p:nvSpPr>
          <p:cNvPr id="65539" name="Content Placeholder 2"/>
          <p:cNvSpPr>
            <a:spLocks noGrp="1"/>
          </p:cNvSpPr>
          <p:nvPr>
            <p:ph sz="quarter" idx="13"/>
          </p:nvPr>
        </p:nvSpPr>
        <p:spPr>
          <a:xfrm>
            <a:off x="200025" y="981075"/>
            <a:ext cx="4608513" cy="5400675"/>
          </a:xfrm>
        </p:spPr>
        <p:txBody>
          <a:bodyPr/>
          <a:lstStyle/>
          <a:p>
            <a:pPr marL="0" indent="0"/>
            <a:r>
              <a:rPr lang="de-DE" altLang="en-US" smtClean="0"/>
              <a:t>Schichten bauen (direkt) aufeinander auf, ein </a:t>
            </a:r>
            <a:r>
              <a:rPr lang="de-DE" altLang="en-US" smtClean="0">
                <a:solidFill>
                  <a:srgbClr val="0000FF"/>
                </a:solidFill>
              </a:rPr>
              <a:t>Durchgriff</a:t>
            </a:r>
            <a:r>
              <a:rPr lang="de-DE" altLang="en-US" smtClean="0"/>
              <a:t> durch mehrere Ebenen </a:t>
            </a:r>
            <a:r>
              <a:rPr lang="de-DE" altLang="en-US" smtClean="0">
                <a:solidFill>
                  <a:srgbClr val="0000FF"/>
                </a:solidFill>
              </a:rPr>
              <a:t>ist nicht erlaubt</a:t>
            </a:r>
            <a:r>
              <a:rPr lang="de-DE" altLang="en-US" smtClean="0"/>
              <a:t>. </a:t>
            </a:r>
          </a:p>
          <a:p>
            <a:pPr marL="0" indent="0"/>
            <a:r>
              <a:rPr lang="de-DE" altLang="en-US" smtClean="0"/>
              <a:t>Schichten sind nur gekoppelt, wenn sie benachbart sind. </a:t>
            </a:r>
            <a:br>
              <a:rPr lang="de-DE" altLang="en-US" smtClean="0"/>
            </a:br>
            <a:r>
              <a:rPr lang="de-DE" altLang="en-US" smtClean="0"/>
              <a:t>Aber auch diese Kopplung ist durch die Kapselung der Operationen gering. Änderungen wirken sich darum meist nur lokal (innerhalb einer Schicht) aus.</a:t>
            </a:r>
          </a:p>
          <a:p>
            <a:pPr marL="0" indent="0"/>
            <a:endParaRPr lang="en-US" altLang="en-US" smtClean="0"/>
          </a:p>
        </p:txBody>
      </p:sp>
      <p:pic>
        <p:nvPicPr>
          <p:cNvPr id="65540" name="Content Placeholder 5" descr="17_15_Schichten_COL.png"/>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5830888" y="981075"/>
            <a:ext cx="3141662" cy="5400675"/>
          </a:xfrm>
        </p:spPr>
      </p:pic>
      <p:sp>
        <p:nvSpPr>
          <p:cNvPr id="65541" name="Slide Number Placeholder 4"/>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AF2C978-EF84-412C-AF20-74B3497CFFB5}" type="slidenum">
              <a:rPr lang="de-DE" altLang="en-US" sz="1100"/>
              <a:pPr eaLnBrk="1" hangingPunct="1"/>
              <a:t>61</a:t>
            </a:fld>
            <a:endParaRPr lang="de-DE" altLang="en-US" sz="11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altLang="en-US" smtClean="0"/>
              <a:t>Protokollbasiert versus Objektorientiert</a:t>
            </a:r>
          </a:p>
        </p:txBody>
      </p:sp>
      <p:sp>
        <p:nvSpPr>
          <p:cNvPr id="66563" name="Content Placeholder 2"/>
          <p:cNvSpPr>
            <a:spLocks noGrp="1"/>
          </p:cNvSpPr>
          <p:nvPr>
            <p:ph idx="1"/>
          </p:nvPr>
        </p:nvSpPr>
        <p:spPr>
          <a:xfrm>
            <a:off x="166688" y="981075"/>
            <a:ext cx="9501187" cy="5326063"/>
          </a:xfrm>
        </p:spPr>
        <p:txBody>
          <a:bodyPr/>
          <a:lstStyle/>
          <a:p>
            <a:r>
              <a:rPr lang="en-US" altLang="en-US" smtClean="0">
                <a:solidFill>
                  <a:srgbClr val="0000FF"/>
                </a:solidFill>
              </a:rPr>
              <a:t>Protokollbasierte Schichten</a:t>
            </a:r>
          </a:p>
          <a:p>
            <a:pPr lvl="1"/>
            <a:r>
              <a:rPr lang="de-DE" altLang="en-US" smtClean="0"/>
              <a:t>Schicht, die nur mit ihren Nachbarschichten kommuniziert.</a:t>
            </a:r>
          </a:p>
          <a:p>
            <a:r>
              <a:rPr lang="de-DE" altLang="en-US" smtClean="0">
                <a:solidFill>
                  <a:srgbClr val="0000FF"/>
                </a:solidFill>
              </a:rPr>
              <a:t>Objektorientierte Schicht</a:t>
            </a:r>
          </a:p>
          <a:p>
            <a:pPr lvl="1"/>
            <a:r>
              <a:rPr lang="de-DE" altLang="en-US" smtClean="0"/>
              <a:t>Schicht, die für alle höheren Schichten sichtbar ist, damit dort die in der tieferen Schicht enthaltenen Komponenten benutzt oder erweitert werden können. </a:t>
            </a:r>
          </a:p>
          <a:p>
            <a:r>
              <a:rPr lang="de-DE" altLang="en-US" smtClean="0"/>
              <a:t>In großen objektorientierten Anwendungen können beide Schichtenarten vorkommen; dabei gilt:</a:t>
            </a:r>
          </a:p>
          <a:p>
            <a:pPr lvl="1"/>
            <a:r>
              <a:rPr lang="de-DE" altLang="en-US" smtClean="0"/>
              <a:t>Die Komponenten einer Schicht dürfen immer nur Komponenten der </a:t>
            </a:r>
            <a:r>
              <a:rPr lang="de-DE" altLang="en-US" smtClean="0">
                <a:solidFill>
                  <a:srgbClr val="0000FF"/>
                </a:solidFill>
              </a:rPr>
              <a:t>nächsttieferen protokollbasierten </a:t>
            </a:r>
            <a:r>
              <a:rPr lang="de-DE" altLang="en-US" smtClean="0"/>
              <a:t>Schicht benutzen.</a:t>
            </a:r>
          </a:p>
          <a:p>
            <a:pPr lvl="1"/>
            <a:r>
              <a:rPr lang="de-DE" altLang="en-US" smtClean="0"/>
              <a:t>Die Komponenten einer Schicht können die Komponenten </a:t>
            </a:r>
            <a:r>
              <a:rPr lang="de-DE" altLang="en-US" smtClean="0">
                <a:solidFill>
                  <a:srgbClr val="0000FF"/>
                </a:solidFill>
              </a:rPr>
              <a:t>aller tieferen objektorientierten</a:t>
            </a:r>
            <a:r>
              <a:rPr lang="de-DE" altLang="en-US" smtClean="0"/>
              <a:t> Schichten nutzen.</a:t>
            </a:r>
          </a:p>
          <a:p>
            <a:pPr lvl="1"/>
            <a:endParaRPr lang="en-US" altLang="en-US" smtClean="0"/>
          </a:p>
        </p:txBody>
      </p:sp>
      <p:sp>
        <p:nvSpPr>
          <p:cNvPr id="6656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E0628BCE-9FFD-4D8E-AE7D-3E6271554FB1}" type="slidenum">
              <a:rPr lang="de-DE" altLang="en-US" sz="1100"/>
              <a:pPr eaLnBrk="1" hangingPunct="1"/>
              <a:t>62</a:t>
            </a:fld>
            <a:endParaRPr lang="de-DE" altLang="en-US" sz="110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el 1"/>
          <p:cNvSpPr>
            <a:spLocks noGrp="1"/>
          </p:cNvSpPr>
          <p:nvPr>
            <p:ph type="title"/>
          </p:nvPr>
        </p:nvSpPr>
        <p:spPr/>
        <p:txBody>
          <a:bodyPr/>
          <a:lstStyle/>
          <a:p>
            <a:r>
              <a:rPr lang="de-DE" altLang="en-US" smtClean="0"/>
              <a:t>Das Drei-Schichten-Architekturmuster</a:t>
            </a:r>
          </a:p>
        </p:txBody>
      </p:sp>
      <p:sp>
        <p:nvSpPr>
          <p:cNvPr id="67587" name="Inhaltsplatzhalter 2"/>
          <p:cNvSpPr>
            <a:spLocks noGrp="1"/>
          </p:cNvSpPr>
          <p:nvPr>
            <p:ph idx="1"/>
          </p:nvPr>
        </p:nvSpPr>
        <p:spPr>
          <a:xfrm>
            <a:off x="166688" y="836613"/>
            <a:ext cx="9501187" cy="5326062"/>
          </a:xfrm>
        </p:spPr>
        <p:txBody>
          <a:bodyPr/>
          <a:lstStyle/>
          <a:p>
            <a:r>
              <a:rPr lang="de-DE" altLang="en-US" smtClean="0"/>
              <a:t>Viele interaktive Software-Systeme sind aus den folgenden drei </a:t>
            </a:r>
            <a:r>
              <a:rPr lang="de-DE" altLang="en-US" smtClean="0">
                <a:solidFill>
                  <a:srgbClr val="0000FF"/>
                </a:solidFill>
              </a:rPr>
              <a:t>protokollbasierten Schichten </a:t>
            </a:r>
            <a:r>
              <a:rPr lang="de-DE" altLang="en-US" smtClean="0"/>
              <a:t>aufgebaut: </a:t>
            </a:r>
          </a:p>
          <a:p>
            <a:pPr lvl="1"/>
            <a:r>
              <a:rPr lang="de-DE" altLang="en-US" smtClean="0"/>
              <a:t>Präsentationsschicht, </a:t>
            </a:r>
          </a:p>
          <a:p>
            <a:pPr lvl="1"/>
            <a:r>
              <a:rPr lang="de-DE" altLang="en-US" smtClean="0"/>
              <a:t>Anwendungsschicht und </a:t>
            </a:r>
          </a:p>
          <a:p>
            <a:pPr lvl="1"/>
            <a:r>
              <a:rPr lang="de-DE" altLang="en-US" smtClean="0"/>
              <a:t>Datenhaltungsschicht. </a:t>
            </a:r>
          </a:p>
          <a:p>
            <a:r>
              <a:rPr lang="de-DE" altLang="en-US" smtClean="0"/>
              <a:t>Die </a:t>
            </a:r>
            <a:r>
              <a:rPr lang="de-DE" altLang="en-US" smtClean="0">
                <a:solidFill>
                  <a:srgbClr val="0000FF"/>
                </a:solidFill>
              </a:rPr>
              <a:t>Präsentationsschicht</a:t>
            </a:r>
            <a:r>
              <a:rPr lang="de-DE" altLang="en-US" smtClean="0"/>
              <a:t> realisiert die Bedienoberfläche, sie stellt Informationen dar und steuert die Interaktion Benutzer – System. Dazu kommuniziert sie mit der Anwendungsschicht. </a:t>
            </a:r>
          </a:p>
          <a:p>
            <a:r>
              <a:rPr lang="de-DE" altLang="en-US" smtClean="0"/>
              <a:t>In der </a:t>
            </a:r>
            <a:r>
              <a:rPr lang="de-DE" altLang="en-US" smtClean="0">
                <a:solidFill>
                  <a:srgbClr val="0000FF"/>
                </a:solidFill>
              </a:rPr>
              <a:t>Anwendungsschicht</a:t>
            </a:r>
            <a:r>
              <a:rPr lang="de-DE" altLang="en-US" smtClean="0"/>
              <a:t> liegen alle Komponenten, die die fachliche Funktionalität realisieren. Sie sind so konstruiert, dass sie keine Information über die Präsentation enthalten. </a:t>
            </a:r>
          </a:p>
          <a:p>
            <a:r>
              <a:rPr lang="de-DE" altLang="en-US" smtClean="0"/>
              <a:t>Darunter liegt die </a:t>
            </a:r>
            <a:r>
              <a:rPr lang="de-DE" altLang="en-US" smtClean="0">
                <a:solidFill>
                  <a:srgbClr val="0000FF"/>
                </a:solidFill>
              </a:rPr>
              <a:t>Datenhaltungsschicht</a:t>
            </a:r>
            <a:r>
              <a:rPr lang="de-DE" altLang="en-US" smtClean="0"/>
              <a:t>. Sie sorgt für die dauerhafte Speicherung, meist in einer Datenbank. Details der Speicherung sind in dieser Schicht verborgen!</a:t>
            </a:r>
          </a:p>
        </p:txBody>
      </p:sp>
      <p:sp>
        <p:nvSpPr>
          <p:cNvPr id="67588"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75897C54-7A0B-4F64-BAC9-1765FB4ECD9F}" type="slidenum">
              <a:rPr lang="de-DE" altLang="en-US" sz="1100"/>
              <a:pPr eaLnBrk="1" hangingPunct="1"/>
              <a:t>63</a:t>
            </a:fld>
            <a:endParaRPr lang="de-DE" altLang="en-US" sz="11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altLang="en-US" smtClean="0"/>
              <a:t>Beispiel</a:t>
            </a:r>
          </a:p>
        </p:txBody>
      </p:sp>
      <p:pic>
        <p:nvPicPr>
          <p:cNvPr id="68611" name="Content Placeholder 4" descr="17_16_3Schichten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187700" y="981075"/>
            <a:ext cx="3459163" cy="5326063"/>
          </a:xfrm>
        </p:spPr>
      </p:pic>
      <p:sp>
        <p:nvSpPr>
          <p:cNvPr id="6861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8A17D0F3-C903-496A-B19A-1C9529D5EDFB}" type="slidenum">
              <a:rPr lang="de-DE" altLang="en-US" sz="1100"/>
              <a:pPr eaLnBrk="1" hangingPunct="1"/>
              <a:t>64</a:t>
            </a:fld>
            <a:endParaRPr lang="de-DE" altLang="en-US" sz="11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smtClean="0"/>
              <a:t>Das Pipe-Filter-Architekturmuster</a:t>
            </a:r>
          </a:p>
        </p:txBody>
      </p:sp>
      <p:sp>
        <p:nvSpPr>
          <p:cNvPr id="69635" name="Content Placeholder 2"/>
          <p:cNvSpPr>
            <a:spLocks noGrp="1"/>
          </p:cNvSpPr>
          <p:nvPr>
            <p:ph idx="1"/>
          </p:nvPr>
        </p:nvSpPr>
        <p:spPr>
          <a:xfrm>
            <a:off x="166688" y="765175"/>
            <a:ext cx="9739312" cy="5326063"/>
          </a:xfrm>
        </p:spPr>
        <p:txBody>
          <a:bodyPr/>
          <a:lstStyle/>
          <a:p>
            <a:r>
              <a:rPr lang="de-DE" altLang="en-US" smtClean="0"/>
              <a:t>Das </a:t>
            </a:r>
            <a:r>
              <a:rPr lang="de-DE" altLang="en-US" smtClean="0">
                <a:solidFill>
                  <a:srgbClr val="0000FF"/>
                </a:solidFill>
              </a:rPr>
              <a:t>Pipe-Filter-Architekturmuster</a:t>
            </a:r>
            <a:r>
              <a:rPr lang="de-DE" altLang="en-US" smtClean="0"/>
              <a:t> dient dazu, eine Anwendung zu strukturieren, die Daten auf einem virtuellen Fließband verarbeitet.</a:t>
            </a:r>
          </a:p>
          <a:p>
            <a:pPr lvl="1"/>
            <a:r>
              <a:rPr lang="de-DE" altLang="en-US" smtClean="0"/>
              <a:t>Die </a:t>
            </a:r>
            <a:r>
              <a:rPr lang="de-DE" altLang="en-US" smtClean="0">
                <a:solidFill>
                  <a:srgbClr val="0000FF"/>
                </a:solidFill>
              </a:rPr>
              <a:t>Verarbeitungsschritte</a:t>
            </a:r>
            <a:r>
              <a:rPr lang="de-DE" altLang="en-US" smtClean="0"/>
              <a:t> werden in den sogenannten </a:t>
            </a:r>
            <a:r>
              <a:rPr lang="de-DE" altLang="en-US" smtClean="0">
                <a:solidFill>
                  <a:srgbClr val="E42835"/>
                </a:solidFill>
              </a:rPr>
              <a:t>Filtern</a:t>
            </a:r>
            <a:r>
              <a:rPr lang="de-DE" altLang="en-US" smtClean="0"/>
              <a:t> realisiert. Ein Filter verbraucht und erzeugt Daten. </a:t>
            </a:r>
          </a:p>
          <a:p>
            <a:pPr lvl="1"/>
            <a:r>
              <a:rPr lang="de-DE" altLang="en-US" smtClean="0">
                <a:solidFill>
                  <a:srgbClr val="E42835"/>
                </a:solidFill>
              </a:rPr>
              <a:t>Pipes</a:t>
            </a:r>
            <a:r>
              <a:rPr lang="de-DE" altLang="en-US" smtClean="0"/>
              <a:t> leiten die </a:t>
            </a:r>
            <a:r>
              <a:rPr lang="de-DE" altLang="en-US" smtClean="0">
                <a:solidFill>
                  <a:srgbClr val="0000FF"/>
                </a:solidFill>
              </a:rPr>
              <a:t>Ergebnisse</a:t>
            </a:r>
            <a:r>
              <a:rPr lang="de-DE" altLang="en-US" smtClean="0"/>
              <a:t> des Filters an nachfolgende Filter weiter. </a:t>
            </a:r>
          </a:p>
          <a:p>
            <a:pPr lvl="1"/>
            <a:r>
              <a:rPr lang="de-DE" altLang="en-US" smtClean="0"/>
              <a:t>Das erste Filter bekommt seine Daten aus der </a:t>
            </a:r>
            <a:r>
              <a:rPr lang="de-DE" altLang="en-US" smtClean="0">
                <a:solidFill>
                  <a:srgbClr val="E73B49"/>
                </a:solidFill>
              </a:rPr>
              <a:t>Datenquelle</a:t>
            </a:r>
            <a:r>
              <a:rPr lang="de-DE" altLang="en-US" smtClean="0"/>
              <a:t>, das letzte liefert sie an die </a:t>
            </a:r>
            <a:r>
              <a:rPr lang="de-DE" altLang="en-US" smtClean="0">
                <a:solidFill>
                  <a:srgbClr val="E73B49"/>
                </a:solidFill>
              </a:rPr>
              <a:t>Datensenke</a:t>
            </a:r>
            <a:r>
              <a:rPr lang="de-DE" altLang="en-US" smtClean="0"/>
              <a:t>. </a:t>
            </a:r>
            <a:endParaRPr lang="en-US" altLang="en-US" smtClean="0"/>
          </a:p>
        </p:txBody>
      </p:sp>
      <p:sp>
        <p:nvSpPr>
          <p:cNvPr id="6963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A2674547-7777-4EC7-B61C-D5777A2153B7}" type="slidenum">
              <a:rPr lang="de-DE" altLang="en-US" sz="1100"/>
              <a:pPr eaLnBrk="1" hangingPunct="1"/>
              <a:t>65</a:t>
            </a:fld>
            <a:endParaRPr lang="de-DE" altLang="en-US" sz="1100"/>
          </a:p>
        </p:txBody>
      </p:sp>
      <p:pic>
        <p:nvPicPr>
          <p:cNvPr id="69637" name="Picture 4" descr="17_17_Pipe_Filter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0750" y="3860800"/>
            <a:ext cx="7597775"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smtClean="0"/>
              <a:t>Vor- und Nachteile</a:t>
            </a:r>
          </a:p>
        </p:txBody>
      </p:sp>
      <p:sp>
        <p:nvSpPr>
          <p:cNvPr id="70659" name="Content Placeholder 2"/>
          <p:cNvSpPr>
            <a:spLocks noGrp="1"/>
          </p:cNvSpPr>
          <p:nvPr>
            <p:ph idx="1"/>
          </p:nvPr>
        </p:nvSpPr>
        <p:spPr>
          <a:xfrm>
            <a:off x="166688" y="981075"/>
            <a:ext cx="9501187" cy="5326063"/>
          </a:xfrm>
        </p:spPr>
        <p:txBody>
          <a:bodyPr/>
          <a:lstStyle/>
          <a:p>
            <a:r>
              <a:rPr lang="en-US" altLang="en-US" smtClean="0"/>
              <a:t>Vorteile</a:t>
            </a:r>
          </a:p>
          <a:p>
            <a:pPr lvl="1"/>
            <a:r>
              <a:rPr lang="de-DE" altLang="en-US" smtClean="0"/>
              <a:t>Ein existierendes Filter kann einfach durch eine neue Komponente </a:t>
            </a:r>
            <a:r>
              <a:rPr lang="de-DE" altLang="en-US" smtClean="0">
                <a:solidFill>
                  <a:srgbClr val="0000FF"/>
                </a:solidFill>
              </a:rPr>
              <a:t>ersetzt</a:t>
            </a:r>
            <a:r>
              <a:rPr lang="de-DE" altLang="en-US" smtClean="0"/>
              <a:t> werden, da es relativ einfache Schnittstellen hat.</a:t>
            </a:r>
          </a:p>
          <a:p>
            <a:pPr lvl="1"/>
            <a:r>
              <a:rPr lang="de-DE" altLang="en-US" smtClean="0"/>
              <a:t>Nutzen mehrere Filter das gleiche Datenaustauschformat, dann können sie durch </a:t>
            </a:r>
            <a:r>
              <a:rPr lang="de-DE" altLang="en-US" smtClean="0">
                <a:solidFill>
                  <a:srgbClr val="0000FF"/>
                </a:solidFill>
              </a:rPr>
              <a:t>Rekombination</a:t>
            </a:r>
            <a:r>
              <a:rPr lang="de-DE" altLang="en-US" smtClean="0"/>
              <a:t> neue Verarbeitungseinheiten realisieren.</a:t>
            </a:r>
          </a:p>
          <a:p>
            <a:r>
              <a:rPr lang="de-DE" altLang="en-US" smtClean="0"/>
              <a:t>Nachteile</a:t>
            </a:r>
          </a:p>
          <a:p>
            <a:pPr lvl="1"/>
            <a:r>
              <a:rPr lang="de-DE" altLang="en-US" smtClean="0"/>
              <a:t>Wird ein einheitliches Datenaustauschformat definiert, dann müssen die einzelnen Filter eventuell </a:t>
            </a:r>
            <a:r>
              <a:rPr lang="de-DE" altLang="en-US" smtClean="0">
                <a:solidFill>
                  <a:srgbClr val="0000FF"/>
                </a:solidFill>
              </a:rPr>
              <a:t>das Format anpassen</a:t>
            </a:r>
            <a:r>
              <a:rPr lang="de-DE" altLang="en-US" smtClean="0"/>
              <a:t>, also Datenkonversionen durchführen.</a:t>
            </a:r>
          </a:p>
          <a:p>
            <a:pPr lvl="1"/>
            <a:r>
              <a:rPr lang="de-DE" altLang="en-US" smtClean="0"/>
              <a:t>Die Filter benutzen keine globalen Daten. Um trotzdem systematisch mit </a:t>
            </a:r>
            <a:r>
              <a:rPr lang="de-DE" altLang="en-US" smtClean="0">
                <a:solidFill>
                  <a:srgbClr val="0000FF"/>
                </a:solidFill>
              </a:rPr>
              <a:t>Fehlersituationen</a:t>
            </a:r>
            <a:r>
              <a:rPr lang="de-DE" altLang="en-US" smtClean="0"/>
              <a:t> umzugehen, wird eine gemeinsame Strategie für alle Filter benötigt. </a:t>
            </a:r>
            <a:endParaRPr lang="en-US" altLang="en-US" smtClean="0"/>
          </a:p>
        </p:txBody>
      </p:sp>
      <p:sp>
        <p:nvSpPr>
          <p:cNvPr id="7066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AFB9DC3-1B93-4DC1-81B9-E1C331978C42}" type="slidenum">
              <a:rPr lang="de-DE" altLang="en-US" sz="1100"/>
              <a:pPr eaLnBrk="1" hangingPunct="1"/>
              <a:t>66</a:t>
            </a:fld>
            <a:endParaRPr lang="de-DE" altLang="en-US" sz="11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smtClean="0"/>
              <a:t>Model-View-Controller-Architekturmuster</a:t>
            </a:r>
          </a:p>
        </p:txBody>
      </p:sp>
      <p:sp>
        <p:nvSpPr>
          <p:cNvPr id="71683" name="Content Placeholder 2"/>
          <p:cNvSpPr>
            <a:spLocks noGrp="1"/>
          </p:cNvSpPr>
          <p:nvPr>
            <p:ph idx="1"/>
          </p:nvPr>
        </p:nvSpPr>
        <p:spPr>
          <a:xfrm>
            <a:off x="166688" y="981075"/>
            <a:ext cx="9501187" cy="5326063"/>
          </a:xfrm>
        </p:spPr>
        <p:txBody>
          <a:bodyPr/>
          <a:lstStyle/>
          <a:p>
            <a:r>
              <a:rPr lang="de-DE" altLang="en-US" smtClean="0"/>
              <a:t>MVC gliedert eine interaktive Anwendung in drei Komponenten:</a:t>
            </a:r>
          </a:p>
          <a:p>
            <a:pPr lvl="1"/>
            <a:r>
              <a:rPr lang="de-DE" altLang="en-US" smtClean="0"/>
              <a:t>Das </a:t>
            </a:r>
            <a:r>
              <a:rPr lang="de-DE" altLang="en-US" smtClean="0">
                <a:solidFill>
                  <a:srgbClr val="E42835"/>
                </a:solidFill>
              </a:rPr>
              <a:t>Model</a:t>
            </a:r>
            <a:r>
              <a:rPr lang="de-DE" altLang="en-US" smtClean="0"/>
              <a:t> realisiert die fachliche Funktionalität der Anwendung. Es kapselt die Daten der Anwendung, stellt jedoch Zugriffsoperationen zur Verfügung. </a:t>
            </a:r>
          </a:p>
          <a:p>
            <a:pPr lvl="1"/>
            <a:r>
              <a:rPr lang="de-DE" altLang="en-US" smtClean="0"/>
              <a:t>Eine </a:t>
            </a:r>
            <a:r>
              <a:rPr lang="de-DE" altLang="en-US" smtClean="0">
                <a:solidFill>
                  <a:srgbClr val="E42835"/>
                </a:solidFill>
              </a:rPr>
              <a:t>View</a:t>
            </a:r>
            <a:r>
              <a:rPr lang="de-DE" altLang="en-US" smtClean="0"/>
              <a:t> (Ansicht) präsentiert dem Benutzer die Daten. Sie verwendet die Zugriffsoperationen des Models. Zu einem Model kann es beliebig viele Views geben.</a:t>
            </a:r>
          </a:p>
          <a:p>
            <a:pPr lvl="1"/>
            <a:r>
              <a:rPr lang="de-DE" altLang="en-US" smtClean="0"/>
              <a:t>Jeder View ist ein </a:t>
            </a:r>
            <a:r>
              <a:rPr lang="de-DE" altLang="en-US" smtClean="0">
                <a:solidFill>
                  <a:srgbClr val="E42835"/>
                </a:solidFill>
              </a:rPr>
              <a:t>Controller</a:t>
            </a:r>
            <a:r>
              <a:rPr lang="de-DE" altLang="en-US" smtClean="0"/>
              <a:t> zugeordnet. Dieser empfängt die Eingaben des Benutzers und reagiert darauf. Muss nach der Interaktion des Benutzers die Visualisierung geändert werden, dann informiert der Controller die Views entsprechend. Wählt der Benutzer – beispielsweise über einen Menüeintrag – eine Funktion aus, dann ruft der Controller diese beim Model auf.</a:t>
            </a:r>
            <a:endParaRPr lang="en-US" altLang="en-US" smtClean="0"/>
          </a:p>
        </p:txBody>
      </p:sp>
      <p:sp>
        <p:nvSpPr>
          <p:cNvPr id="716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C489E33-A0C6-46C5-A8DB-0F50AAA400E3}" type="slidenum">
              <a:rPr lang="de-DE" altLang="en-US" sz="1100"/>
              <a:pPr eaLnBrk="1" hangingPunct="1"/>
              <a:t>67</a:t>
            </a:fld>
            <a:endParaRPr lang="de-DE" altLang="en-US" sz="11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altLang="en-US" smtClean="0"/>
              <a:t>Interaktion der MVC-Komponenten</a:t>
            </a:r>
          </a:p>
        </p:txBody>
      </p:sp>
      <p:pic>
        <p:nvPicPr>
          <p:cNvPr id="72707" name="Content Placeholder 4" descr="17_18_MVC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928813" y="1347788"/>
            <a:ext cx="5881687" cy="4313237"/>
          </a:xfrm>
        </p:spPr>
      </p:pic>
      <p:sp>
        <p:nvSpPr>
          <p:cNvPr id="7270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3B7EC95-5F3A-4511-B4B4-B40430631401}" type="slidenum">
              <a:rPr lang="de-DE" altLang="en-US" sz="1100"/>
              <a:pPr eaLnBrk="1" hangingPunct="1"/>
              <a:t>68</a:t>
            </a:fld>
            <a:endParaRPr lang="de-DE" altLang="en-US" sz="11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smtClean="0"/>
              <a:t>Change-update-Mechanismus</a:t>
            </a:r>
          </a:p>
        </p:txBody>
      </p:sp>
      <p:sp>
        <p:nvSpPr>
          <p:cNvPr id="7373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3AE57E52-F903-427A-A83B-7D60F889D54F}" type="slidenum">
              <a:rPr lang="de-DE" altLang="en-US" sz="1100"/>
              <a:pPr eaLnBrk="1" hangingPunct="1"/>
              <a:t>69</a:t>
            </a:fld>
            <a:endParaRPr lang="de-DE" altLang="en-US" sz="1100"/>
          </a:p>
        </p:txBody>
      </p:sp>
      <p:pic>
        <p:nvPicPr>
          <p:cNvPr id="73732" name="Picture 4" descr="17_19_OO_MVC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9175" y="692150"/>
            <a:ext cx="4679950"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5" descr="17_20_ChangeUpd_CO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49400" y="3429000"/>
            <a:ext cx="65976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p:cNvSpPr>
            <a:spLocks noGrp="1"/>
          </p:cNvSpPr>
          <p:nvPr>
            <p:ph type="title"/>
          </p:nvPr>
        </p:nvSpPr>
        <p:spPr/>
        <p:txBody>
          <a:bodyPr/>
          <a:lstStyle/>
          <a:p>
            <a:r>
              <a:rPr lang="de-DE" altLang="en-US" smtClean="0"/>
              <a:t>Versteinerung aus Holzmaden</a:t>
            </a:r>
          </a:p>
        </p:txBody>
      </p:sp>
      <p:sp>
        <p:nvSpPr>
          <p:cNvPr id="10243"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40873F4-0345-40FD-B9E3-7C8E867F182A}" type="slidenum">
              <a:rPr lang="de-DE" altLang="en-US" sz="1100"/>
              <a:pPr eaLnBrk="1" hangingPunct="1"/>
              <a:t>7</a:t>
            </a:fld>
            <a:endParaRPr lang="de-DE" altLang="en-US" sz="1100"/>
          </a:p>
        </p:txBody>
      </p:sp>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13" y="857250"/>
            <a:ext cx="8715375"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altLang="en-US" smtClean="0"/>
              <a:t>Das Plug-in-Architekturmuster</a:t>
            </a:r>
          </a:p>
        </p:txBody>
      </p:sp>
      <p:sp>
        <p:nvSpPr>
          <p:cNvPr id="74755" name="Content Placeholder 2"/>
          <p:cNvSpPr>
            <a:spLocks noGrp="1"/>
          </p:cNvSpPr>
          <p:nvPr>
            <p:ph idx="1"/>
          </p:nvPr>
        </p:nvSpPr>
        <p:spPr>
          <a:xfrm>
            <a:off x="166688" y="981075"/>
            <a:ext cx="9501187" cy="5326063"/>
          </a:xfrm>
        </p:spPr>
        <p:txBody>
          <a:bodyPr/>
          <a:lstStyle/>
          <a:p>
            <a:r>
              <a:rPr lang="de-DE" altLang="en-US" smtClean="0"/>
              <a:t>Es bietet die Möglichkeit, ein System an dafür </a:t>
            </a:r>
            <a:r>
              <a:rPr lang="de-DE" altLang="en-US" smtClean="0">
                <a:solidFill>
                  <a:srgbClr val="0000FF"/>
                </a:solidFill>
              </a:rPr>
              <a:t>vorgesehenen Punkten</a:t>
            </a:r>
            <a:r>
              <a:rPr lang="de-DE" altLang="en-US" smtClean="0"/>
              <a:t> zu erweitern, ohne es zu modifizieren (Offen-geschlossen-Prinzip).</a:t>
            </a:r>
          </a:p>
          <a:p>
            <a:r>
              <a:rPr lang="de-DE" altLang="en-US" smtClean="0"/>
              <a:t>Eine Plug-in-Anwendung besteht aus einem </a:t>
            </a:r>
            <a:r>
              <a:rPr lang="de-DE" altLang="en-US" smtClean="0">
                <a:solidFill>
                  <a:srgbClr val="E73B49"/>
                </a:solidFill>
              </a:rPr>
              <a:t>Kern</a:t>
            </a:r>
            <a:r>
              <a:rPr lang="de-DE" altLang="en-US" smtClean="0"/>
              <a:t> (auch </a:t>
            </a:r>
            <a:r>
              <a:rPr lang="de-DE" altLang="en-US" smtClean="0">
                <a:solidFill>
                  <a:srgbClr val="E73B49"/>
                </a:solidFill>
              </a:rPr>
              <a:t>Host</a:t>
            </a:r>
            <a:r>
              <a:rPr lang="de-DE" altLang="en-US" smtClean="0"/>
              <a:t> = Wirt genannt), der durch sogenannte </a:t>
            </a:r>
            <a:r>
              <a:rPr lang="de-DE" altLang="en-US" smtClean="0">
                <a:solidFill>
                  <a:srgbClr val="E73B49"/>
                </a:solidFill>
              </a:rPr>
              <a:t>Plug-ins</a:t>
            </a:r>
            <a:r>
              <a:rPr lang="de-DE" altLang="en-US" smtClean="0"/>
              <a:t> um neue Funktionen erweitert werden kann. </a:t>
            </a:r>
          </a:p>
          <a:p>
            <a:pPr lvl="1"/>
            <a:r>
              <a:rPr lang="de-DE" altLang="en-US" smtClean="0"/>
              <a:t>Der Host definiert spezielle Schnittstellen, die sogenannten </a:t>
            </a:r>
            <a:r>
              <a:rPr lang="de-DE" altLang="en-US" smtClean="0">
                <a:solidFill>
                  <a:srgbClr val="E73B49"/>
                </a:solidFill>
              </a:rPr>
              <a:t>Erweiterungspunkte</a:t>
            </a:r>
            <a:r>
              <a:rPr lang="de-DE" altLang="en-US" smtClean="0"/>
              <a:t>, auf die ein Plug-in Bezug nehmen kann.</a:t>
            </a:r>
          </a:p>
          <a:p>
            <a:pPr lvl="1"/>
            <a:r>
              <a:rPr lang="de-DE" altLang="en-US" smtClean="0"/>
              <a:t>Damit ein Plug-in im Kontext des Hosts ausgeführt werden kann, muss es gemäß den vom Host vorgegebenen technischen Konventionen realisiert sein.</a:t>
            </a:r>
          </a:p>
          <a:p>
            <a:pPr lvl="1"/>
            <a:r>
              <a:rPr lang="de-DE" altLang="en-US" smtClean="0"/>
              <a:t>Ein Plug-in kann selbst ein Host sein, d.h., Plug-ins können Erweiterungspunkte für weitere Plug-ins definieren.</a:t>
            </a:r>
            <a:endParaRPr lang="en-US" altLang="en-US" smtClean="0"/>
          </a:p>
        </p:txBody>
      </p:sp>
      <p:sp>
        <p:nvSpPr>
          <p:cNvPr id="7475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BDC1A8D6-EADC-4846-96E6-0FDF72620A86}" type="slidenum">
              <a:rPr lang="de-DE" altLang="en-US" sz="1100"/>
              <a:pPr eaLnBrk="1" hangingPunct="1"/>
              <a:t>70</a:t>
            </a:fld>
            <a:endParaRPr lang="de-DE" altLang="en-US" sz="11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smtClean="0"/>
              <a:t>Schema einer Plug-in-Architektur</a:t>
            </a:r>
          </a:p>
        </p:txBody>
      </p:sp>
      <p:pic>
        <p:nvPicPr>
          <p:cNvPr id="75779" name="Content Placeholder 4" descr="17_21_Plug_in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65300" y="1555750"/>
            <a:ext cx="6303963" cy="4178300"/>
          </a:xfrm>
        </p:spPr>
      </p:pic>
      <p:sp>
        <p:nvSpPr>
          <p:cNvPr id="7578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77164FC-5AB2-45EA-9AD6-5DEA21EEAE64}" type="slidenum">
              <a:rPr lang="de-DE" altLang="en-US" sz="1100"/>
              <a:pPr eaLnBrk="1" hangingPunct="1"/>
              <a:t>71</a:t>
            </a:fld>
            <a:endParaRPr lang="de-DE" altLang="en-US" sz="11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altLang="en-US" smtClean="0"/>
              <a:t>Entwurfsmuster</a:t>
            </a:r>
          </a:p>
        </p:txBody>
      </p:sp>
      <p:sp>
        <p:nvSpPr>
          <p:cNvPr id="76803" name="Content Placeholder 5"/>
          <p:cNvSpPr>
            <a:spLocks noGrp="1"/>
          </p:cNvSpPr>
          <p:nvPr>
            <p:ph idx="1"/>
          </p:nvPr>
        </p:nvSpPr>
        <p:spPr>
          <a:xfrm>
            <a:off x="166688" y="908050"/>
            <a:ext cx="9501187" cy="5326063"/>
          </a:xfrm>
        </p:spPr>
        <p:txBody>
          <a:bodyPr/>
          <a:lstStyle/>
          <a:p>
            <a:r>
              <a:rPr lang="de-DE" altLang="en-US" smtClean="0"/>
              <a:t>Entwurfsmuster</a:t>
            </a:r>
          </a:p>
          <a:p>
            <a:pPr lvl="1"/>
            <a:r>
              <a:rPr lang="de-DE" altLang="en-US" smtClean="0"/>
              <a:t>bieten Lösungen </a:t>
            </a:r>
            <a:r>
              <a:rPr lang="de-DE" altLang="en-US" smtClean="0">
                <a:solidFill>
                  <a:srgbClr val="0000FF"/>
                </a:solidFill>
              </a:rPr>
              <a:t>für gängige Entwurfsprobleme </a:t>
            </a:r>
            <a:r>
              <a:rPr lang="de-DE" altLang="en-US" smtClean="0"/>
              <a:t>auf der Ebene des Feinentwurfs von Komponenten an. </a:t>
            </a:r>
          </a:p>
          <a:p>
            <a:pPr lvl="1"/>
            <a:r>
              <a:rPr lang="de-DE" altLang="en-US" smtClean="0"/>
              <a:t>werden </a:t>
            </a:r>
            <a:r>
              <a:rPr lang="de-DE" altLang="en-US" smtClean="0">
                <a:solidFill>
                  <a:srgbClr val="0000FF"/>
                </a:solidFill>
              </a:rPr>
              <a:t>unabhängig</a:t>
            </a:r>
            <a:r>
              <a:rPr lang="de-DE" altLang="en-US" smtClean="0"/>
              <a:t> von einer bestimmten Sprache formuliert, greifen aber meist auf objektorientierte Konzepte zurück. </a:t>
            </a:r>
          </a:p>
          <a:p>
            <a:r>
              <a:rPr lang="de-DE" altLang="en-US" smtClean="0"/>
              <a:t>Gamma, Helm, Johnson und Vlissides, charakterisieren sie wie folgt:</a:t>
            </a:r>
          </a:p>
          <a:p>
            <a:r>
              <a:rPr lang="de-DE" altLang="en-US" b="1" i="1" smtClean="0">
                <a:solidFill>
                  <a:srgbClr val="0000FF"/>
                </a:solidFill>
              </a:rPr>
              <a:t>Design patterns </a:t>
            </a:r>
            <a:r>
              <a:rPr lang="de-DE" altLang="en-US" i="1" smtClean="0">
                <a:solidFill>
                  <a:srgbClr val="0000FF"/>
                </a:solidFill>
              </a:rPr>
              <a:t>... are descriptions of communicating objects and classes that are customized to solve a general design problem in a particular context. A design pattern names, abstracts, and identifies the key aspects of a common design structure that make it useful for creating a reusable object-oriented design</a:t>
            </a:r>
            <a:r>
              <a:rPr lang="de-DE" altLang="en-US" smtClean="0"/>
              <a:t>.</a:t>
            </a:r>
          </a:p>
          <a:p>
            <a:r>
              <a:rPr lang="de-DE" altLang="en-US" smtClean="0"/>
              <a:t>Um ein Entwurfsmuster zu verwenden, muss man wissen, </a:t>
            </a:r>
            <a:r>
              <a:rPr lang="de-DE" altLang="en-US" smtClean="0">
                <a:solidFill>
                  <a:srgbClr val="0000FF"/>
                </a:solidFill>
              </a:rPr>
              <a:t>welches Problem es löst</a:t>
            </a:r>
            <a:r>
              <a:rPr lang="de-DE" altLang="en-US" smtClean="0"/>
              <a:t> und wie man das Entwurfsmuster im Kontext einer konkreten Architektur </a:t>
            </a:r>
            <a:r>
              <a:rPr lang="de-DE" altLang="en-US" smtClean="0">
                <a:solidFill>
                  <a:srgbClr val="0000FF"/>
                </a:solidFill>
              </a:rPr>
              <a:t>ausprägen</a:t>
            </a:r>
            <a:r>
              <a:rPr lang="de-DE" altLang="en-US" smtClean="0"/>
              <a:t> kann.</a:t>
            </a:r>
            <a:endParaRPr lang="en-US" altLang="en-US" smtClean="0"/>
          </a:p>
        </p:txBody>
      </p:sp>
      <p:sp>
        <p:nvSpPr>
          <p:cNvPr id="76804"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638402B-C716-4165-85DE-D3DDA75EB322}" type="slidenum">
              <a:rPr lang="de-DE" altLang="en-US" sz="1100"/>
              <a:pPr eaLnBrk="1" hangingPunct="1"/>
              <a:t>72</a:t>
            </a:fld>
            <a:endParaRPr lang="de-DE" altLang="en-US" sz="11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smtClean="0"/>
              <a:t>Beispiel</a:t>
            </a:r>
          </a:p>
        </p:txBody>
      </p:sp>
      <p:sp>
        <p:nvSpPr>
          <p:cNvPr id="77827" name="Content Placeholder 2"/>
          <p:cNvSpPr>
            <a:spLocks noGrp="1"/>
          </p:cNvSpPr>
          <p:nvPr>
            <p:ph idx="1"/>
          </p:nvPr>
        </p:nvSpPr>
        <p:spPr>
          <a:xfrm>
            <a:off x="166688" y="981075"/>
            <a:ext cx="9501187" cy="5326063"/>
          </a:xfrm>
        </p:spPr>
        <p:txBody>
          <a:bodyPr/>
          <a:lstStyle/>
          <a:p>
            <a:r>
              <a:rPr lang="en-US" altLang="en-US" smtClean="0"/>
              <a:t>Anwendung zur elektronischen Verkaufsabwicklung</a:t>
            </a:r>
          </a:p>
          <a:p>
            <a:pPr lvl="1"/>
            <a:r>
              <a:rPr lang="de-DE" altLang="en-US" smtClean="0">
                <a:solidFill>
                  <a:srgbClr val="0000FF"/>
                </a:solidFill>
              </a:rPr>
              <a:t>Auftragsmanagement</a:t>
            </a:r>
            <a:r>
              <a:rPr lang="de-DE" altLang="en-US" smtClean="0"/>
              <a:t> dient dazu, eingehende Aufträge anzunehmen, zu prüfen und zu verwalten. </a:t>
            </a:r>
          </a:p>
          <a:p>
            <a:pPr lvl="1"/>
            <a:r>
              <a:rPr lang="de-DE" altLang="en-US" smtClean="0"/>
              <a:t>Die Aufträge werden an Objekte der Klasse </a:t>
            </a:r>
            <a:r>
              <a:rPr lang="de-DE" altLang="en-US" smtClean="0">
                <a:solidFill>
                  <a:srgbClr val="0000FF"/>
                </a:solidFill>
              </a:rPr>
              <a:t>Auftragsabwicklung</a:t>
            </a:r>
            <a:r>
              <a:rPr lang="de-DE" altLang="en-US" smtClean="0"/>
              <a:t> übergeben, die die Aufträge ausführen.</a:t>
            </a:r>
          </a:p>
          <a:p>
            <a:pPr lvl="1"/>
            <a:r>
              <a:rPr lang="de-DE" altLang="en-US" smtClean="0"/>
              <a:t>Um die anfallenden Steuern zu ermitteln, enthält diese Klasse die Methode </a:t>
            </a:r>
            <a:r>
              <a:rPr lang="de-DE" altLang="en-US" smtClean="0">
                <a:solidFill>
                  <a:srgbClr val="0000FF"/>
                </a:solidFill>
              </a:rPr>
              <a:t>berechneSteuer</a:t>
            </a:r>
            <a:endParaRPr lang="en-US" altLang="en-US" smtClean="0">
              <a:solidFill>
                <a:srgbClr val="0000FF"/>
              </a:solidFill>
            </a:endParaRPr>
          </a:p>
        </p:txBody>
      </p:sp>
      <p:sp>
        <p:nvSpPr>
          <p:cNvPr id="7782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FCCCAB65-7FA1-4A16-A353-3C47AFC22E1B}" type="slidenum">
              <a:rPr lang="de-DE" altLang="en-US" sz="1100"/>
              <a:pPr eaLnBrk="1" hangingPunct="1"/>
              <a:t>73</a:t>
            </a:fld>
            <a:endParaRPr lang="de-DE" altLang="en-US" sz="1100"/>
          </a:p>
        </p:txBody>
      </p:sp>
      <p:pic>
        <p:nvPicPr>
          <p:cNvPr id="77829" name="Picture 5" descr="17_22_Order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44713" y="4292600"/>
            <a:ext cx="53244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altLang="en-US" smtClean="0"/>
              <a:t>Neue Anforderung</a:t>
            </a:r>
          </a:p>
        </p:txBody>
      </p:sp>
      <p:sp>
        <p:nvSpPr>
          <p:cNvPr id="78851" name="Content Placeholder 2"/>
          <p:cNvSpPr>
            <a:spLocks noGrp="1"/>
          </p:cNvSpPr>
          <p:nvPr>
            <p:ph idx="1"/>
          </p:nvPr>
        </p:nvSpPr>
        <p:spPr>
          <a:xfrm>
            <a:off x="166688" y="981075"/>
            <a:ext cx="9501187" cy="5326063"/>
          </a:xfrm>
        </p:spPr>
        <p:txBody>
          <a:bodyPr/>
          <a:lstStyle/>
          <a:p>
            <a:r>
              <a:rPr lang="de-DE" altLang="en-US" smtClean="0"/>
              <a:t>Die Anwendung soll nun erweitert werden, damit auch Aufträge aus Österreich und der Schweiz abgewickelt werden können.</a:t>
            </a:r>
          </a:p>
          <a:p>
            <a:r>
              <a:rPr lang="de-DE" altLang="en-US" smtClean="0"/>
              <a:t>Naheliegender Entwurf:</a:t>
            </a:r>
            <a:endParaRPr lang="en-US" altLang="en-US" smtClean="0"/>
          </a:p>
        </p:txBody>
      </p:sp>
      <p:sp>
        <p:nvSpPr>
          <p:cNvPr id="7885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9912F609-F98A-493D-9F3A-9F8ACA9182DB}" type="slidenum">
              <a:rPr lang="de-DE" altLang="en-US" sz="1100"/>
              <a:pPr eaLnBrk="1" hangingPunct="1"/>
              <a:t>74</a:t>
            </a:fld>
            <a:endParaRPr lang="de-DE" altLang="en-US" sz="1100"/>
          </a:p>
        </p:txBody>
      </p:sp>
      <p:pic>
        <p:nvPicPr>
          <p:cNvPr id="78853" name="Picture 4" descr="17_23_Order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84350" y="2997200"/>
            <a:ext cx="594995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altLang="en-US" smtClean="0"/>
              <a:t>Lösung mit Entwurfsmuster Strategie</a:t>
            </a:r>
          </a:p>
        </p:txBody>
      </p:sp>
      <p:sp>
        <p:nvSpPr>
          <p:cNvPr id="79875" name="Content Placeholder 2"/>
          <p:cNvSpPr>
            <a:spLocks noGrp="1"/>
          </p:cNvSpPr>
          <p:nvPr>
            <p:ph idx="1"/>
          </p:nvPr>
        </p:nvSpPr>
        <p:spPr>
          <a:xfrm>
            <a:off x="166688" y="981075"/>
            <a:ext cx="9501187" cy="5326063"/>
          </a:xfrm>
        </p:spPr>
        <p:txBody>
          <a:bodyPr/>
          <a:lstStyle/>
          <a:p>
            <a:r>
              <a:rPr lang="de-DE" altLang="en-US" smtClean="0"/>
              <a:t>Wir modellieren den </a:t>
            </a:r>
            <a:r>
              <a:rPr lang="de-DE" altLang="en-US" smtClean="0">
                <a:solidFill>
                  <a:srgbClr val="0000FF"/>
                </a:solidFill>
              </a:rPr>
              <a:t>variablen Aspekt </a:t>
            </a:r>
            <a:r>
              <a:rPr lang="de-DE" altLang="en-US" smtClean="0"/>
              <a:t>(länderspezifische Steuerberechnung) explizit durch eine </a:t>
            </a:r>
            <a:r>
              <a:rPr lang="de-DE" altLang="en-US" smtClean="0">
                <a:solidFill>
                  <a:srgbClr val="0000FF"/>
                </a:solidFill>
              </a:rPr>
              <a:t>eigene Klasse</a:t>
            </a:r>
            <a:r>
              <a:rPr lang="de-DE" altLang="en-US" smtClean="0"/>
              <a:t>.</a:t>
            </a:r>
          </a:p>
          <a:p>
            <a:r>
              <a:rPr lang="de-DE" altLang="en-US" smtClean="0"/>
              <a:t>Die verschiedenen Steuerberechnungsvorschriften werden in </a:t>
            </a:r>
            <a:r>
              <a:rPr lang="de-DE" altLang="en-US" smtClean="0">
                <a:solidFill>
                  <a:srgbClr val="0000FF"/>
                </a:solidFill>
              </a:rPr>
              <a:t>Unterklassen</a:t>
            </a:r>
            <a:r>
              <a:rPr lang="de-DE" altLang="en-US" smtClean="0"/>
              <a:t> der Klasse SteuerRechner realisiert. </a:t>
            </a:r>
            <a:endParaRPr lang="en-US" altLang="en-US" smtClean="0"/>
          </a:p>
        </p:txBody>
      </p:sp>
      <p:sp>
        <p:nvSpPr>
          <p:cNvPr id="7987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EADD85E9-BCB5-47BA-8096-AB44054EE33B}" type="slidenum">
              <a:rPr lang="de-DE" altLang="en-US" sz="1100"/>
              <a:pPr eaLnBrk="1" hangingPunct="1"/>
              <a:t>75</a:t>
            </a:fld>
            <a:endParaRPr lang="de-DE" altLang="en-US" sz="1100"/>
          </a:p>
        </p:txBody>
      </p:sp>
      <p:pic>
        <p:nvPicPr>
          <p:cNvPr id="79877" name="Picture 4" descr="17_24_Order3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08088" y="2781300"/>
            <a:ext cx="7464425"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altLang="en-US" smtClean="0"/>
              <a:t>Das Strategie-Muster</a:t>
            </a:r>
          </a:p>
        </p:txBody>
      </p:sp>
      <p:sp>
        <p:nvSpPr>
          <p:cNvPr id="80899"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CC7C430-F27E-40C1-ABFB-6FC10BAAAEED}" type="slidenum">
              <a:rPr lang="de-DE" altLang="en-US" sz="1100"/>
              <a:pPr eaLnBrk="1" hangingPunct="1"/>
              <a:t>76</a:t>
            </a:fld>
            <a:endParaRPr lang="de-DE" altLang="en-US" sz="1100"/>
          </a:p>
        </p:txBody>
      </p:sp>
      <p:graphicFrame>
        <p:nvGraphicFramePr>
          <p:cNvPr id="4" name="Table 3"/>
          <p:cNvGraphicFramePr>
            <a:graphicFrameLocks noGrp="1"/>
          </p:cNvGraphicFramePr>
          <p:nvPr/>
        </p:nvGraphicFramePr>
        <p:xfrm>
          <a:off x="273050" y="765175"/>
          <a:ext cx="9432925" cy="5559425"/>
        </p:xfrm>
        <a:graphic>
          <a:graphicData uri="http://schemas.openxmlformats.org/drawingml/2006/table">
            <a:tbl>
              <a:tblPr/>
              <a:tblGrid>
                <a:gridCol w="1148356">
                  <a:extLst>
                    <a:ext uri="{9D8B030D-6E8A-4147-A177-3AD203B41FA5}">
                      <a16:colId xmlns:a16="http://schemas.microsoft.com/office/drawing/2014/main" val="20000"/>
                    </a:ext>
                  </a:extLst>
                </a:gridCol>
                <a:gridCol w="8284569">
                  <a:extLst>
                    <a:ext uri="{9D8B030D-6E8A-4147-A177-3AD203B41FA5}">
                      <a16:colId xmlns:a16="http://schemas.microsoft.com/office/drawing/2014/main" val="20001"/>
                    </a:ext>
                  </a:extLst>
                </a:gridCol>
              </a:tblGrid>
              <a:tr h="332702">
                <a:tc gridSpan="2">
                  <a:txBody>
                    <a:bodyPr/>
                    <a:lstStyle/>
                    <a:p>
                      <a:pPr marL="177800">
                        <a:lnSpc>
                          <a:spcPct val="100000"/>
                        </a:lnSpc>
                        <a:spcBef>
                          <a:spcPts val="900"/>
                        </a:spcBef>
                        <a:spcAft>
                          <a:spcPts val="0"/>
                        </a:spcAft>
                        <a:tabLst>
                          <a:tab pos="177800" algn="l"/>
                          <a:tab pos="215900" algn="l"/>
                          <a:tab pos="393700" algn="l"/>
                          <a:tab pos="749300" algn="l"/>
                          <a:tab pos="1104900" algn="l"/>
                          <a:tab pos="1473200" algn="l"/>
                          <a:tab pos="1828800" algn="l"/>
                        </a:tabLst>
                      </a:pPr>
                      <a:r>
                        <a:rPr lang="de-DE" sz="1600" b="1" dirty="0">
                          <a:solidFill>
                            <a:srgbClr val="000000"/>
                          </a:solidFill>
                          <a:latin typeface="Helvetica"/>
                          <a:ea typeface="PMingLiU"/>
                          <a:cs typeface="Times New Roman"/>
                        </a:rPr>
                        <a:t>Strategie (</a:t>
                      </a:r>
                      <a:r>
                        <a:rPr lang="de-DE" sz="1600" b="1" dirty="0" err="1">
                          <a:solidFill>
                            <a:srgbClr val="000000"/>
                          </a:solidFill>
                          <a:latin typeface="Helvetica"/>
                          <a:ea typeface="PMingLiU"/>
                          <a:cs typeface="Times New Roman"/>
                        </a:rPr>
                        <a:t>Strategy</a:t>
                      </a:r>
                      <a:r>
                        <a:rPr lang="de-DE" sz="1600" b="1" dirty="0">
                          <a:solidFill>
                            <a:srgbClr val="000000"/>
                          </a:solidFill>
                          <a:latin typeface="Helvetica"/>
                          <a:ea typeface="PMingLiU"/>
                          <a:cs typeface="Times New Roman"/>
                        </a:rPr>
                        <a:t>)</a:t>
                      </a:r>
                      <a:endParaRPr lang="de-DE" sz="3200" dirty="0">
                        <a:solidFill>
                          <a:srgbClr val="000000"/>
                        </a:solidFill>
                        <a:latin typeface="Times New Roman"/>
                        <a:ea typeface="PMingLiU"/>
                        <a:cs typeface="Times New Roman"/>
                      </a:endParaRPr>
                    </a:p>
                  </a:txBody>
                  <a:tcPr marL="50799" marR="25400" marT="50794" marB="38096">
                    <a:lnL>
                      <a:noFill/>
                    </a:lnL>
                    <a:lnR>
                      <a:noFill/>
                    </a:lnR>
                    <a:lnT w="19050" cap="flat" cmpd="sng" algn="ctr">
                      <a:solidFill>
                        <a:srgbClr val="666666"/>
                      </a:solidFill>
                      <a:prstDash val="solid"/>
                      <a:round/>
                      <a:headEnd type="none" w="med" len="med"/>
                      <a:tailEnd type="none" w="med" len="med"/>
                    </a:lnT>
                    <a:lnB>
                      <a:noFill/>
                    </a:lnB>
                    <a:solidFill>
                      <a:schemeClr val="accent1">
                        <a:lumMod val="60000"/>
                        <a:lumOff val="40000"/>
                      </a:schemeClr>
                    </a:solidFill>
                  </a:tcPr>
                </a:tc>
                <a:tc hMerge="1">
                  <a:txBody>
                    <a:bodyPr/>
                    <a:lstStyle/>
                    <a:p>
                      <a:endParaRPr lang="en-US"/>
                    </a:p>
                  </a:txBody>
                  <a:tcPr/>
                </a:tc>
                <a:extLst>
                  <a:ext uri="{0D108BD9-81ED-4DB2-BD59-A6C34878D82A}">
                    <a16:rowId xmlns:a16="http://schemas.microsoft.com/office/drawing/2014/main" val="10000"/>
                  </a:ext>
                </a:extLst>
              </a:tr>
              <a:tr h="576514">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FF"/>
                          </a:solidFill>
                          <a:latin typeface="Helvetica"/>
                          <a:ea typeface="PMingLiU"/>
                          <a:cs typeface="Times New Roman"/>
                        </a:rPr>
                        <a:t>Problem</a:t>
                      </a:r>
                      <a:endParaRPr lang="de-DE" sz="3200" dirty="0">
                        <a:solidFill>
                          <a:srgbClr val="0000FF"/>
                        </a:solidFill>
                        <a:latin typeface="Times New Roman"/>
                        <a:ea typeface="PMingLiU"/>
                        <a:cs typeface="Times New Roman"/>
                      </a:endParaRPr>
                    </a:p>
                  </a:txBody>
                  <a:tcPr marL="50799" marR="25400" marT="50794" marB="38096">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Helvetica"/>
                          <a:ea typeface="PMingLiU"/>
                          <a:cs typeface="Times New Roman"/>
                        </a:rPr>
                        <a:t>Verwandte Klassen unterscheiden sich lediglich dadurch, dass sie gleiche Aufgaben teilweise durch verschiedene Algorithmen lösen.</a:t>
                      </a:r>
                      <a:endParaRPr lang="de-DE" sz="3200" dirty="0">
                        <a:solidFill>
                          <a:srgbClr val="000000"/>
                        </a:solidFill>
                        <a:latin typeface="Times New Roman"/>
                        <a:ea typeface="PMingLiU"/>
                        <a:cs typeface="Times New Roman"/>
                      </a:endParaRPr>
                    </a:p>
                  </a:txBody>
                  <a:tcPr marL="50799" marR="25400" marT="50794" marB="38096">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44152">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FF"/>
                          </a:solidFill>
                          <a:latin typeface="Helvetica"/>
                          <a:ea typeface="PMingLiU"/>
                          <a:cs typeface="Times New Roman"/>
                        </a:rPr>
                        <a:t>Lösung</a:t>
                      </a:r>
                      <a:endParaRPr lang="de-DE" sz="3200" dirty="0">
                        <a:solidFill>
                          <a:srgbClr val="0000FF"/>
                        </a:solidFill>
                        <a:latin typeface="Times New Roman"/>
                        <a:ea typeface="PMingLiU"/>
                        <a:cs typeface="Times New Roman"/>
                      </a:endParaRPr>
                    </a:p>
                  </a:txBody>
                  <a:tcPr marL="50799" marR="25400" marT="50794" marB="38096">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Helvetica"/>
                          <a:ea typeface="PMingLiU"/>
                          <a:cs typeface="Times New Roman"/>
                        </a:rPr>
                        <a:t>Die Klassen werden nicht </a:t>
                      </a:r>
                      <a:r>
                        <a:rPr lang="de-DE" sz="2000" dirty="0">
                          <a:solidFill>
                            <a:srgbClr val="000000"/>
                          </a:solidFill>
                          <a:latin typeface="Sabon"/>
                          <a:ea typeface="PMingLiU"/>
                          <a:cs typeface="Sabon"/>
                        </a:rPr>
                        <a:t>–</a:t>
                      </a:r>
                      <a:r>
                        <a:rPr lang="de-DE" sz="1600" dirty="0">
                          <a:solidFill>
                            <a:srgbClr val="000000"/>
                          </a:solidFill>
                          <a:latin typeface="Helvetica"/>
                          <a:ea typeface="PMingLiU"/>
                          <a:cs typeface="Times New Roman"/>
                        </a:rPr>
                        <a:t> wie üblich </a:t>
                      </a:r>
                      <a:r>
                        <a:rPr lang="de-DE" sz="2000" dirty="0">
                          <a:solidFill>
                            <a:srgbClr val="000000"/>
                          </a:solidFill>
                          <a:latin typeface="Sabon"/>
                          <a:ea typeface="PMingLiU"/>
                          <a:cs typeface="Sabon"/>
                        </a:rPr>
                        <a:t>–</a:t>
                      </a:r>
                      <a:r>
                        <a:rPr lang="de-DE" sz="1600" dirty="0">
                          <a:solidFill>
                            <a:srgbClr val="000000"/>
                          </a:solidFill>
                          <a:latin typeface="Helvetica"/>
                          <a:ea typeface="PMingLiU"/>
                          <a:cs typeface="Times New Roman"/>
                        </a:rPr>
                        <a:t> in einer Vererbungshierarchie angeordnet. Stattdessen wird eine Klasse erstellt, die alle gemeinsamen Operationen definiert (</a:t>
                      </a:r>
                      <a:r>
                        <a:rPr lang="de-DE" sz="1600" i="1" dirty="0" err="1">
                          <a:solidFill>
                            <a:srgbClr val="000000"/>
                          </a:solidFill>
                          <a:latin typeface="Helvetica"/>
                          <a:ea typeface="PMingLiU"/>
                          <a:cs typeface="Times New Roman"/>
                        </a:rPr>
                        <a:t>StrategyContext</a:t>
                      </a:r>
                      <a:r>
                        <a:rPr lang="de-DE" sz="1600" dirty="0">
                          <a:solidFill>
                            <a:srgbClr val="000000"/>
                          </a:solidFill>
                          <a:latin typeface="Helvetica"/>
                          <a:ea typeface="PMingLiU"/>
                          <a:cs typeface="Times New Roman"/>
                        </a:rPr>
                        <a:t>). Die Signaturen der Operationen, die unterschiedlich zu implementieren sind, werden in einer weiteren Klasse zusammengefasst (</a:t>
                      </a:r>
                      <a:r>
                        <a:rPr lang="de-DE" sz="1600" i="1" dirty="0" err="1">
                          <a:solidFill>
                            <a:srgbClr val="000000"/>
                          </a:solidFill>
                          <a:latin typeface="Helvetica"/>
                          <a:ea typeface="PMingLiU"/>
                          <a:cs typeface="Times New Roman"/>
                        </a:rPr>
                        <a:t>Strategy</a:t>
                      </a:r>
                      <a:r>
                        <a:rPr lang="de-DE" sz="1600" dirty="0">
                          <a:solidFill>
                            <a:srgbClr val="000000"/>
                          </a:solidFill>
                          <a:latin typeface="Helvetica"/>
                          <a:ea typeface="PMingLiU"/>
                          <a:cs typeface="Times New Roman"/>
                        </a:rPr>
                        <a:t>). Die Rolle </a:t>
                      </a:r>
                      <a:r>
                        <a:rPr lang="de-DE" sz="1600" dirty="0" err="1">
                          <a:solidFill>
                            <a:srgbClr val="000000"/>
                          </a:solidFill>
                          <a:latin typeface="Helvetica"/>
                          <a:ea typeface="PMingLiU"/>
                          <a:cs typeface="Times New Roman"/>
                        </a:rPr>
                        <a:t>Strategy</a:t>
                      </a:r>
                      <a:r>
                        <a:rPr lang="de-DE" sz="1600" dirty="0">
                          <a:solidFill>
                            <a:srgbClr val="000000"/>
                          </a:solidFill>
                          <a:latin typeface="Helvetica"/>
                          <a:ea typeface="PMingLiU"/>
                          <a:cs typeface="Times New Roman"/>
                        </a:rPr>
                        <a:t> legt somit fest, über welche Schnittstelle die verschiedenen -Algorithmen genutzt werden. Von dieser Klasse wird für jede Implementierungs-alternative eine konkrete Unterklasse abgeleitet (</a:t>
                      </a:r>
                      <a:r>
                        <a:rPr lang="de-DE" sz="1600" i="1" dirty="0" err="1">
                          <a:solidFill>
                            <a:srgbClr val="000000"/>
                          </a:solidFill>
                          <a:latin typeface="Helvetica"/>
                          <a:ea typeface="PMingLiU"/>
                          <a:cs typeface="Times New Roman"/>
                        </a:rPr>
                        <a:t>Concrete-Strategy</a:t>
                      </a:r>
                      <a:r>
                        <a:rPr lang="de-DE" sz="1600" dirty="0">
                          <a:solidFill>
                            <a:srgbClr val="000000"/>
                          </a:solidFill>
                          <a:latin typeface="Helvetica"/>
                          <a:ea typeface="PMingLiU"/>
                          <a:cs typeface="Times New Roman"/>
                        </a:rPr>
                        <a:t>). Die Klasse mit der Rolle </a:t>
                      </a:r>
                      <a:r>
                        <a:rPr lang="de-DE" sz="1600" dirty="0" err="1">
                          <a:solidFill>
                            <a:srgbClr val="000000"/>
                          </a:solidFill>
                          <a:latin typeface="Helvetica"/>
                          <a:ea typeface="PMingLiU"/>
                          <a:cs typeface="Times New Roman"/>
                        </a:rPr>
                        <a:t>StrategyContext</a:t>
                      </a:r>
                      <a:r>
                        <a:rPr lang="de-DE" sz="1600" dirty="0">
                          <a:solidFill>
                            <a:srgbClr val="000000"/>
                          </a:solidFill>
                          <a:latin typeface="Helvetica"/>
                          <a:ea typeface="PMingLiU"/>
                          <a:cs typeface="Times New Roman"/>
                        </a:rPr>
                        <a:t> benutzt konkrete </a:t>
                      </a:r>
                      <a:r>
                        <a:rPr lang="de-DE" sz="1600" dirty="0" err="1">
                          <a:solidFill>
                            <a:srgbClr val="000000"/>
                          </a:solidFill>
                          <a:latin typeface="Helvetica"/>
                          <a:ea typeface="PMingLiU"/>
                          <a:cs typeface="Times New Roman"/>
                        </a:rPr>
                        <a:t>Strategy</a:t>
                      </a:r>
                      <a:r>
                        <a:rPr lang="de-DE" sz="1600" dirty="0">
                          <a:solidFill>
                            <a:srgbClr val="000000"/>
                          </a:solidFill>
                          <a:latin typeface="Helvetica"/>
                          <a:ea typeface="PMingLiU"/>
                          <a:cs typeface="Times New Roman"/>
                        </a:rPr>
                        <a:t>-Objekte, um die unterschiedlich implementierten Operationen per Delegation auszuführen.</a:t>
                      </a:r>
                      <a:endParaRPr lang="de-DE" sz="3200" dirty="0">
                        <a:solidFill>
                          <a:srgbClr val="000000"/>
                        </a:solidFill>
                        <a:latin typeface="Times New Roman"/>
                        <a:ea typeface="PMingLiU"/>
                        <a:cs typeface="Times New Roman"/>
                      </a:endParaRPr>
                    </a:p>
                  </a:txBody>
                  <a:tcPr marL="50799" marR="25400" marT="50794" marB="38096">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06057">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FF"/>
                          </a:solidFill>
                          <a:latin typeface="Helvetica"/>
                          <a:ea typeface="PMingLiU"/>
                          <a:cs typeface="Times New Roman"/>
                        </a:rPr>
                        <a:t>Struktur</a:t>
                      </a:r>
                      <a:endParaRPr lang="de-DE" sz="3200" dirty="0">
                        <a:solidFill>
                          <a:srgbClr val="0000FF"/>
                        </a:solidFill>
                        <a:latin typeface="Times New Roman"/>
                        <a:ea typeface="PMingLiU"/>
                        <a:cs typeface="Times New Roman"/>
                      </a:endParaRPr>
                    </a:p>
                  </a:txBody>
                  <a:tcPr marL="50799" marR="25400" marT="50794" marB="38096">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p>
                      <a:pPr marL="177800">
                        <a:lnSpc>
                          <a:spcPct val="100000"/>
                        </a:lnSpc>
                        <a:spcBef>
                          <a:spcPts val="300"/>
                        </a:spcBef>
                        <a:spcAft>
                          <a:spcPts val="0"/>
                        </a:spcAft>
                        <a:tabLst>
                          <a:tab pos="177800" algn="l"/>
                          <a:tab pos="215900" algn="l"/>
                          <a:tab pos="393700" algn="l"/>
                          <a:tab pos="749300" algn="l"/>
                        </a:tabLst>
                      </a:pPr>
                      <a:endParaRPr lang="de-DE" sz="1600" dirty="0" smtClean="0">
                        <a:solidFill>
                          <a:srgbClr val="000000"/>
                        </a:solidFill>
                        <a:latin typeface="Helvetica"/>
                        <a:ea typeface="PMingLiU"/>
                        <a:cs typeface="Times New Roman"/>
                      </a:endParaRPr>
                    </a:p>
                  </a:txBody>
                  <a:tcPr marL="50799" marR="25400" marT="50794" marB="38096">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80913" name="Picture 4" descr="17_24a_Tab_Strategy.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9538" y="4149725"/>
            <a:ext cx="4997450"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smtClean="0"/>
              <a:t>Zuordnung der Musterrollen und Klassen</a:t>
            </a:r>
          </a:p>
        </p:txBody>
      </p:sp>
      <p:pic>
        <p:nvPicPr>
          <p:cNvPr id="81923" name="Content Placeholder 4" descr="17_25_Musterrollen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471613" y="1870075"/>
            <a:ext cx="6891337" cy="3548063"/>
          </a:xfrm>
        </p:spPr>
      </p:pic>
      <p:sp>
        <p:nvSpPr>
          <p:cNvPr id="8192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A801723-BBBB-45D9-83FC-548DC5C008D3}" type="slidenum">
              <a:rPr lang="de-DE" altLang="en-US" sz="1100"/>
              <a:pPr eaLnBrk="1" hangingPunct="1"/>
              <a:t>77</a:t>
            </a:fld>
            <a:endParaRPr lang="de-DE" altLang="en-US" sz="110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altLang="en-US" smtClean="0"/>
              <a:t>Muster zum Verwalten on Objekten</a:t>
            </a:r>
          </a:p>
        </p:txBody>
      </p:sp>
      <p:sp>
        <p:nvSpPr>
          <p:cNvPr id="82947"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26BCC289-5172-4A86-B91C-6465F89202CA}" type="slidenum">
              <a:rPr lang="de-DE" altLang="en-US" sz="1100"/>
              <a:pPr eaLnBrk="1" hangingPunct="1"/>
              <a:t>78</a:t>
            </a:fld>
            <a:endParaRPr lang="de-DE" altLang="en-US" sz="1100"/>
          </a:p>
        </p:txBody>
      </p:sp>
      <p:graphicFrame>
        <p:nvGraphicFramePr>
          <p:cNvPr id="4" name="Table 3"/>
          <p:cNvGraphicFramePr>
            <a:graphicFrameLocks noGrp="1"/>
          </p:cNvGraphicFramePr>
          <p:nvPr/>
        </p:nvGraphicFramePr>
        <p:xfrm>
          <a:off x="344488" y="1844675"/>
          <a:ext cx="9217025" cy="3001963"/>
        </p:xfrm>
        <a:graphic>
          <a:graphicData uri="http://schemas.openxmlformats.org/drawingml/2006/table">
            <a:tbl>
              <a:tblPr/>
              <a:tblGrid>
                <a:gridCol w="1202220">
                  <a:extLst>
                    <a:ext uri="{9D8B030D-6E8A-4147-A177-3AD203B41FA5}">
                      <a16:colId xmlns:a16="http://schemas.microsoft.com/office/drawing/2014/main" val="20000"/>
                    </a:ext>
                  </a:extLst>
                </a:gridCol>
                <a:gridCol w="8014805">
                  <a:extLst>
                    <a:ext uri="{9D8B030D-6E8A-4147-A177-3AD203B41FA5}">
                      <a16:colId xmlns:a16="http://schemas.microsoft.com/office/drawing/2014/main" val="20001"/>
                    </a:ext>
                  </a:extLst>
                </a:gridCol>
              </a:tblGrid>
              <a:tr h="363182">
                <a:tc gridSpan="2">
                  <a:txBody>
                    <a:bodyPr/>
                    <a:lstStyle/>
                    <a:p>
                      <a:pPr marL="177800">
                        <a:lnSpc>
                          <a:spcPct val="100000"/>
                        </a:lnSpc>
                        <a:spcBef>
                          <a:spcPts val="300"/>
                        </a:spcBef>
                        <a:spcAft>
                          <a:spcPts val="0"/>
                        </a:spcAft>
                        <a:tabLst>
                          <a:tab pos="177800" algn="l"/>
                          <a:tab pos="215900" algn="l"/>
                          <a:tab pos="393700" algn="l"/>
                          <a:tab pos="749300" algn="l"/>
                        </a:tabLst>
                      </a:pPr>
                      <a:r>
                        <a:rPr lang="de-DE" sz="1800" b="1" dirty="0">
                          <a:solidFill>
                            <a:srgbClr val="000000"/>
                          </a:solidFill>
                          <a:latin typeface="Helvetica"/>
                          <a:ea typeface="PMingLiU"/>
                          <a:cs typeface="Times New Roman"/>
                        </a:rPr>
                        <a:t>Einzelstück (Singleton)</a:t>
                      </a:r>
                      <a:endParaRPr lang="de-DE" sz="3600" dirty="0">
                        <a:solidFill>
                          <a:srgbClr val="000000"/>
                        </a:solidFill>
                        <a:latin typeface="Times New Roman"/>
                        <a:ea typeface="PMingLiU"/>
                        <a:cs typeface="Times New Roman"/>
                      </a:endParaRPr>
                    </a:p>
                  </a:txBody>
                  <a:tcPr marL="50800" marR="25400" marT="50795" marB="38096">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637473">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Problem</a:t>
                      </a:r>
                      <a:endParaRPr lang="de-DE" sz="3600" dirty="0">
                        <a:solidFill>
                          <a:srgbClr val="0000FF"/>
                        </a:solidFill>
                        <a:latin typeface="Times New Roman"/>
                        <a:ea typeface="PMingLiU"/>
                        <a:cs typeface="Times New Roman"/>
                      </a:endParaRPr>
                    </a:p>
                  </a:txBody>
                  <a:tcPr marL="50800" marR="25400" marT="50795" marB="38096">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Helvetica"/>
                          <a:ea typeface="PMingLiU"/>
                          <a:cs typeface="Times New Roman"/>
                        </a:rPr>
                        <a:t>Von einer Klasse darf nur genau ein global verfügbares Objekt erzeugt werden.</a:t>
                      </a:r>
                      <a:endParaRPr lang="de-DE" sz="3600">
                        <a:solidFill>
                          <a:srgbClr val="000000"/>
                        </a:solidFill>
                        <a:latin typeface="Times New Roman"/>
                        <a:ea typeface="PMingLiU"/>
                        <a:cs typeface="Times New Roman"/>
                      </a:endParaRPr>
                    </a:p>
                  </a:txBody>
                  <a:tcPr marL="50800" marR="25400" marT="50795" marB="38096">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363182">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Beispiel</a:t>
                      </a:r>
                      <a:endParaRPr lang="de-DE" sz="3600" dirty="0">
                        <a:solidFill>
                          <a:srgbClr val="0000FF"/>
                        </a:solidFill>
                        <a:latin typeface="Times New Roman"/>
                        <a:ea typeface="PMingLiU"/>
                        <a:cs typeface="Times New Roman"/>
                      </a:endParaRPr>
                    </a:p>
                  </a:txBody>
                  <a:tcPr marL="50800" marR="25400" marT="50795" marB="38096">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Helvetica"/>
                          <a:ea typeface="PMingLiU"/>
                          <a:cs typeface="Times New Roman"/>
                        </a:rPr>
                        <a:t>Es darf nur einen Drucker-Spooler im System geben.</a:t>
                      </a:r>
                      <a:endParaRPr lang="de-DE" sz="3600">
                        <a:solidFill>
                          <a:srgbClr val="000000"/>
                        </a:solidFill>
                        <a:latin typeface="Times New Roman"/>
                        <a:ea typeface="PMingLiU"/>
                        <a:cs typeface="Times New Roman"/>
                      </a:endParaRPr>
                    </a:p>
                  </a:txBody>
                  <a:tcPr marL="50800" marR="25400" marT="50795" marB="38096">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63182">
                <a:tc gridSpan="2">
                  <a:txBody>
                    <a:bodyPr/>
                    <a:lstStyle/>
                    <a:p>
                      <a:pPr marL="177800">
                        <a:lnSpc>
                          <a:spcPct val="100000"/>
                        </a:lnSpc>
                        <a:spcBef>
                          <a:spcPts val="300"/>
                        </a:spcBef>
                        <a:spcAft>
                          <a:spcPts val="0"/>
                        </a:spcAft>
                        <a:tabLst>
                          <a:tab pos="177800" algn="l"/>
                          <a:tab pos="215900" algn="l"/>
                          <a:tab pos="393700" algn="l"/>
                          <a:tab pos="749300" algn="l"/>
                        </a:tabLst>
                      </a:pPr>
                      <a:r>
                        <a:rPr lang="de-DE" sz="1800" b="1" dirty="0">
                          <a:solidFill>
                            <a:srgbClr val="000000"/>
                          </a:solidFill>
                          <a:latin typeface="Helvetica"/>
                          <a:ea typeface="PMingLiU"/>
                          <a:cs typeface="Times New Roman"/>
                        </a:rPr>
                        <a:t>Memento</a:t>
                      </a:r>
                      <a:endParaRPr lang="de-DE" sz="3600" dirty="0">
                        <a:solidFill>
                          <a:srgbClr val="000000"/>
                        </a:solidFill>
                        <a:latin typeface="Times New Roman"/>
                        <a:ea typeface="PMingLiU"/>
                        <a:cs typeface="Times New Roman"/>
                      </a:endParaRPr>
                    </a:p>
                  </a:txBody>
                  <a:tcPr marL="50800" marR="25400" marT="50795" marB="38096">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3"/>
                  </a:ext>
                </a:extLst>
              </a:tr>
              <a:tr h="911764">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Problem</a:t>
                      </a:r>
                      <a:endParaRPr lang="de-DE" sz="3600" dirty="0">
                        <a:solidFill>
                          <a:srgbClr val="0000FF"/>
                        </a:solidFill>
                        <a:latin typeface="Times New Roman"/>
                        <a:ea typeface="PMingLiU"/>
                        <a:cs typeface="Times New Roman"/>
                      </a:endParaRPr>
                    </a:p>
                  </a:txBody>
                  <a:tcPr marL="50800" marR="25400" marT="50795" marB="38096">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Helvetica"/>
                          <a:ea typeface="PMingLiU"/>
                          <a:cs typeface="Times New Roman"/>
                        </a:rPr>
                        <a:t>Der Zustand eines Objekts muss so archiviert werden, dass es wieder in diesen </a:t>
                      </a:r>
                      <a:r>
                        <a:rPr lang="de-DE" sz="1800" dirty="0" smtClean="0">
                          <a:solidFill>
                            <a:srgbClr val="000000"/>
                          </a:solidFill>
                          <a:latin typeface="Helvetica"/>
                          <a:ea typeface="PMingLiU"/>
                          <a:cs typeface="Times New Roman"/>
                        </a:rPr>
                        <a:t>Zustand </a:t>
                      </a:r>
                      <a:r>
                        <a:rPr lang="de-DE" sz="1800" dirty="0">
                          <a:solidFill>
                            <a:srgbClr val="000000"/>
                          </a:solidFill>
                          <a:latin typeface="Helvetica"/>
                          <a:ea typeface="PMingLiU"/>
                          <a:cs typeface="Times New Roman"/>
                        </a:rPr>
                        <a:t>zurückversetzt werden kann, ohne das Prinzip der Kapselung zu verletzen.</a:t>
                      </a:r>
                      <a:endParaRPr lang="de-DE" sz="3600" dirty="0">
                        <a:solidFill>
                          <a:srgbClr val="000000"/>
                        </a:solidFill>
                        <a:latin typeface="Times New Roman"/>
                        <a:ea typeface="PMingLiU"/>
                        <a:cs typeface="Times New Roman"/>
                      </a:endParaRPr>
                    </a:p>
                  </a:txBody>
                  <a:tcPr marL="50800" marR="25400" marT="50795" marB="38096">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363182">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Beispiel</a:t>
                      </a:r>
                      <a:endParaRPr lang="de-DE" sz="3600" dirty="0">
                        <a:solidFill>
                          <a:srgbClr val="0000FF"/>
                        </a:solidFill>
                        <a:latin typeface="Times New Roman"/>
                        <a:ea typeface="PMingLiU"/>
                        <a:cs typeface="Times New Roman"/>
                      </a:endParaRPr>
                    </a:p>
                  </a:txBody>
                  <a:tcPr marL="50800" marR="25400" marT="50795" marB="38096">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Helvetica"/>
                          <a:ea typeface="PMingLiU"/>
                          <a:cs typeface="Times New Roman"/>
                        </a:rPr>
                        <a:t>Ein </a:t>
                      </a:r>
                      <a:r>
                        <a:rPr lang="de-DE" sz="1800" dirty="0" err="1">
                          <a:solidFill>
                            <a:srgbClr val="000000"/>
                          </a:solidFill>
                          <a:latin typeface="Helvetica"/>
                          <a:ea typeface="PMingLiU"/>
                          <a:cs typeface="Times New Roman"/>
                        </a:rPr>
                        <a:t>Undo</a:t>
                      </a:r>
                      <a:r>
                        <a:rPr lang="de-DE" sz="1800" dirty="0">
                          <a:solidFill>
                            <a:srgbClr val="000000"/>
                          </a:solidFill>
                          <a:latin typeface="Helvetica"/>
                          <a:ea typeface="PMingLiU"/>
                          <a:cs typeface="Times New Roman"/>
                        </a:rPr>
                        <a:t>-Mechanismus soll realisiert werden.</a:t>
                      </a:r>
                      <a:endParaRPr lang="de-DE" sz="3600" dirty="0">
                        <a:solidFill>
                          <a:srgbClr val="000000"/>
                        </a:solidFill>
                        <a:latin typeface="Times New Roman"/>
                        <a:ea typeface="PMingLiU"/>
                        <a:cs typeface="Times New Roman"/>
                      </a:endParaRPr>
                    </a:p>
                  </a:txBody>
                  <a:tcPr marL="50800" marR="25400" marT="50795" marB="38096">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altLang="en-US" smtClean="0"/>
              <a:t>Muster zum Anbinden vorh. Klassen</a:t>
            </a:r>
          </a:p>
        </p:txBody>
      </p:sp>
      <p:sp>
        <p:nvSpPr>
          <p:cNvPr id="83971"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F04B0F80-830F-4FFA-BDE6-3AD79A3A7DD3}" type="slidenum">
              <a:rPr lang="de-DE" altLang="en-US" sz="1100"/>
              <a:pPr eaLnBrk="1" hangingPunct="1"/>
              <a:t>79</a:t>
            </a:fld>
            <a:endParaRPr lang="de-DE" altLang="en-US" sz="1100"/>
          </a:p>
        </p:txBody>
      </p:sp>
      <p:graphicFrame>
        <p:nvGraphicFramePr>
          <p:cNvPr id="5" name="Table 4"/>
          <p:cNvGraphicFramePr>
            <a:graphicFrameLocks noGrp="1"/>
          </p:cNvGraphicFramePr>
          <p:nvPr/>
        </p:nvGraphicFramePr>
        <p:xfrm>
          <a:off x="344488" y="1700213"/>
          <a:ext cx="9288462" cy="3216275"/>
        </p:xfrm>
        <a:graphic>
          <a:graphicData uri="http://schemas.openxmlformats.org/drawingml/2006/table">
            <a:tbl>
              <a:tblPr/>
              <a:tblGrid>
                <a:gridCol w="1211539">
                  <a:extLst>
                    <a:ext uri="{9D8B030D-6E8A-4147-A177-3AD203B41FA5}">
                      <a16:colId xmlns:a16="http://schemas.microsoft.com/office/drawing/2014/main" val="20000"/>
                    </a:ext>
                  </a:extLst>
                </a:gridCol>
                <a:gridCol w="8076923">
                  <a:extLst>
                    <a:ext uri="{9D8B030D-6E8A-4147-A177-3AD203B41FA5}">
                      <a16:colId xmlns:a16="http://schemas.microsoft.com/office/drawing/2014/main" val="20001"/>
                    </a:ext>
                  </a:extLst>
                </a:gridCol>
              </a:tblGrid>
              <a:tr h="332806">
                <a:tc gridSpan="2">
                  <a:txBody>
                    <a:bodyPr/>
                    <a:lstStyle/>
                    <a:p>
                      <a:pPr marL="177800">
                        <a:lnSpc>
                          <a:spcPct val="100000"/>
                        </a:lnSpc>
                        <a:spcBef>
                          <a:spcPts val="300"/>
                        </a:spcBef>
                        <a:spcAft>
                          <a:spcPts val="0"/>
                        </a:spcAft>
                        <a:tabLst>
                          <a:tab pos="177800" algn="l"/>
                          <a:tab pos="215900" algn="l"/>
                          <a:tab pos="393700" algn="l"/>
                          <a:tab pos="749300" algn="l"/>
                        </a:tabLst>
                      </a:pPr>
                      <a:r>
                        <a:rPr lang="de-DE" sz="1600" b="1" dirty="0">
                          <a:solidFill>
                            <a:srgbClr val="000000"/>
                          </a:solidFill>
                          <a:latin typeface="Helvetica"/>
                          <a:ea typeface="PMingLiU"/>
                          <a:cs typeface="Times New Roman"/>
                        </a:rPr>
                        <a:t>Adapter</a:t>
                      </a:r>
                      <a:endParaRPr lang="de-DE" sz="3200" dirty="0">
                        <a:solidFill>
                          <a:srgbClr val="000000"/>
                        </a:solidFill>
                        <a:latin typeface="Times New Roman"/>
                        <a:ea typeface="PMingLiU"/>
                        <a:cs typeface="Times New Roman"/>
                      </a:endParaRPr>
                    </a:p>
                  </a:txBody>
                  <a:tcPr marL="50797" marR="25398" marT="50810" marB="38108">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576694">
                <a:tc>
                  <a:txBody>
                    <a:bodyPr/>
                    <a:lstStyle/>
                    <a:p>
                      <a:pPr marL="177800">
                        <a:lnSpc>
                          <a:spcPct val="100000"/>
                        </a:lnSpc>
                        <a:spcBef>
                          <a:spcPts val="300"/>
                        </a:spcBef>
                        <a:spcAft>
                          <a:spcPts val="0"/>
                        </a:spcAft>
                        <a:tabLst>
                          <a:tab pos="177800" algn="l"/>
                          <a:tab pos="215900" algn="l"/>
                          <a:tab pos="393700" algn="l"/>
                          <a:tab pos="749300" algn="l"/>
                        </a:tabLst>
                      </a:pPr>
                      <a:r>
                        <a:rPr lang="de-DE" sz="1600" i="1" dirty="0">
                          <a:solidFill>
                            <a:srgbClr val="0000FF"/>
                          </a:solidFill>
                          <a:latin typeface="Helvetica"/>
                          <a:ea typeface="PMingLiU"/>
                          <a:cs typeface="Times New Roman"/>
                        </a:rPr>
                        <a:t>Problem</a:t>
                      </a:r>
                      <a:endParaRPr lang="de-DE" sz="3200" dirty="0">
                        <a:solidFill>
                          <a:srgbClr val="0000FF"/>
                        </a:solidFill>
                        <a:latin typeface="Times New Roman"/>
                        <a:ea typeface="PMingLiU"/>
                        <a:cs typeface="Times New Roman"/>
                      </a:endParaRPr>
                    </a:p>
                  </a:txBody>
                  <a:tcPr marL="50797" marR="25398" marT="50810" marB="38108">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Helvetica"/>
                          <a:ea typeface="PMingLiU"/>
                          <a:cs typeface="Times New Roman"/>
                        </a:rPr>
                        <a:t>Eine Klasse soll verwendet werden, obwohl ihre </a:t>
                      </a:r>
                      <a:r>
                        <a:rPr lang="de-DE" sz="1600" dirty="0" smtClean="0">
                          <a:solidFill>
                            <a:srgbClr val="000000"/>
                          </a:solidFill>
                          <a:latin typeface="Helvetica"/>
                          <a:ea typeface="PMingLiU"/>
                          <a:cs typeface="Times New Roman"/>
                        </a:rPr>
                        <a:t>Methoden-Signaturen </a:t>
                      </a:r>
                      <a:r>
                        <a:rPr lang="de-DE" sz="1600" dirty="0">
                          <a:solidFill>
                            <a:srgbClr val="000000"/>
                          </a:solidFill>
                          <a:latin typeface="Helvetica"/>
                          <a:ea typeface="PMingLiU"/>
                          <a:cs typeface="Times New Roman"/>
                        </a:rPr>
                        <a:t>nicht passen und auch nicht verändert werden können.</a:t>
                      </a:r>
                      <a:endParaRPr lang="de-DE" sz="3200" dirty="0">
                        <a:solidFill>
                          <a:srgbClr val="000000"/>
                        </a:solidFill>
                        <a:latin typeface="Times New Roman"/>
                        <a:ea typeface="PMingLiU"/>
                        <a:cs typeface="Times New Roman"/>
                      </a:endParaRPr>
                    </a:p>
                  </a:txBody>
                  <a:tcPr marL="50797" marR="25398" marT="50810" marB="38108">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576694">
                <a:tc>
                  <a:txBody>
                    <a:bodyPr/>
                    <a:lstStyle/>
                    <a:p>
                      <a:pPr marL="177800">
                        <a:lnSpc>
                          <a:spcPct val="100000"/>
                        </a:lnSpc>
                        <a:spcBef>
                          <a:spcPts val="300"/>
                        </a:spcBef>
                        <a:spcAft>
                          <a:spcPts val="0"/>
                        </a:spcAft>
                        <a:tabLst>
                          <a:tab pos="177800" algn="l"/>
                          <a:tab pos="215900" algn="l"/>
                          <a:tab pos="393700" algn="l"/>
                          <a:tab pos="749300" algn="l"/>
                        </a:tabLst>
                      </a:pPr>
                      <a:r>
                        <a:rPr lang="de-DE" sz="1600" i="1" dirty="0">
                          <a:solidFill>
                            <a:srgbClr val="0000FF"/>
                          </a:solidFill>
                          <a:latin typeface="Helvetica"/>
                          <a:ea typeface="PMingLiU"/>
                          <a:cs typeface="Times New Roman"/>
                        </a:rPr>
                        <a:t>Beispiel</a:t>
                      </a:r>
                      <a:endParaRPr lang="de-DE" sz="3200" dirty="0">
                        <a:solidFill>
                          <a:srgbClr val="0000FF"/>
                        </a:solidFill>
                        <a:latin typeface="Times New Roman"/>
                        <a:ea typeface="PMingLiU"/>
                        <a:cs typeface="Times New Roman"/>
                      </a:endParaRPr>
                    </a:p>
                  </a:txBody>
                  <a:tcPr marL="50797" marR="25398" marT="50810" marB="38108">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Helvetica"/>
                          <a:ea typeface="PMingLiU"/>
                          <a:cs typeface="Times New Roman"/>
                        </a:rPr>
                        <a:t>In einem Editor soll eine Klasse, die eine einfache Rechtschrei-b-prüfung realisiert, durch eine zugekaufte Klasse ersetzt werden.</a:t>
                      </a:r>
                      <a:endParaRPr lang="de-DE" sz="3200">
                        <a:solidFill>
                          <a:srgbClr val="000000"/>
                        </a:solidFill>
                        <a:latin typeface="Times New Roman"/>
                        <a:ea typeface="PMingLiU"/>
                        <a:cs typeface="Times New Roman"/>
                      </a:endParaRPr>
                    </a:p>
                  </a:txBody>
                  <a:tcPr marL="50797" marR="25398" marT="50810" marB="38108">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32806">
                <a:tc gridSpan="2">
                  <a:txBody>
                    <a:bodyPr/>
                    <a:lstStyle/>
                    <a:p>
                      <a:pPr marL="177800">
                        <a:lnSpc>
                          <a:spcPct val="100000"/>
                        </a:lnSpc>
                        <a:spcBef>
                          <a:spcPts val="300"/>
                        </a:spcBef>
                        <a:spcAft>
                          <a:spcPts val="0"/>
                        </a:spcAft>
                        <a:tabLst>
                          <a:tab pos="177800" algn="l"/>
                          <a:tab pos="215900" algn="l"/>
                          <a:tab pos="393700" algn="l"/>
                          <a:tab pos="749300" algn="l"/>
                        </a:tabLst>
                      </a:pPr>
                      <a:r>
                        <a:rPr lang="de-DE" sz="1600" b="1" dirty="0">
                          <a:solidFill>
                            <a:srgbClr val="000000"/>
                          </a:solidFill>
                          <a:latin typeface="Helvetica"/>
                          <a:ea typeface="PMingLiU"/>
                          <a:cs typeface="Times New Roman"/>
                        </a:rPr>
                        <a:t>Vermittler (Mediator)</a:t>
                      </a:r>
                      <a:endParaRPr lang="de-DE" sz="3200" dirty="0">
                        <a:solidFill>
                          <a:srgbClr val="000000"/>
                        </a:solidFill>
                        <a:latin typeface="Times New Roman"/>
                        <a:ea typeface="PMingLiU"/>
                        <a:cs typeface="Times New Roman"/>
                      </a:endParaRPr>
                    </a:p>
                  </a:txBody>
                  <a:tcPr marL="50797" marR="25398" marT="50810" marB="38108">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3"/>
                  </a:ext>
                </a:extLst>
              </a:tr>
              <a:tr h="576694">
                <a:tc>
                  <a:txBody>
                    <a:bodyPr/>
                    <a:lstStyle/>
                    <a:p>
                      <a:pPr marL="177800">
                        <a:lnSpc>
                          <a:spcPct val="100000"/>
                        </a:lnSpc>
                        <a:spcBef>
                          <a:spcPts val="300"/>
                        </a:spcBef>
                        <a:spcAft>
                          <a:spcPts val="0"/>
                        </a:spcAft>
                        <a:tabLst>
                          <a:tab pos="177800" algn="l"/>
                          <a:tab pos="215900" algn="l"/>
                          <a:tab pos="393700" algn="l"/>
                          <a:tab pos="749300" algn="l"/>
                        </a:tabLst>
                      </a:pPr>
                      <a:r>
                        <a:rPr lang="de-DE" sz="1600" i="1" dirty="0">
                          <a:solidFill>
                            <a:srgbClr val="0000FF"/>
                          </a:solidFill>
                          <a:latin typeface="Helvetica"/>
                          <a:ea typeface="PMingLiU"/>
                          <a:cs typeface="Times New Roman"/>
                        </a:rPr>
                        <a:t>Problem</a:t>
                      </a:r>
                      <a:endParaRPr lang="de-DE" sz="3200" dirty="0">
                        <a:solidFill>
                          <a:srgbClr val="0000FF"/>
                        </a:solidFill>
                        <a:latin typeface="Times New Roman"/>
                        <a:ea typeface="PMingLiU"/>
                        <a:cs typeface="Times New Roman"/>
                      </a:endParaRPr>
                    </a:p>
                  </a:txBody>
                  <a:tcPr marL="50797" marR="25398" marT="50810" marB="38108">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a:solidFill>
                            <a:srgbClr val="000000"/>
                          </a:solidFill>
                          <a:latin typeface="Helvetica"/>
                          <a:ea typeface="PMingLiU"/>
                          <a:cs typeface="Times New Roman"/>
                        </a:rPr>
                        <a:t>Objekte, die auf komplexe Art miteinander interagieren müssen, dürfen nur lose </a:t>
                      </a:r>
                      <a:br>
                        <a:rPr lang="de-DE" sz="1600">
                          <a:solidFill>
                            <a:srgbClr val="000000"/>
                          </a:solidFill>
                          <a:latin typeface="Helvetica"/>
                          <a:ea typeface="PMingLiU"/>
                          <a:cs typeface="Times New Roman"/>
                        </a:rPr>
                      </a:br>
                      <a:r>
                        <a:rPr lang="de-DE" sz="1600">
                          <a:solidFill>
                            <a:srgbClr val="000000"/>
                          </a:solidFill>
                          <a:latin typeface="Helvetica"/>
                          <a:ea typeface="PMingLiU"/>
                          <a:cs typeface="Times New Roman"/>
                        </a:rPr>
                        <a:t>aneinander gekoppelt sein und müssen sich leicht aus-tauschen lassen.</a:t>
                      </a:r>
                      <a:endParaRPr lang="de-DE" sz="3200">
                        <a:solidFill>
                          <a:srgbClr val="000000"/>
                        </a:solidFill>
                        <a:latin typeface="Times New Roman"/>
                        <a:ea typeface="PMingLiU"/>
                        <a:cs typeface="Times New Roman"/>
                      </a:endParaRPr>
                    </a:p>
                  </a:txBody>
                  <a:tcPr marL="50797" marR="25398" marT="50810" marB="38108">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820582">
                <a:tc>
                  <a:txBody>
                    <a:bodyPr/>
                    <a:lstStyle/>
                    <a:p>
                      <a:pPr marL="177800">
                        <a:lnSpc>
                          <a:spcPct val="100000"/>
                        </a:lnSpc>
                        <a:spcBef>
                          <a:spcPts val="300"/>
                        </a:spcBef>
                        <a:spcAft>
                          <a:spcPts val="0"/>
                        </a:spcAft>
                        <a:tabLst>
                          <a:tab pos="177800" algn="l"/>
                          <a:tab pos="215900" algn="l"/>
                          <a:tab pos="393700" algn="l"/>
                          <a:tab pos="749300" algn="l"/>
                        </a:tabLst>
                      </a:pPr>
                      <a:r>
                        <a:rPr lang="de-DE" sz="1600" i="1" dirty="0">
                          <a:solidFill>
                            <a:srgbClr val="0000FF"/>
                          </a:solidFill>
                          <a:latin typeface="Helvetica"/>
                          <a:ea typeface="PMingLiU"/>
                          <a:cs typeface="Times New Roman"/>
                        </a:rPr>
                        <a:t>Beispiel</a:t>
                      </a:r>
                      <a:endParaRPr lang="de-DE" sz="3200" dirty="0">
                        <a:solidFill>
                          <a:srgbClr val="0000FF"/>
                        </a:solidFill>
                        <a:latin typeface="Times New Roman"/>
                        <a:ea typeface="PMingLiU"/>
                        <a:cs typeface="Times New Roman"/>
                      </a:endParaRPr>
                    </a:p>
                  </a:txBody>
                  <a:tcPr marL="50797" marR="25398" marT="50810" marB="38108">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600" dirty="0">
                          <a:solidFill>
                            <a:srgbClr val="000000"/>
                          </a:solidFill>
                          <a:latin typeface="Helvetica"/>
                          <a:ea typeface="PMingLiU"/>
                          <a:cs typeface="Times New Roman"/>
                        </a:rPr>
                        <a:t>Das Aussehen und der Zustand verschiedener Interaktionsmittel (Menüs, Knöpfe, Eingabefelder) einer grafischen Bedienoberfläche sollen in jedem </a:t>
                      </a:r>
                      <a:r>
                        <a:rPr lang="de-DE" sz="1600" dirty="0" smtClean="0">
                          <a:solidFill>
                            <a:srgbClr val="000000"/>
                          </a:solidFill>
                          <a:latin typeface="Helvetica"/>
                          <a:ea typeface="PMingLiU"/>
                          <a:cs typeface="Times New Roman"/>
                        </a:rPr>
                        <a:t>Interaktionszustand </a:t>
                      </a:r>
                      <a:r>
                        <a:rPr lang="de-DE" sz="1600" dirty="0">
                          <a:solidFill>
                            <a:srgbClr val="000000"/>
                          </a:solidFill>
                          <a:latin typeface="Helvetica"/>
                          <a:ea typeface="PMingLiU"/>
                          <a:cs typeface="Times New Roman"/>
                        </a:rPr>
                        <a:t>konsistent aufeinander abgestimmt werden.</a:t>
                      </a:r>
                      <a:endParaRPr lang="de-DE" sz="3200" dirty="0">
                        <a:solidFill>
                          <a:srgbClr val="000000"/>
                        </a:solidFill>
                        <a:latin typeface="Times New Roman"/>
                        <a:ea typeface="PMingLiU"/>
                        <a:cs typeface="Times New Roman"/>
                      </a:endParaRPr>
                    </a:p>
                  </a:txBody>
                  <a:tcPr marL="50797" marR="25398" marT="50810" marB="38108">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p:txBody>
          <a:bodyPr/>
          <a:lstStyle/>
          <a:p>
            <a:r>
              <a:rPr lang="de-DE" altLang="en-US" smtClean="0"/>
              <a:t>Hierarchische Gliederung</a:t>
            </a:r>
          </a:p>
        </p:txBody>
      </p:sp>
      <p:sp>
        <p:nvSpPr>
          <p:cNvPr id="11267" name="Inhaltsplatzhalter 2"/>
          <p:cNvSpPr>
            <a:spLocks noGrp="1"/>
          </p:cNvSpPr>
          <p:nvPr>
            <p:ph idx="1"/>
          </p:nvPr>
        </p:nvSpPr>
        <p:spPr>
          <a:xfrm>
            <a:off x="166688" y="981075"/>
            <a:ext cx="9501187" cy="5326063"/>
          </a:xfrm>
        </p:spPr>
        <p:txBody>
          <a:bodyPr/>
          <a:lstStyle/>
          <a:p>
            <a:r>
              <a:rPr lang="de-DE" altLang="en-US" smtClean="0">
                <a:solidFill>
                  <a:srgbClr val="FF0000"/>
                </a:solidFill>
              </a:rPr>
              <a:t>Miller (1956)</a:t>
            </a:r>
            <a:r>
              <a:rPr lang="de-DE" altLang="en-US" smtClean="0"/>
              <a:t>:</a:t>
            </a:r>
            <a:r>
              <a:rPr lang="de-DE" altLang="en-US" smtClean="0">
                <a:solidFill>
                  <a:srgbClr val="FF0000"/>
                </a:solidFill>
              </a:rPr>
              <a:t> </a:t>
            </a:r>
            <a:r>
              <a:rPr lang="de-DE" altLang="en-US" smtClean="0"/>
              <a:t>Ein Mensch kann nur Systeme überblicken, die aus wenigen, </a:t>
            </a:r>
            <a:r>
              <a:rPr lang="de-DE" altLang="en-US" smtClean="0">
                <a:solidFill>
                  <a:srgbClr val="0000FF"/>
                </a:solidFill>
              </a:rPr>
              <a:t>typisch etwa sieben Teilen </a:t>
            </a:r>
            <a:r>
              <a:rPr lang="de-DE" altLang="en-US" smtClean="0"/>
              <a:t>bestehen.</a:t>
            </a:r>
          </a:p>
          <a:p>
            <a:r>
              <a:rPr lang="de-DE" altLang="en-US" smtClean="0"/>
              <a:t>Sind es mehr, so muss man die Gegenstände nacheinander betrachten und ihren Zusammenhang systematisch entwickeln. </a:t>
            </a:r>
          </a:p>
          <a:p>
            <a:r>
              <a:rPr lang="de-DE" altLang="en-US" smtClean="0"/>
              <a:t>Programme (Systeme) bestehen typisch aus einigen bis vielen tausend Deklarationen und Anweisungen. Sie müssen hierarchisch organisiert werden, um für uns überschaubar zu sein.</a:t>
            </a:r>
          </a:p>
          <a:p>
            <a:r>
              <a:rPr lang="de-DE" altLang="en-US" smtClean="0">
                <a:solidFill>
                  <a:srgbClr val="0000FF"/>
                </a:solidFill>
              </a:rPr>
              <a:t>Uhrmacher-Parabel (Simon, 1962): Nur dank (und mit)</a:t>
            </a:r>
            <a:br>
              <a:rPr lang="de-DE" altLang="en-US" smtClean="0">
                <a:solidFill>
                  <a:srgbClr val="0000FF"/>
                </a:solidFill>
              </a:rPr>
            </a:br>
            <a:r>
              <a:rPr lang="de-DE" altLang="en-US" smtClean="0">
                <a:solidFill>
                  <a:srgbClr val="0000FF"/>
                </a:solidFill>
              </a:rPr>
              <a:t>Abstraktion können wir sehr komplexe Objekte herstellen. </a:t>
            </a:r>
          </a:p>
          <a:p>
            <a:r>
              <a:rPr lang="de-DE" altLang="en-US" smtClean="0"/>
              <a:t>→ Nur kleine Programme kann man direkt nach den Anforderungen codieren; alle anderen müssen </a:t>
            </a:r>
            <a:r>
              <a:rPr lang="de-DE" altLang="en-US" smtClean="0">
                <a:solidFill>
                  <a:srgbClr val="0000FF"/>
                </a:solidFill>
              </a:rPr>
              <a:t>schrittweise entwickelt </a:t>
            </a:r>
            <a:r>
              <a:rPr lang="de-DE" altLang="en-US" smtClean="0"/>
              <a:t>werden.</a:t>
            </a:r>
          </a:p>
          <a:p>
            <a:r>
              <a:rPr lang="de-DE" altLang="en-US" smtClean="0"/>
              <a:t>Durch die sinnvolle Gliederung (und nur durch sie) entsteht die Möglichkeit zur </a:t>
            </a:r>
            <a:r>
              <a:rPr lang="de-DE" altLang="en-US" smtClean="0">
                <a:solidFill>
                  <a:srgbClr val="0000FF"/>
                </a:solidFill>
              </a:rPr>
              <a:t>Abstraktion</a:t>
            </a:r>
            <a:r>
              <a:rPr lang="de-DE" altLang="en-US" smtClean="0"/>
              <a:t>.</a:t>
            </a:r>
          </a:p>
        </p:txBody>
      </p:sp>
      <p:sp>
        <p:nvSpPr>
          <p:cNvPr id="11268"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96C3B14-3ECF-4D2C-ACF8-CEDE5C3B9CF1}" type="slidenum">
              <a:rPr lang="de-DE" altLang="en-US" sz="1100"/>
              <a:pPr eaLnBrk="1" hangingPunct="1"/>
              <a:t>8</a:t>
            </a:fld>
            <a:endParaRPr lang="de-DE" altLang="en-US" sz="110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altLang="en-US" smtClean="0"/>
              <a:t>Muster zur Entkopplung von Klassen</a:t>
            </a:r>
          </a:p>
        </p:txBody>
      </p:sp>
      <p:sp>
        <p:nvSpPr>
          <p:cNvPr id="84995"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3A9E4359-0308-43E5-ADEE-5A34D340ED53}" type="slidenum">
              <a:rPr lang="de-DE" altLang="en-US" sz="1100"/>
              <a:pPr eaLnBrk="1" hangingPunct="1"/>
              <a:t>80</a:t>
            </a:fld>
            <a:endParaRPr lang="de-DE" altLang="en-US" sz="1100"/>
          </a:p>
        </p:txBody>
      </p:sp>
      <p:graphicFrame>
        <p:nvGraphicFramePr>
          <p:cNvPr id="4" name="Table 3"/>
          <p:cNvGraphicFramePr>
            <a:graphicFrameLocks noGrp="1"/>
          </p:cNvGraphicFramePr>
          <p:nvPr/>
        </p:nvGraphicFramePr>
        <p:xfrm>
          <a:off x="273050" y="765175"/>
          <a:ext cx="9217025" cy="5737225"/>
        </p:xfrm>
        <a:graphic>
          <a:graphicData uri="http://schemas.openxmlformats.org/drawingml/2006/table">
            <a:tbl>
              <a:tblPr/>
              <a:tblGrid>
                <a:gridCol w="1202221">
                  <a:extLst>
                    <a:ext uri="{9D8B030D-6E8A-4147-A177-3AD203B41FA5}">
                      <a16:colId xmlns:a16="http://schemas.microsoft.com/office/drawing/2014/main" val="20000"/>
                    </a:ext>
                  </a:extLst>
                </a:gridCol>
                <a:gridCol w="8014804">
                  <a:extLst>
                    <a:ext uri="{9D8B030D-6E8A-4147-A177-3AD203B41FA5}">
                      <a16:colId xmlns:a16="http://schemas.microsoft.com/office/drawing/2014/main" val="20001"/>
                    </a:ext>
                  </a:extLst>
                </a:gridCol>
              </a:tblGrid>
              <a:tr h="363180">
                <a:tc gridSpan="2">
                  <a:txBody>
                    <a:bodyPr/>
                    <a:lstStyle/>
                    <a:p>
                      <a:pPr marL="177800">
                        <a:lnSpc>
                          <a:spcPct val="100000"/>
                        </a:lnSpc>
                        <a:spcBef>
                          <a:spcPts val="300"/>
                        </a:spcBef>
                        <a:spcAft>
                          <a:spcPts val="0"/>
                        </a:spcAft>
                        <a:tabLst>
                          <a:tab pos="177800" algn="l"/>
                          <a:tab pos="215900" algn="l"/>
                          <a:tab pos="393700" algn="l"/>
                          <a:tab pos="749300" algn="l"/>
                        </a:tabLst>
                      </a:pPr>
                      <a:r>
                        <a:rPr lang="de-DE" sz="1800" b="1" dirty="0">
                          <a:solidFill>
                            <a:srgbClr val="000000"/>
                          </a:solidFill>
                          <a:latin typeface="Helvetica"/>
                          <a:ea typeface="PMingLiU"/>
                          <a:cs typeface="Times New Roman"/>
                        </a:rPr>
                        <a:t>Brücke (Bridge)</a:t>
                      </a:r>
                      <a:endParaRPr lang="de-DE" sz="3600" dirty="0">
                        <a:solidFill>
                          <a:srgbClr val="000000"/>
                        </a:solidFill>
                        <a:latin typeface="Times New Roman"/>
                        <a:ea typeface="PMingLiU"/>
                        <a:cs typeface="Times New Roman"/>
                      </a:endParaRPr>
                    </a:p>
                  </a:txBody>
                  <a:tcPr marL="50800" marR="25400" marT="50794" marB="38096">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637469">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Problem</a:t>
                      </a:r>
                      <a:endParaRPr lang="de-DE" sz="3600" dirty="0">
                        <a:solidFill>
                          <a:srgbClr val="0000FF"/>
                        </a:solidFill>
                        <a:latin typeface="Times New Roman"/>
                        <a:ea typeface="PMingLiU"/>
                        <a:cs typeface="Times New Roman"/>
                      </a:endParaRPr>
                    </a:p>
                  </a:txBody>
                  <a:tcPr marL="50800" marR="25400" marT="50794" marB="38096">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Helvetica"/>
                          <a:ea typeface="PMingLiU"/>
                          <a:cs typeface="Times New Roman"/>
                        </a:rPr>
                        <a:t>Fachliche Anwendungsklassen und deren </a:t>
                      </a:r>
                      <a:r>
                        <a:rPr lang="de-DE" sz="1800" dirty="0" smtClean="0">
                          <a:solidFill>
                            <a:srgbClr val="000000"/>
                          </a:solidFill>
                          <a:latin typeface="Helvetica"/>
                          <a:ea typeface="PMingLiU"/>
                          <a:cs typeface="Times New Roman"/>
                        </a:rPr>
                        <a:t>Implementierungsvarianten </a:t>
                      </a:r>
                      <a:r>
                        <a:rPr lang="de-DE" sz="1800" dirty="0">
                          <a:solidFill>
                            <a:srgbClr val="000000"/>
                          </a:solidFill>
                          <a:latin typeface="Helvetica"/>
                          <a:ea typeface="PMingLiU"/>
                          <a:cs typeface="Times New Roman"/>
                        </a:rPr>
                        <a:t>sollen einfach kombiniert und weiterentwickelt werden können.</a:t>
                      </a:r>
                      <a:endParaRPr lang="de-DE" sz="3600" dirty="0">
                        <a:solidFill>
                          <a:srgbClr val="000000"/>
                        </a:solidFill>
                        <a:latin typeface="Times New Roman"/>
                        <a:ea typeface="PMingLiU"/>
                        <a:cs typeface="Times New Roman"/>
                      </a:endParaRPr>
                    </a:p>
                  </a:txBody>
                  <a:tcPr marL="50800" marR="25400" marT="50794" marB="38096">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1460338">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Beispiel</a:t>
                      </a:r>
                      <a:endParaRPr lang="de-DE" sz="3600" dirty="0">
                        <a:solidFill>
                          <a:srgbClr val="0000FF"/>
                        </a:solidFill>
                        <a:latin typeface="Times New Roman"/>
                        <a:ea typeface="PMingLiU"/>
                        <a:cs typeface="Times New Roman"/>
                      </a:endParaRPr>
                    </a:p>
                  </a:txBody>
                  <a:tcPr marL="50800" marR="25400" marT="50794" marB="38096">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Helvetica"/>
                          <a:ea typeface="PMingLiU"/>
                          <a:cs typeface="Times New Roman"/>
                        </a:rPr>
                        <a:t>Es sollen Mengen-Klassen implementiert werden (z. B. einfache Menge, </a:t>
                      </a:r>
                      <a:r>
                        <a:rPr lang="de-DE" sz="1800" dirty="0" smtClean="0">
                          <a:solidFill>
                            <a:srgbClr val="000000"/>
                          </a:solidFill>
                          <a:latin typeface="Helvetica"/>
                          <a:ea typeface="PMingLiU"/>
                          <a:cs typeface="Times New Roman"/>
                        </a:rPr>
                        <a:t>Multimenge</a:t>
                      </a:r>
                      <a:r>
                        <a:rPr lang="de-DE" sz="1800" dirty="0">
                          <a:solidFill>
                            <a:srgbClr val="000000"/>
                          </a:solidFill>
                          <a:latin typeface="Helvetica"/>
                          <a:ea typeface="PMingLiU"/>
                          <a:cs typeface="Times New Roman"/>
                        </a:rPr>
                        <a:t>). Zur Verwaltung der Elemente stehen verschiedene Container-Klassen zur Verfügung (Listen, Bäume etc.). Die Mengen-Klassen bilden die fachlichen Anwendungsklassen; die Container-Klassen sind die Varianten der Implementierung.</a:t>
                      </a:r>
                      <a:endParaRPr lang="de-DE" sz="3600" dirty="0">
                        <a:solidFill>
                          <a:srgbClr val="000000"/>
                        </a:solidFill>
                        <a:latin typeface="Times New Roman"/>
                        <a:ea typeface="PMingLiU"/>
                        <a:cs typeface="Times New Roman"/>
                      </a:endParaRPr>
                    </a:p>
                  </a:txBody>
                  <a:tcPr marL="50800" marR="25400" marT="50794" marB="38096">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63180">
                <a:tc gridSpan="2">
                  <a:txBody>
                    <a:bodyPr/>
                    <a:lstStyle/>
                    <a:p>
                      <a:pPr marL="177800">
                        <a:lnSpc>
                          <a:spcPct val="100000"/>
                        </a:lnSpc>
                        <a:spcBef>
                          <a:spcPts val="300"/>
                        </a:spcBef>
                        <a:spcAft>
                          <a:spcPts val="0"/>
                        </a:spcAft>
                        <a:tabLst>
                          <a:tab pos="177800" algn="l"/>
                          <a:tab pos="215900" algn="l"/>
                          <a:tab pos="393700" algn="l"/>
                          <a:tab pos="749300" algn="l"/>
                        </a:tabLst>
                      </a:pPr>
                      <a:r>
                        <a:rPr lang="de-DE" sz="1800" b="1" dirty="0">
                          <a:solidFill>
                            <a:srgbClr val="000000"/>
                          </a:solidFill>
                          <a:latin typeface="Helvetica"/>
                          <a:ea typeface="PMingLiU"/>
                          <a:cs typeface="Times New Roman"/>
                        </a:rPr>
                        <a:t>Fassade (</a:t>
                      </a:r>
                      <a:r>
                        <a:rPr lang="de-DE" sz="1800" b="1" dirty="0" err="1">
                          <a:solidFill>
                            <a:srgbClr val="000000"/>
                          </a:solidFill>
                          <a:latin typeface="Helvetica"/>
                          <a:ea typeface="PMingLiU"/>
                          <a:cs typeface="Times New Roman"/>
                        </a:rPr>
                        <a:t>Facade</a:t>
                      </a:r>
                      <a:r>
                        <a:rPr lang="de-DE" sz="1800" b="1" dirty="0">
                          <a:solidFill>
                            <a:srgbClr val="000000"/>
                          </a:solidFill>
                          <a:latin typeface="Helvetica"/>
                          <a:ea typeface="PMingLiU"/>
                          <a:cs typeface="Times New Roman"/>
                        </a:rPr>
                        <a:t>)</a:t>
                      </a:r>
                      <a:endParaRPr lang="de-DE" sz="3600" dirty="0">
                        <a:solidFill>
                          <a:srgbClr val="000000"/>
                        </a:solidFill>
                        <a:latin typeface="Times New Roman"/>
                        <a:ea typeface="PMingLiU"/>
                        <a:cs typeface="Times New Roman"/>
                      </a:endParaRPr>
                    </a:p>
                  </a:txBody>
                  <a:tcPr marL="50800" marR="25400" marT="50794" marB="38096">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3"/>
                  </a:ext>
                </a:extLst>
              </a:tr>
              <a:tr h="637469">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Problem</a:t>
                      </a:r>
                      <a:endParaRPr lang="de-DE" sz="3600" dirty="0">
                        <a:solidFill>
                          <a:srgbClr val="0000FF"/>
                        </a:solidFill>
                        <a:latin typeface="Times New Roman"/>
                        <a:ea typeface="PMingLiU"/>
                        <a:cs typeface="Times New Roman"/>
                      </a:endParaRPr>
                    </a:p>
                  </a:txBody>
                  <a:tcPr marL="50800" marR="25400" marT="50794" marB="38096">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Helvetica"/>
                          <a:ea typeface="PMingLiU"/>
                          <a:cs typeface="Times New Roman"/>
                        </a:rPr>
                        <a:t>Eine Komponente soll nicht den gesamten, sondern nur einen eingeschränkten Funktionsumfang anderer Komponenten kennen.</a:t>
                      </a:r>
                      <a:endParaRPr lang="de-DE" sz="3600">
                        <a:solidFill>
                          <a:srgbClr val="000000"/>
                        </a:solidFill>
                        <a:latin typeface="Times New Roman"/>
                        <a:ea typeface="PMingLiU"/>
                        <a:cs typeface="Times New Roman"/>
                      </a:endParaRPr>
                    </a:p>
                  </a:txBody>
                  <a:tcPr marL="50800" marR="25400" marT="50794" marB="38096">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637469">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Beispiel</a:t>
                      </a:r>
                      <a:endParaRPr lang="de-DE" sz="3600" dirty="0">
                        <a:solidFill>
                          <a:srgbClr val="0000FF"/>
                        </a:solidFill>
                        <a:latin typeface="Times New Roman"/>
                        <a:ea typeface="PMingLiU"/>
                        <a:cs typeface="Times New Roman"/>
                      </a:endParaRPr>
                    </a:p>
                  </a:txBody>
                  <a:tcPr marL="50800" marR="25400" marT="50794" marB="38096">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a:solidFill>
                            <a:srgbClr val="000000"/>
                          </a:solidFill>
                          <a:latin typeface="Helvetica"/>
                          <a:ea typeface="PMingLiU"/>
                          <a:cs typeface="Times New Roman"/>
                        </a:rPr>
                        <a:t>Eine Komponente zur statistischen Auswertung benötigt nur wenige Funktionen eines Kundeninformationssystems.</a:t>
                      </a:r>
                      <a:endParaRPr lang="de-DE" sz="3600">
                        <a:solidFill>
                          <a:srgbClr val="000000"/>
                        </a:solidFill>
                        <a:latin typeface="Times New Roman"/>
                        <a:ea typeface="PMingLiU"/>
                        <a:cs typeface="Times New Roman"/>
                      </a:endParaRPr>
                    </a:p>
                  </a:txBody>
                  <a:tcPr marL="50800" marR="25400" marT="50794" marB="38096">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r h="363180">
                <a:tc gridSpan="2">
                  <a:txBody>
                    <a:bodyPr/>
                    <a:lstStyle/>
                    <a:p>
                      <a:pPr marL="177800">
                        <a:lnSpc>
                          <a:spcPct val="100000"/>
                        </a:lnSpc>
                        <a:spcBef>
                          <a:spcPts val="300"/>
                        </a:spcBef>
                        <a:spcAft>
                          <a:spcPts val="0"/>
                        </a:spcAft>
                        <a:tabLst>
                          <a:tab pos="177800" algn="l"/>
                          <a:tab pos="215900" algn="l"/>
                          <a:tab pos="393700" algn="l"/>
                          <a:tab pos="749300" algn="l"/>
                        </a:tabLst>
                      </a:pPr>
                      <a:r>
                        <a:rPr lang="de-DE" sz="1800" b="1" dirty="0">
                          <a:solidFill>
                            <a:srgbClr val="000000"/>
                          </a:solidFill>
                          <a:latin typeface="Helvetica"/>
                          <a:ea typeface="PMingLiU"/>
                          <a:cs typeface="Times New Roman"/>
                        </a:rPr>
                        <a:t>Beobachter (</a:t>
                      </a:r>
                      <a:r>
                        <a:rPr lang="de-DE" sz="1800" b="1" dirty="0" err="1">
                          <a:solidFill>
                            <a:srgbClr val="000000"/>
                          </a:solidFill>
                          <a:latin typeface="Helvetica"/>
                          <a:ea typeface="PMingLiU"/>
                          <a:cs typeface="Times New Roman"/>
                        </a:rPr>
                        <a:t>Observer</a:t>
                      </a:r>
                      <a:r>
                        <a:rPr lang="de-DE" sz="1800" b="1" dirty="0">
                          <a:solidFill>
                            <a:srgbClr val="000000"/>
                          </a:solidFill>
                          <a:latin typeface="Helvetica"/>
                          <a:ea typeface="PMingLiU"/>
                          <a:cs typeface="Times New Roman"/>
                        </a:rPr>
                        <a:t>)</a:t>
                      </a:r>
                      <a:endParaRPr lang="de-DE" sz="3600" dirty="0">
                        <a:solidFill>
                          <a:srgbClr val="000000"/>
                        </a:solidFill>
                        <a:latin typeface="Times New Roman"/>
                        <a:ea typeface="PMingLiU"/>
                        <a:cs typeface="Times New Roman"/>
                      </a:endParaRPr>
                    </a:p>
                  </a:txBody>
                  <a:tcPr marL="50800" marR="25400" marT="50794" marB="38096">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6"/>
                  </a:ext>
                </a:extLst>
              </a:tr>
              <a:tr h="637469">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Problem</a:t>
                      </a:r>
                      <a:endParaRPr lang="de-DE" sz="3600" dirty="0">
                        <a:solidFill>
                          <a:srgbClr val="0000FF"/>
                        </a:solidFill>
                        <a:latin typeface="Times New Roman"/>
                        <a:ea typeface="PMingLiU"/>
                        <a:cs typeface="Times New Roman"/>
                      </a:endParaRPr>
                    </a:p>
                  </a:txBody>
                  <a:tcPr marL="50800" marR="25400" marT="50794" marB="38096">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Helvetica"/>
                          <a:ea typeface="PMingLiU"/>
                          <a:cs typeface="Times New Roman"/>
                        </a:rPr>
                        <a:t>Mehrere Objekte müssen ihren Zustand anpassen, wenn sich ein bestimmtes Objekt ändert.</a:t>
                      </a:r>
                      <a:endParaRPr lang="de-DE" sz="3600" dirty="0">
                        <a:solidFill>
                          <a:srgbClr val="000000"/>
                        </a:solidFill>
                        <a:latin typeface="Times New Roman"/>
                        <a:ea typeface="PMingLiU"/>
                        <a:cs typeface="Times New Roman"/>
                      </a:endParaRPr>
                    </a:p>
                  </a:txBody>
                  <a:tcPr marL="50800" marR="25400" marT="50794" marB="38096">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7"/>
                  </a:ext>
                </a:extLst>
              </a:tr>
              <a:tr h="637469">
                <a:tc>
                  <a:txBody>
                    <a:bodyPr/>
                    <a:lstStyle/>
                    <a:p>
                      <a:pPr marL="177800">
                        <a:lnSpc>
                          <a:spcPct val="100000"/>
                        </a:lnSpc>
                        <a:spcBef>
                          <a:spcPts val="300"/>
                        </a:spcBef>
                        <a:spcAft>
                          <a:spcPts val="0"/>
                        </a:spcAft>
                        <a:tabLst>
                          <a:tab pos="177800" algn="l"/>
                          <a:tab pos="215900" algn="l"/>
                          <a:tab pos="393700" algn="l"/>
                          <a:tab pos="749300" algn="l"/>
                        </a:tabLst>
                      </a:pPr>
                      <a:r>
                        <a:rPr lang="de-DE" sz="1800" i="1" dirty="0">
                          <a:solidFill>
                            <a:srgbClr val="0000FF"/>
                          </a:solidFill>
                          <a:latin typeface="Helvetica"/>
                          <a:ea typeface="PMingLiU"/>
                          <a:cs typeface="Times New Roman"/>
                        </a:rPr>
                        <a:t>Beispiel</a:t>
                      </a:r>
                      <a:endParaRPr lang="de-DE" sz="3600" dirty="0">
                        <a:solidFill>
                          <a:srgbClr val="0000FF"/>
                        </a:solidFill>
                        <a:latin typeface="Times New Roman"/>
                        <a:ea typeface="PMingLiU"/>
                        <a:cs typeface="Times New Roman"/>
                      </a:endParaRPr>
                    </a:p>
                  </a:txBody>
                  <a:tcPr marL="50800" marR="25400" marT="50794" marB="38096">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800" dirty="0">
                          <a:solidFill>
                            <a:srgbClr val="000000"/>
                          </a:solidFill>
                          <a:latin typeface="Helvetica"/>
                          <a:ea typeface="PMingLiU"/>
                          <a:cs typeface="Times New Roman"/>
                        </a:rPr>
                        <a:t>Alle GUI-Objekte, die ein Dateisystem darstellen, müssen ihre Darstellung </a:t>
                      </a:r>
                      <a:r>
                        <a:rPr lang="de-DE" sz="1800" dirty="0" smtClean="0">
                          <a:solidFill>
                            <a:srgbClr val="000000"/>
                          </a:solidFill>
                          <a:latin typeface="Helvetica"/>
                          <a:ea typeface="PMingLiU"/>
                          <a:cs typeface="Times New Roman"/>
                        </a:rPr>
                        <a:t>anpassen</a:t>
                      </a:r>
                      <a:r>
                        <a:rPr lang="de-DE" sz="1800" dirty="0">
                          <a:solidFill>
                            <a:srgbClr val="000000"/>
                          </a:solidFill>
                          <a:latin typeface="Helvetica"/>
                          <a:ea typeface="PMingLiU"/>
                          <a:cs typeface="Times New Roman"/>
                        </a:rPr>
                        <a:t>, wenn Dateien eingefügt oder gelöscht werden.</a:t>
                      </a:r>
                      <a:endParaRPr lang="de-DE" sz="3600" dirty="0">
                        <a:solidFill>
                          <a:srgbClr val="000000"/>
                        </a:solidFill>
                        <a:latin typeface="Times New Roman"/>
                        <a:ea typeface="PMingLiU"/>
                        <a:cs typeface="Times New Roman"/>
                      </a:endParaRPr>
                    </a:p>
                  </a:txBody>
                  <a:tcPr marL="50800" marR="25400" marT="50794" marB="38096">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0" y="-249238"/>
            <a:ext cx="9906000" cy="1087438"/>
          </a:xfrm>
        </p:spPr>
        <p:txBody>
          <a:bodyPr/>
          <a:lstStyle/>
          <a:p>
            <a:r>
              <a:rPr lang="en-US" altLang="en-US" smtClean="0"/>
              <a:t>Muster zur Trennung von untersch. und gemeinsamen Eigenschaften</a:t>
            </a:r>
          </a:p>
        </p:txBody>
      </p:sp>
      <p:sp>
        <p:nvSpPr>
          <p:cNvPr id="86019"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F814161D-C25F-40E4-AAB3-0D2F2B95C524}" type="slidenum">
              <a:rPr lang="de-DE" altLang="en-US" sz="1100"/>
              <a:pPr eaLnBrk="1" hangingPunct="1"/>
              <a:t>81</a:t>
            </a:fld>
            <a:endParaRPr lang="de-DE" altLang="en-US" sz="1100"/>
          </a:p>
        </p:txBody>
      </p:sp>
      <p:graphicFrame>
        <p:nvGraphicFramePr>
          <p:cNvPr id="4" name="Table 3"/>
          <p:cNvGraphicFramePr>
            <a:graphicFrameLocks noGrp="1"/>
          </p:cNvGraphicFramePr>
          <p:nvPr/>
        </p:nvGraphicFramePr>
        <p:xfrm>
          <a:off x="128588" y="981075"/>
          <a:ext cx="9504362" cy="5122863"/>
        </p:xfrm>
        <a:graphic>
          <a:graphicData uri="http://schemas.openxmlformats.org/drawingml/2006/table">
            <a:tbl>
              <a:tblPr/>
              <a:tblGrid>
                <a:gridCol w="1239699">
                  <a:extLst>
                    <a:ext uri="{9D8B030D-6E8A-4147-A177-3AD203B41FA5}">
                      <a16:colId xmlns:a16="http://schemas.microsoft.com/office/drawing/2014/main" val="20000"/>
                    </a:ext>
                  </a:extLst>
                </a:gridCol>
                <a:gridCol w="8264663">
                  <a:extLst>
                    <a:ext uri="{9D8B030D-6E8A-4147-A177-3AD203B41FA5}">
                      <a16:colId xmlns:a16="http://schemas.microsoft.com/office/drawing/2014/main" val="20001"/>
                    </a:ext>
                  </a:extLst>
                </a:gridCol>
              </a:tblGrid>
              <a:tr h="302241">
                <a:tc gridSpan="2">
                  <a:txBody>
                    <a:bodyPr/>
                    <a:lstStyle/>
                    <a:p>
                      <a:pPr marL="177800">
                        <a:lnSpc>
                          <a:spcPct val="100000"/>
                        </a:lnSpc>
                        <a:spcBef>
                          <a:spcPts val="300"/>
                        </a:spcBef>
                        <a:spcAft>
                          <a:spcPts val="0"/>
                        </a:spcAft>
                        <a:tabLst>
                          <a:tab pos="177800" algn="l"/>
                          <a:tab pos="215900" algn="l"/>
                          <a:tab pos="393700" algn="l"/>
                          <a:tab pos="749300" algn="l"/>
                        </a:tabLst>
                      </a:pPr>
                      <a:r>
                        <a:rPr lang="de-DE" sz="1400" b="1" dirty="0">
                          <a:solidFill>
                            <a:srgbClr val="000000"/>
                          </a:solidFill>
                          <a:latin typeface="Helvetica"/>
                          <a:ea typeface="PMingLiU"/>
                          <a:cs typeface="Times New Roman"/>
                        </a:rPr>
                        <a:t>Abstrakte Fabrik (Abstract Factory)</a:t>
                      </a:r>
                      <a:endParaRPr lang="de-DE" sz="2800" dirty="0">
                        <a:solidFill>
                          <a:srgbClr val="000000"/>
                        </a:solidFill>
                        <a:latin typeface="Times New Roman"/>
                        <a:ea typeface="PMingLiU"/>
                        <a:cs typeface="Times New Roman"/>
                      </a:endParaRPr>
                    </a:p>
                  </a:txBody>
                  <a:tcPr marL="50796" marR="25398" marT="50797" marB="38098">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0"/>
                  </a:ext>
                </a:extLst>
              </a:tr>
              <a:tr h="304781">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Problem</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a:solidFill>
                            <a:srgbClr val="000000"/>
                          </a:solidFill>
                          <a:latin typeface="Helvetica"/>
                          <a:ea typeface="PMingLiU"/>
                          <a:cs typeface="Times New Roman"/>
                        </a:rPr>
                        <a:t>In einer Anwendung müssen kontextabhängig Objekte unterschiedlicher Klassen erzeugt werden.</a:t>
                      </a:r>
                      <a:endParaRPr lang="de-DE" sz="280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1"/>
                  </a:ext>
                </a:extLst>
              </a:tr>
              <a:tr h="515588">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Beispiel</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a:solidFill>
                            <a:srgbClr val="000000"/>
                          </a:solidFill>
                          <a:latin typeface="Helvetica"/>
                          <a:ea typeface="PMingLiU"/>
                          <a:cs typeface="Times New Roman"/>
                        </a:rPr>
                        <a:t>Ein grafischer Editor muss abhängig vom eingesetzten Monitortyp unterschiedliche grafische Objekte erzeugen.</a:t>
                      </a:r>
                      <a:endParaRPr lang="de-DE" sz="280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2"/>
                  </a:ext>
                </a:extLst>
              </a:tr>
              <a:tr h="302241">
                <a:tc gridSpan="2">
                  <a:txBody>
                    <a:bodyPr/>
                    <a:lstStyle/>
                    <a:p>
                      <a:pPr marL="177800">
                        <a:lnSpc>
                          <a:spcPct val="100000"/>
                        </a:lnSpc>
                        <a:spcBef>
                          <a:spcPts val="300"/>
                        </a:spcBef>
                        <a:spcAft>
                          <a:spcPts val="0"/>
                        </a:spcAft>
                        <a:tabLst>
                          <a:tab pos="177800" algn="l"/>
                          <a:tab pos="215900" algn="l"/>
                          <a:tab pos="393700" algn="l"/>
                          <a:tab pos="749300" algn="l"/>
                        </a:tabLst>
                      </a:pPr>
                      <a:r>
                        <a:rPr lang="de-DE" sz="1400" b="1" dirty="0">
                          <a:solidFill>
                            <a:srgbClr val="000000"/>
                          </a:solidFill>
                          <a:latin typeface="Helvetica"/>
                          <a:ea typeface="PMingLiU"/>
                          <a:cs typeface="Times New Roman"/>
                        </a:rPr>
                        <a:t>Schablonenmethode (Template </a:t>
                      </a:r>
                      <a:r>
                        <a:rPr lang="de-DE" sz="1400" b="1" dirty="0" err="1">
                          <a:solidFill>
                            <a:srgbClr val="000000"/>
                          </a:solidFill>
                          <a:latin typeface="Helvetica"/>
                          <a:ea typeface="PMingLiU"/>
                          <a:cs typeface="Times New Roman"/>
                        </a:rPr>
                        <a:t>Method</a:t>
                      </a:r>
                      <a:r>
                        <a:rPr lang="de-DE" sz="1400" b="1" dirty="0">
                          <a:solidFill>
                            <a:srgbClr val="000000"/>
                          </a:solidFill>
                          <a:latin typeface="Helvetica"/>
                          <a:ea typeface="PMingLiU"/>
                          <a:cs typeface="Times New Roman"/>
                        </a:rPr>
                        <a:t>)</a:t>
                      </a:r>
                      <a:endParaRPr lang="de-DE" sz="2800" dirty="0">
                        <a:solidFill>
                          <a:srgbClr val="000000"/>
                        </a:solidFill>
                        <a:latin typeface="Times New Roman"/>
                        <a:ea typeface="PMingLiU"/>
                        <a:cs typeface="Times New Roman"/>
                      </a:endParaRPr>
                    </a:p>
                  </a:txBody>
                  <a:tcPr marL="50796" marR="25398" marT="50797" marB="38098">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3"/>
                  </a:ext>
                </a:extLst>
              </a:tr>
              <a:tr h="515588">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Problem</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a:solidFill>
                            <a:srgbClr val="000000"/>
                          </a:solidFill>
                          <a:latin typeface="Helvetica"/>
                          <a:ea typeface="PMingLiU"/>
                          <a:cs typeface="Times New Roman"/>
                        </a:rPr>
                        <a:t>Ein Algorithmus, zu dem es mehrere Implementierungen gibt, soll so realisiert </a:t>
                      </a:r>
                      <a:br>
                        <a:rPr lang="de-DE" sz="1400">
                          <a:solidFill>
                            <a:srgbClr val="000000"/>
                          </a:solidFill>
                          <a:latin typeface="Helvetica"/>
                          <a:ea typeface="PMingLiU"/>
                          <a:cs typeface="Times New Roman"/>
                        </a:rPr>
                      </a:br>
                      <a:r>
                        <a:rPr lang="de-DE" sz="1400">
                          <a:solidFill>
                            <a:srgbClr val="000000"/>
                          </a:solidFill>
                          <a:latin typeface="Helvetica"/>
                          <a:ea typeface="PMingLiU"/>
                          <a:cs typeface="Times New Roman"/>
                        </a:rPr>
                        <a:t>werden, dass man neue Varianten einfach hinzufügen kann.</a:t>
                      </a:r>
                      <a:endParaRPr lang="de-DE" sz="280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4"/>
                  </a:ext>
                </a:extLst>
              </a:tr>
              <a:tr h="515588">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Beispiel</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a:solidFill>
                            <a:srgbClr val="000000"/>
                          </a:solidFill>
                          <a:latin typeface="Helvetica"/>
                          <a:ea typeface="PMingLiU"/>
                          <a:cs typeface="Times New Roman"/>
                        </a:rPr>
                        <a:t>Das Löschen eines Objekts aus einer Objektsammlung kann allgemein beschrieben werden. Je nach Objektsammlung ist dieser Algorithmus jedoch unterschiedlich zu implementieren.</a:t>
                      </a:r>
                      <a:endParaRPr lang="de-DE" sz="280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5"/>
                  </a:ext>
                </a:extLst>
              </a:tr>
              <a:tr h="302241">
                <a:tc gridSpan="2">
                  <a:txBody>
                    <a:bodyPr/>
                    <a:lstStyle/>
                    <a:p>
                      <a:pPr marL="177800">
                        <a:lnSpc>
                          <a:spcPct val="100000"/>
                        </a:lnSpc>
                        <a:spcBef>
                          <a:spcPts val="300"/>
                        </a:spcBef>
                        <a:spcAft>
                          <a:spcPts val="0"/>
                        </a:spcAft>
                        <a:tabLst>
                          <a:tab pos="177800" algn="l"/>
                          <a:tab pos="215900" algn="l"/>
                          <a:tab pos="393700" algn="l"/>
                          <a:tab pos="749300" algn="l"/>
                        </a:tabLst>
                      </a:pPr>
                      <a:r>
                        <a:rPr lang="de-DE" sz="1400" b="1" dirty="0">
                          <a:solidFill>
                            <a:srgbClr val="000000"/>
                          </a:solidFill>
                          <a:latin typeface="Helvetica"/>
                          <a:ea typeface="PMingLiU"/>
                          <a:cs typeface="Times New Roman"/>
                        </a:rPr>
                        <a:t>Strategie (</a:t>
                      </a:r>
                      <a:r>
                        <a:rPr lang="de-DE" sz="1400" b="1" dirty="0" err="1">
                          <a:solidFill>
                            <a:srgbClr val="000000"/>
                          </a:solidFill>
                          <a:latin typeface="Helvetica"/>
                          <a:ea typeface="PMingLiU"/>
                          <a:cs typeface="Times New Roman"/>
                        </a:rPr>
                        <a:t>Strategy</a:t>
                      </a:r>
                      <a:r>
                        <a:rPr lang="de-DE" sz="1400" b="1" dirty="0">
                          <a:solidFill>
                            <a:srgbClr val="000000"/>
                          </a:solidFill>
                          <a:latin typeface="Helvetica"/>
                          <a:ea typeface="PMingLiU"/>
                          <a:cs typeface="Times New Roman"/>
                        </a:rPr>
                        <a:t>)</a:t>
                      </a:r>
                      <a:endParaRPr lang="de-DE" sz="2800" dirty="0">
                        <a:solidFill>
                          <a:srgbClr val="000000"/>
                        </a:solidFill>
                        <a:latin typeface="Times New Roman"/>
                        <a:ea typeface="PMingLiU"/>
                        <a:cs typeface="Times New Roman"/>
                      </a:endParaRPr>
                    </a:p>
                  </a:txBody>
                  <a:tcPr marL="50796" marR="25398" marT="50797" marB="38098">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6"/>
                  </a:ext>
                </a:extLst>
              </a:tr>
              <a:tr h="728935">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Problem</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a:solidFill>
                            <a:srgbClr val="000000"/>
                          </a:solidFill>
                          <a:latin typeface="Helvetica"/>
                          <a:ea typeface="PMingLiU"/>
                          <a:cs typeface="Times New Roman"/>
                        </a:rPr>
                        <a:t>Objekte, die sich nur dadurch unterscheiden, dass sie gleiche -Aufgaben teilweise durch verschiedene Algorithmen lösen, sollen durch eine Klasse, nicht durch eine Klassenhierarchie implementiert werden.</a:t>
                      </a:r>
                      <a:endParaRPr lang="de-DE" sz="280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07"/>
                  </a:ext>
                </a:extLst>
              </a:tr>
              <a:tr h="515588">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Beispiel</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a:solidFill>
                            <a:srgbClr val="000000"/>
                          </a:solidFill>
                          <a:latin typeface="Helvetica"/>
                          <a:ea typeface="PMingLiU"/>
                          <a:cs typeface="Times New Roman"/>
                        </a:rPr>
                        <a:t>Objekte, die Eingabemasken implementieren, unterscheiden sich darin, wie die Eingaben geprüft werden.</a:t>
                      </a:r>
                      <a:endParaRPr lang="de-DE" sz="280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08"/>
                  </a:ext>
                </a:extLst>
              </a:tr>
              <a:tr h="302241">
                <a:tc gridSpan="2">
                  <a:txBody>
                    <a:bodyPr/>
                    <a:lstStyle/>
                    <a:p>
                      <a:pPr marL="177800">
                        <a:lnSpc>
                          <a:spcPct val="100000"/>
                        </a:lnSpc>
                        <a:spcBef>
                          <a:spcPts val="300"/>
                        </a:spcBef>
                        <a:spcAft>
                          <a:spcPts val="0"/>
                        </a:spcAft>
                        <a:tabLst>
                          <a:tab pos="177800" algn="l"/>
                          <a:tab pos="215900" algn="l"/>
                          <a:tab pos="393700" algn="l"/>
                          <a:tab pos="749300" algn="l"/>
                        </a:tabLst>
                      </a:pPr>
                      <a:r>
                        <a:rPr lang="de-DE" sz="1400" b="1" dirty="0">
                          <a:solidFill>
                            <a:srgbClr val="000000"/>
                          </a:solidFill>
                          <a:latin typeface="Helvetica"/>
                          <a:ea typeface="PMingLiU"/>
                          <a:cs typeface="Times New Roman"/>
                        </a:rPr>
                        <a:t>Zustand (State)</a:t>
                      </a:r>
                      <a:endParaRPr lang="de-DE" sz="2800" dirty="0">
                        <a:solidFill>
                          <a:srgbClr val="000000"/>
                        </a:solidFill>
                        <a:latin typeface="Times New Roman"/>
                        <a:ea typeface="PMingLiU"/>
                        <a:cs typeface="Times New Roman"/>
                      </a:endParaRPr>
                    </a:p>
                  </a:txBody>
                  <a:tcPr marL="50796" marR="25398" marT="50797" marB="38098">
                    <a:lnL>
                      <a:noFill/>
                    </a:lnL>
                    <a:lnR>
                      <a:noFill/>
                    </a:lnR>
                    <a:lnT w="19050" cap="flat" cmpd="sng" algn="ctr">
                      <a:solidFill>
                        <a:srgbClr val="666666"/>
                      </a:solidFill>
                      <a:prstDash val="solid"/>
                      <a:round/>
                      <a:headEnd type="none" w="med" len="med"/>
                      <a:tailEnd type="none" w="med" len="med"/>
                    </a:lnT>
                    <a:lnB>
                      <a:noFill/>
                    </a:lnB>
                    <a:solidFill>
                      <a:srgbClr val="FFC000"/>
                    </a:solidFill>
                  </a:tcPr>
                </a:tc>
                <a:tc hMerge="1">
                  <a:txBody>
                    <a:bodyPr/>
                    <a:lstStyle/>
                    <a:p>
                      <a:endParaRPr lang="en-US"/>
                    </a:p>
                  </a:txBody>
                  <a:tcPr/>
                </a:tc>
                <a:extLst>
                  <a:ext uri="{0D108BD9-81ED-4DB2-BD59-A6C34878D82A}">
                    <a16:rowId xmlns:a16="http://schemas.microsoft.com/office/drawing/2014/main" val="10009"/>
                  </a:ext>
                </a:extLst>
              </a:tr>
              <a:tr h="302241">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Problem</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a:noFill/>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dirty="0" smtClean="0">
                          <a:solidFill>
                            <a:srgbClr val="000000"/>
                          </a:solidFill>
                          <a:latin typeface="Helvetica"/>
                          <a:ea typeface="PMingLiU"/>
                          <a:cs typeface="Times New Roman"/>
                        </a:rPr>
                        <a:t>Ein </a:t>
                      </a:r>
                      <a:r>
                        <a:rPr lang="de-DE" sz="1400" dirty="0">
                          <a:solidFill>
                            <a:srgbClr val="000000"/>
                          </a:solidFill>
                          <a:latin typeface="Helvetica"/>
                          <a:ea typeface="PMingLiU"/>
                          <a:cs typeface="Times New Roman"/>
                        </a:rPr>
                        <a:t>Objekt muss sein Verhalten abhängig vom Zustand ändern.</a:t>
                      </a:r>
                      <a:endParaRPr lang="de-DE" sz="2800" dirty="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010"/>
                  </a:ext>
                </a:extLst>
              </a:tr>
              <a:tr h="515588">
                <a:tc>
                  <a:txBody>
                    <a:bodyPr/>
                    <a:lstStyle/>
                    <a:p>
                      <a:pPr marL="177800">
                        <a:lnSpc>
                          <a:spcPct val="100000"/>
                        </a:lnSpc>
                        <a:spcBef>
                          <a:spcPts val="300"/>
                        </a:spcBef>
                        <a:spcAft>
                          <a:spcPts val="0"/>
                        </a:spcAft>
                        <a:tabLst>
                          <a:tab pos="177800" algn="l"/>
                          <a:tab pos="215900" algn="l"/>
                          <a:tab pos="393700" algn="l"/>
                          <a:tab pos="749300" algn="l"/>
                        </a:tabLst>
                      </a:pPr>
                      <a:r>
                        <a:rPr lang="de-DE" sz="1400" i="1" dirty="0">
                          <a:solidFill>
                            <a:srgbClr val="0000FF"/>
                          </a:solidFill>
                          <a:latin typeface="Helvetica"/>
                          <a:ea typeface="PMingLiU"/>
                          <a:cs typeface="Times New Roman"/>
                        </a:rPr>
                        <a:t>Beispiel</a:t>
                      </a:r>
                      <a:endParaRPr lang="de-DE" sz="2800" dirty="0">
                        <a:solidFill>
                          <a:srgbClr val="0000FF"/>
                        </a:solidFill>
                        <a:latin typeface="Times New Roman"/>
                        <a:ea typeface="PMingLiU"/>
                        <a:cs typeface="Times New Roman"/>
                      </a:endParaRPr>
                    </a:p>
                  </a:txBody>
                  <a:tcPr marL="50796" marR="25398" marT="50797" marB="38098">
                    <a:lnL>
                      <a:noFill/>
                    </a:lnL>
                    <a:lnR w="12700" cap="flat" cmpd="sng" algn="ctr">
                      <a:solidFill>
                        <a:srgbClr val="000000"/>
                      </a:solidFill>
                      <a:prstDash val="solid"/>
                      <a:round/>
                      <a:headEnd type="none" w="med" len="med"/>
                      <a:tailEnd type="none" w="med" len="med"/>
                    </a:lnR>
                    <a:lnT>
                      <a:noFill/>
                    </a:lnT>
                    <a:lnB w="19050" cap="flat" cmpd="sng" algn="ctr">
                      <a:solidFill>
                        <a:srgbClr val="666666"/>
                      </a:solidFill>
                      <a:prstDash val="solid"/>
                      <a:round/>
                      <a:headEnd type="none" w="med" len="med"/>
                      <a:tailEnd type="none" w="med" len="med"/>
                    </a:lnB>
                  </a:tcPr>
                </a:tc>
                <a:tc>
                  <a:txBody>
                    <a:bodyPr/>
                    <a:lstStyle/>
                    <a:p>
                      <a:pPr marL="177800">
                        <a:lnSpc>
                          <a:spcPct val="100000"/>
                        </a:lnSpc>
                        <a:spcBef>
                          <a:spcPts val="300"/>
                        </a:spcBef>
                        <a:spcAft>
                          <a:spcPts val="0"/>
                        </a:spcAft>
                        <a:tabLst>
                          <a:tab pos="177800" algn="l"/>
                          <a:tab pos="215900" algn="l"/>
                          <a:tab pos="393700" algn="l"/>
                          <a:tab pos="749300" algn="l"/>
                        </a:tabLst>
                      </a:pPr>
                      <a:r>
                        <a:rPr lang="de-DE" sz="1400" dirty="0">
                          <a:solidFill>
                            <a:srgbClr val="000000"/>
                          </a:solidFill>
                          <a:latin typeface="Helvetica"/>
                          <a:ea typeface="PMingLiU"/>
                          <a:cs typeface="Times New Roman"/>
                        </a:rPr>
                        <a:t>Die Berechnung der Mietkosten eines Leihwagens ist davon abhängig, welcher Fahrzeugkategorie der Wagen zugeordnet ist.</a:t>
                      </a:r>
                      <a:endParaRPr lang="de-DE" sz="2800" dirty="0">
                        <a:solidFill>
                          <a:srgbClr val="000000"/>
                        </a:solidFill>
                        <a:latin typeface="Times New Roman"/>
                        <a:ea typeface="PMingLiU"/>
                        <a:cs typeface="Times New Roman"/>
                      </a:endParaRPr>
                    </a:p>
                  </a:txBody>
                  <a:tcPr marL="50796" marR="25398" marT="50797" marB="38098">
                    <a:lnL w="12700" cap="flat" cmpd="sng" algn="ctr">
                      <a:solidFill>
                        <a:srgbClr val="000000"/>
                      </a:solidFill>
                      <a:prstDash val="solid"/>
                      <a:round/>
                      <a:headEnd type="none" w="med" len="med"/>
                      <a:tailEnd type="none" w="med" len="med"/>
                    </a:lnL>
                    <a:lnR>
                      <a:noFill/>
                    </a:lnR>
                    <a:lnT>
                      <a:noFill/>
                    </a:lnT>
                    <a:lnB w="19050" cap="flat" cmpd="sng" algn="ctr">
                      <a:solidFill>
                        <a:srgbClr val="666666"/>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altLang="en-US" smtClean="0"/>
              <a:t>Anwendung am Beispiel</a:t>
            </a:r>
          </a:p>
        </p:txBody>
      </p:sp>
      <p:sp>
        <p:nvSpPr>
          <p:cNvPr id="87043" name="Content Placeholder 2"/>
          <p:cNvSpPr>
            <a:spLocks noGrp="1"/>
          </p:cNvSpPr>
          <p:nvPr>
            <p:ph idx="1"/>
          </p:nvPr>
        </p:nvSpPr>
        <p:spPr>
          <a:xfrm>
            <a:off x="166688" y="981075"/>
            <a:ext cx="9501187" cy="5326063"/>
          </a:xfrm>
        </p:spPr>
        <p:txBody>
          <a:bodyPr/>
          <a:lstStyle/>
          <a:p>
            <a:r>
              <a:rPr lang="en-US" altLang="en-US" smtClean="0"/>
              <a:t>JHotDraw-Rahmenwerk</a:t>
            </a:r>
          </a:p>
          <a:p>
            <a:pPr lvl="1"/>
            <a:r>
              <a:rPr lang="de-DE" altLang="en-US" smtClean="0"/>
              <a:t>Dieses objektorientierte Rahmenwerk definiert und implementiert die gemeinsame Architektur für </a:t>
            </a:r>
            <a:r>
              <a:rPr lang="de-DE" altLang="en-US" smtClean="0">
                <a:solidFill>
                  <a:srgbClr val="0000FF"/>
                </a:solidFill>
              </a:rPr>
              <a:t>interaktive grafische Editoren</a:t>
            </a:r>
            <a:endParaRPr lang="en-US" altLang="en-US" smtClean="0">
              <a:solidFill>
                <a:srgbClr val="0000FF"/>
              </a:solidFill>
            </a:endParaRPr>
          </a:p>
          <a:p>
            <a:r>
              <a:rPr lang="en-US" altLang="en-US" smtClean="0"/>
              <a:t>Anforderungen</a:t>
            </a:r>
          </a:p>
          <a:p>
            <a:pPr lvl="1"/>
            <a:r>
              <a:rPr lang="de-DE" altLang="en-US" smtClean="0"/>
              <a:t>Die Reaktion auf eine Benutzerinteraktion (z.  B. einen Mausklick in der Zeichenfläche) muss sich </a:t>
            </a:r>
            <a:r>
              <a:rPr lang="de-DE" altLang="en-US" smtClean="0">
                <a:solidFill>
                  <a:srgbClr val="0000FF"/>
                </a:solidFill>
              </a:rPr>
              <a:t>leicht ändern lassen</a:t>
            </a:r>
            <a:r>
              <a:rPr lang="de-DE" altLang="en-US" smtClean="0"/>
              <a:t>.</a:t>
            </a:r>
          </a:p>
          <a:p>
            <a:pPr lvl="1"/>
            <a:r>
              <a:rPr lang="de-DE" altLang="en-US" smtClean="0"/>
              <a:t>Eine Grafik soll auf </a:t>
            </a:r>
            <a:r>
              <a:rPr lang="de-DE" altLang="en-US" smtClean="0">
                <a:solidFill>
                  <a:srgbClr val="0000FF"/>
                </a:solidFill>
              </a:rPr>
              <a:t>beliebig vielen Zeichenflächen </a:t>
            </a:r>
            <a:r>
              <a:rPr lang="de-DE" altLang="en-US" smtClean="0"/>
              <a:t>darstellbar sein.</a:t>
            </a:r>
          </a:p>
          <a:p>
            <a:pPr lvl="1"/>
            <a:r>
              <a:rPr lang="de-DE" altLang="en-US" smtClean="0"/>
              <a:t>Der Algorithmus, der die Zeichenfläche nach einer grafischen Manipulation aktualisiert, soll </a:t>
            </a:r>
            <a:r>
              <a:rPr lang="de-DE" altLang="en-US" smtClean="0">
                <a:solidFill>
                  <a:srgbClr val="0000FF"/>
                </a:solidFill>
              </a:rPr>
              <a:t>einfach austauschbar </a:t>
            </a:r>
            <a:r>
              <a:rPr lang="de-DE" altLang="en-US" smtClean="0"/>
              <a:t>sein.</a:t>
            </a:r>
            <a:endParaRPr lang="en-US" altLang="en-US" smtClean="0"/>
          </a:p>
        </p:txBody>
      </p:sp>
      <p:sp>
        <p:nvSpPr>
          <p:cNvPr id="8704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897F3360-D177-4D35-AE79-A3B0AAA8CCE4}" type="slidenum">
              <a:rPr lang="de-DE" altLang="en-US" sz="1100"/>
              <a:pPr eaLnBrk="1" hangingPunct="1"/>
              <a:t>82</a:t>
            </a:fld>
            <a:endParaRPr lang="de-DE" altLang="en-US" sz="110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altLang="en-US" smtClean="0"/>
              <a:t>Rollen im JHotDraw Rahmenwerk</a:t>
            </a:r>
          </a:p>
        </p:txBody>
      </p:sp>
      <p:sp>
        <p:nvSpPr>
          <p:cNvPr id="88067"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DA75DDFE-1D4C-4C9E-BF14-61799115BF79}" type="slidenum">
              <a:rPr lang="de-DE" altLang="en-US" sz="1100"/>
              <a:pPr eaLnBrk="1" hangingPunct="1"/>
              <a:t>83</a:t>
            </a:fld>
            <a:endParaRPr lang="de-DE" altLang="en-US" sz="1100"/>
          </a:p>
        </p:txBody>
      </p:sp>
      <p:pic>
        <p:nvPicPr>
          <p:cNvPr id="88068" name="Picture 3" descr="17_26_JHotDraw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76338" y="1273175"/>
            <a:ext cx="755332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altLang="en-US" smtClean="0"/>
              <a:t>Bewertung</a:t>
            </a:r>
          </a:p>
        </p:txBody>
      </p:sp>
      <p:sp>
        <p:nvSpPr>
          <p:cNvPr id="89091" name="Content Placeholder 2"/>
          <p:cNvSpPr>
            <a:spLocks noGrp="1"/>
          </p:cNvSpPr>
          <p:nvPr>
            <p:ph idx="1"/>
          </p:nvPr>
        </p:nvSpPr>
        <p:spPr>
          <a:xfrm>
            <a:off x="166688" y="981075"/>
            <a:ext cx="9501187" cy="5326063"/>
          </a:xfrm>
        </p:spPr>
        <p:txBody>
          <a:bodyPr/>
          <a:lstStyle/>
          <a:p>
            <a:r>
              <a:rPr lang="en-US" altLang="en-US" smtClean="0"/>
              <a:t>Vorteile</a:t>
            </a:r>
          </a:p>
          <a:p>
            <a:pPr lvl="1"/>
            <a:r>
              <a:rPr lang="de-DE" altLang="en-US" smtClean="0"/>
              <a:t>Die Entwurfsmuster geben uns die Möglichkeit, die </a:t>
            </a:r>
            <a:r>
              <a:rPr lang="de-DE" altLang="en-US" smtClean="0">
                <a:solidFill>
                  <a:srgbClr val="0000FF"/>
                </a:solidFill>
              </a:rPr>
              <a:t>Erfahrungen</a:t>
            </a:r>
            <a:r>
              <a:rPr lang="de-DE" altLang="en-US" smtClean="0"/>
              <a:t> anderer zu nutzen und erprobte Lösungen einzusetzen.</a:t>
            </a:r>
          </a:p>
          <a:p>
            <a:pPr lvl="1"/>
            <a:r>
              <a:rPr lang="de-DE" altLang="en-US" smtClean="0"/>
              <a:t>Sie unterstützen uns, </a:t>
            </a:r>
            <a:r>
              <a:rPr lang="de-DE" altLang="en-US" smtClean="0">
                <a:solidFill>
                  <a:srgbClr val="0000FF"/>
                </a:solidFill>
              </a:rPr>
              <a:t>nichtfunktionale Anforderungen</a:t>
            </a:r>
            <a:r>
              <a:rPr lang="de-DE" altLang="en-US" smtClean="0"/>
              <a:t>, beispielsweise Änderbarkeit oder Wiederverwendbarkeit, beim Architekturentwurf zu berücksichtigen.</a:t>
            </a:r>
          </a:p>
          <a:p>
            <a:pPr lvl="1"/>
            <a:r>
              <a:rPr lang="de-DE" altLang="en-US" smtClean="0"/>
              <a:t>Sie schaffen ein </a:t>
            </a:r>
            <a:r>
              <a:rPr lang="de-DE" altLang="en-US" smtClean="0">
                <a:solidFill>
                  <a:srgbClr val="0000FF"/>
                </a:solidFill>
              </a:rPr>
              <a:t>Vokabular</a:t>
            </a:r>
            <a:r>
              <a:rPr lang="de-DE" altLang="en-US" smtClean="0"/>
              <a:t> für den Entwurf und erleichtern die Dokumentation und die Kommunikation über Architekturen.</a:t>
            </a:r>
          </a:p>
          <a:p>
            <a:pPr lvl="1"/>
            <a:r>
              <a:rPr lang="de-DE" altLang="en-US" smtClean="0"/>
              <a:t>Sie können beim </a:t>
            </a:r>
            <a:r>
              <a:rPr lang="de-DE" altLang="en-US" smtClean="0">
                <a:solidFill>
                  <a:srgbClr val="0000FF"/>
                </a:solidFill>
              </a:rPr>
              <a:t>Reengineering</a:t>
            </a:r>
            <a:r>
              <a:rPr lang="de-DE" altLang="en-US" smtClean="0"/>
              <a:t> vorhandener Software als Hilfsmittel zur Analyse dienen.</a:t>
            </a:r>
          </a:p>
          <a:p>
            <a:r>
              <a:rPr lang="de-DE" altLang="en-US" smtClean="0">
                <a:solidFill>
                  <a:srgbClr val="E42835"/>
                </a:solidFill>
              </a:rPr>
              <a:t>Aber</a:t>
            </a:r>
            <a:r>
              <a:rPr lang="de-DE" altLang="en-US" smtClean="0"/>
              <a:t>: </a:t>
            </a:r>
            <a:r>
              <a:rPr lang="de-DE" altLang="en-US" smtClean="0">
                <a:solidFill>
                  <a:srgbClr val="0000FF"/>
                </a:solidFill>
              </a:rPr>
              <a:t>Ein Entwurfsmuster zu verstehen ist einfach. Man braucht jedoch viel Entwurfserfahrung, um die Muster sinnvoll einzusetzen.</a:t>
            </a:r>
            <a:endParaRPr lang="en-US" altLang="en-US" smtClean="0">
              <a:solidFill>
                <a:srgbClr val="0000FF"/>
              </a:solidFill>
            </a:endParaRPr>
          </a:p>
        </p:txBody>
      </p:sp>
      <p:sp>
        <p:nvSpPr>
          <p:cNvPr id="8909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344771DE-89BC-4608-801A-B116A878DFA6}" type="slidenum">
              <a:rPr lang="de-DE" altLang="en-US" sz="1100"/>
              <a:pPr eaLnBrk="1" hangingPunct="1"/>
              <a:t>84</a:t>
            </a:fld>
            <a:endParaRPr lang="de-DE" altLang="en-US" sz="11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altLang="en-US" smtClean="0"/>
              <a:t>Bibliotheken</a:t>
            </a:r>
          </a:p>
        </p:txBody>
      </p:sp>
      <p:sp>
        <p:nvSpPr>
          <p:cNvPr id="90115" name="Content Placeholder 2"/>
          <p:cNvSpPr>
            <a:spLocks noGrp="1"/>
          </p:cNvSpPr>
          <p:nvPr>
            <p:ph idx="1"/>
          </p:nvPr>
        </p:nvSpPr>
        <p:spPr>
          <a:xfrm>
            <a:off x="166688" y="981075"/>
            <a:ext cx="9501187" cy="5326063"/>
          </a:xfrm>
        </p:spPr>
        <p:txBody>
          <a:bodyPr/>
          <a:lstStyle/>
          <a:p>
            <a:r>
              <a:rPr lang="de-DE" altLang="en-US" smtClean="0"/>
              <a:t>Bereits in den Sechzigerjahren wurden </a:t>
            </a:r>
            <a:r>
              <a:rPr lang="de-DE" altLang="en-US" smtClean="0">
                <a:solidFill>
                  <a:srgbClr val="0000FF"/>
                </a:solidFill>
              </a:rPr>
              <a:t>Programmbibliotheken</a:t>
            </a:r>
            <a:r>
              <a:rPr lang="de-DE" altLang="en-US" smtClean="0"/>
              <a:t> (z.B. für Matrixoperationen in Fortran) entwickelt und eingesetzt.</a:t>
            </a:r>
            <a:br>
              <a:rPr lang="de-DE" altLang="en-US" smtClean="0"/>
            </a:br>
            <a:r>
              <a:rPr lang="de-DE" altLang="en-US" smtClean="0"/>
              <a:t/>
            </a:r>
            <a:br>
              <a:rPr lang="de-DE" altLang="en-US" smtClean="0"/>
            </a:br>
            <a:r>
              <a:rPr lang="de-DE" altLang="en-US" smtClean="0"/>
              <a:t/>
            </a:r>
            <a:br>
              <a:rPr lang="de-DE" altLang="en-US" smtClean="0"/>
            </a:br>
            <a:r>
              <a:rPr lang="de-DE" altLang="en-US" smtClean="0"/>
              <a:t/>
            </a:r>
            <a:br>
              <a:rPr lang="de-DE" altLang="en-US" smtClean="0"/>
            </a:br>
            <a:r>
              <a:rPr lang="de-DE" altLang="en-US" smtClean="0"/>
              <a:t/>
            </a:r>
            <a:br>
              <a:rPr lang="de-DE" altLang="en-US" smtClean="0"/>
            </a:br>
            <a:r>
              <a:rPr lang="de-DE" altLang="en-US" smtClean="0"/>
              <a:t/>
            </a:r>
            <a:br>
              <a:rPr lang="de-DE" altLang="en-US" smtClean="0"/>
            </a:br>
            <a:r>
              <a:rPr lang="de-DE" altLang="en-US" smtClean="0"/>
              <a:t>Aus Sicht der Anwendung werden die Klassen einer Bibliothek </a:t>
            </a:r>
            <a:r>
              <a:rPr lang="de-DE" altLang="en-US" smtClean="0">
                <a:solidFill>
                  <a:srgbClr val="0000FF"/>
                </a:solidFill>
              </a:rPr>
              <a:t>direkt benutzt</a:t>
            </a:r>
            <a:r>
              <a:rPr lang="de-DE" altLang="en-US" smtClean="0"/>
              <a:t>, oder die Klassen der Anwendung </a:t>
            </a:r>
            <a:r>
              <a:rPr lang="de-DE" altLang="en-US" smtClean="0">
                <a:solidFill>
                  <a:srgbClr val="0000FF"/>
                </a:solidFill>
              </a:rPr>
              <a:t>erben</a:t>
            </a:r>
            <a:r>
              <a:rPr lang="de-DE" altLang="en-US" smtClean="0"/>
              <a:t> von den Bibliotheksklassen. </a:t>
            </a:r>
          </a:p>
        </p:txBody>
      </p:sp>
      <p:sp>
        <p:nvSpPr>
          <p:cNvPr id="9011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08D44347-1A2E-44F3-ACCF-ADA090632CE4}" type="slidenum">
              <a:rPr lang="de-DE" altLang="en-US" sz="1100"/>
              <a:pPr eaLnBrk="1" hangingPunct="1"/>
              <a:t>85</a:t>
            </a:fld>
            <a:endParaRPr lang="de-DE" altLang="en-US" sz="1100"/>
          </a:p>
        </p:txBody>
      </p:sp>
      <p:sp>
        <p:nvSpPr>
          <p:cNvPr id="90117" name="TextBox 6"/>
          <p:cNvSpPr txBox="1">
            <a:spLocks noChangeArrowheads="1"/>
          </p:cNvSpPr>
          <p:nvPr/>
        </p:nvSpPr>
        <p:spPr bwMode="auto">
          <a:xfrm>
            <a:off x="381000" y="1916113"/>
            <a:ext cx="9001125" cy="12017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de-DE" altLang="en-US" sz="2400" i="1">
                <a:solidFill>
                  <a:srgbClr val="0000FF"/>
                </a:solidFill>
                <a:latin typeface="Calibri" panose="020F0502020204030204" pitchFamily="34" charset="0"/>
                <a:cs typeface="Calibri" panose="020F0502020204030204" pitchFamily="34" charset="0"/>
              </a:rPr>
              <a:t>Eine </a:t>
            </a:r>
            <a:r>
              <a:rPr lang="de-DE" altLang="en-US" sz="2400" b="1" i="1">
                <a:solidFill>
                  <a:srgbClr val="0000FF"/>
                </a:solidFill>
                <a:latin typeface="Calibri" panose="020F0502020204030204" pitchFamily="34" charset="0"/>
                <a:cs typeface="Calibri" panose="020F0502020204030204" pitchFamily="34" charset="0"/>
              </a:rPr>
              <a:t>Klassenbibliothek</a:t>
            </a:r>
            <a:r>
              <a:rPr lang="de-DE" altLang="en-US" sz="2400" i="1">
                <a:solidFill>
                  <a:srgbClr val="0000FF"/>
                </a:solidFill>
                <a:latin typeface="Calibri" panose="020F0502020204030204" pitchFamily="34" charset="0"/>
                <a:cs typeface="Calibri" panose="020F0502020204030204" pitchFamily="34" charset="0"/>
              </a:rPr>
              <a:t> besteht aus einer Menge von Klassen, die wiederverwendbar sind und allgemein – also unabhängig vom Anwendungskontext – nutzbare Funktionalität anbieten.</a:t>
            </a:r>
            <a:endParaRPr lang="en-US" altLang="en-US" sz="2400" i="1">
              <a:solidFill>
                <a:srgbClr val="0000FF"/>
              </a:solidFill>
              <a:latin typeface="Calibri" panose="020F0502020204030204" pitchFamily="34" charset="0"/>
              <a:cs typeface="Calibri" panose="020F0502020204030204" pitchFamily="34" charset="0"/>
            </a:endParaRPr>
          </a:p>
        </p:txBody>
      </p:sp>
      <p:pic>
        <p:nvPicPr>
          <p:cNvPr id="90118" name="Picture 5" descr="17_27_Bibliotheken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05075" y="4149725"/>
            <a:ext cx="4814888"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altLang="en-US" smtClean="0"/>
              <a:t>Rahmenwerke</a:t>
            </a:r>
          </a:p>
        </p:txBody>
      </p:sp>
      <p:sp>
        <p:nvSpPr>
          <p:cNvPr id="91139" name="Content Placeholder 2"/>
          <p:cNvSpPr>
            <a:spLocks noGrp="1"/>
          </p:cNvSpPr>
          <p:nvPr>
            <p:ph idx="1"/>
          </p:nvPr>
        </p:nvSpPr>
        <p:spPr>
          <a:xfrm>
            <a:off x="166688" y="2708275"/>
            <a:ext cx="9501187" cy="3598863"/>
          </a:xfrm>
        </p:spPr>
        <p:txBody>
          <a:bodyPr/>
          <a:lstStyle/>
          <a:p>
            <a:r>
              <a:rPr lang="de-DE" altLang="en-US" smtClean="0"/>
              <a:t>Wenn immer wieder sehr ähnliche Anwendungen entwickelt werden, sollten die Anwendungen auf der Basis einer </a:t>
            </a:r>
            <a:r>
              <a:rPr lang="de-DE" altLang="en-US" smtClean="0">
                <a:solidFill>
                  <a:srgbClr val="0000FF"/>
                </a:solidFill>
              </a:rPr>
              <a:t>generischen Lösung </a:t>
            </a:r>
            <a:r>
              <a:rPr lang="de-DE" altLang="en-US" smtClean="0"/>
              <a:t>entwickelt werden. </a:t>
            </a:r>
          </a:p>
          <a:p>
            <a:r>
              <a:rPr lang="de-DE" altLang="en-US" smtClean="0"/>
              <a:t>Ein Rahmenwerk hat </a:t>
            </a:r>
            <a:r>
              <a:rPr lang="de-DE" altLang="en-US" smtClean="0">
                <a:solidFill>
                  <a:srgbClr val="0000FF"/>
                </a:solidFill>
              </a:rPr>
              <a:t>definierte Schnittstellen</a:t>
            </a:r>
            <a:r>
              <a:rPr lang="de-DE" altLang="en-US" smtClean="0"/>
              <a:t>, an denen die generische Lösung durch </a:t>
            </a:r>
            <a:r>
              <a:rPr lang="de-DE" altLang="en-US" smtClean="0">
                <a:solidFill>
                  <a:srgbClr val="0000FF"/>
                </a:solidFill>
              </a:rPr>
              <a:t>anwendungsspezifischen Code </a:t>
            </a:r>
            <a:r>
              <a:rPr lang="de-DE" altLang="en-US" smtClean="0"/>
              <a:t>erweitert werden kann.</a:t>
            </a:r>
          </a:p>
          <a:p>
            <a:r>
              <a:rPr lang="de-DE" altLang="en-US" smtClean="0"/>
              <a:t>Diese Stellen werden als </a:t>
            </a:r>
            <a:r>
              <a:rPr lang="de-DE" altLang="en-US" smtClean="0">
                <a:solidFill>
                  <a:srgbClr val="0000FF"/>
                </a:solidFill>
              </a:rPr>
              <a:t>Hot Spots </a:t>
            </a:r>
            <a:r>
              <a:rPr lang="de-DE" altLang="en-US" smtClean="0"/>
              <a:t>bezeichnet. </a:t>
            </a:r>
            <a:endParaRPr lang="en-US" altLang="en-US" smtClean="0"/>
          </a:p>
        </p:txBody>
      </p:sp>
      <p:sp>
        <p:nvSpPr>
          <p:cNvPr id="9114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C077C50A-36AE-4A44-B801-90E941996CF2}" type="slidenum">
              <a:rPr lang="de-DE" altLang="en-US" sz="1100"/>
              <a:pPr eaLnBrk="1" hangingPunct="1"/>
              <a:t>86</a:t>
            </a:fld>
            <a:endParaRPr lang="de-DE" altLang="en-US" sz="1100"/>
          </a:p>
        </p:txBody>
      </p:sp>
      <p:sp>
        <p:nvSpPr>
          <p:cNvPr id="91141" name="TextBox 6"/>
          <p:cNvSpPr txBox="1">
            <a:spLocks noChangeArrowheads="1"/>
          </p:cNvSpPr>
          <p:nvPr/>
        </p:nvSpPr>
        <p:spPr bwMode="auto">
          <a:xfrm>
            <a:off x="381000" y="908050"/>
            <a:ext cx="9001125" cy="157003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de-DE" altLang="en-US" sz="2400" i="1">
                <a:solidFill>
                  <a:srgbClr val="0000FF"/>
                </a:solidFill>
                <a:latin typeface="Calibri" panose="020F0502020204030204" pitchFamily="34" charset="0"/>
                <a:cs typeface="Calibri" panose="020F0502020204030204" pitchFamily="34" charset="0"/>
              </a:rPr>
              <a:t>Ein </a:t>
            </a:r>
            <a:r>
              <a:rPr lang="de-DE" altLang="en-US" sz="2400" b="1" i="1">
                <a:solidFill>
                  <a:srgbClr val="0000FF"/>
                </a:solidFill>
                <a:latin typeface="Calibri" panose="020F0502020204030204" pitchFamily="34" charset="0"/>
                <a:cs typeface="Calibri" panose="020F0502020204030204" pitchFamily="34" charset="0"/>
              </a:rPr>
              <a:t>Rahmenwerk</a:t>
            </a:r>
            <a:r>
              <a:rPr lang="de-DE" altLang="en-US" sz="2400" i="1">
                <a:solidFill>
                  <a:srgbClr val="0000FF"/>
                </a:solidFill>
                <a:latin typeface="Calibri" panose="020F0502020204030204" pitchFamily="34" charset="0"/>
                <a:cs typeface="Calibri" panose="020F0502020204030204" pitchFamily="34" charset="0"/>
              </a:rPr>
              <a:t> (Framework) ist eine Architektur aus Klassenhierarchien, die eine allgemeine generische Lösung für ähnliche Probleme in einem bestimmten Kontext vorgibt.</a:t>
            </a:r>
          </a:p>
          <a:p>
            <a:pPr algn="r" eaLnBrk="1" hangingPunct="1"/>
            <a:r>
              <a:rPr lang="de-DE" altLang="en-US" sz="2400">
                <a:latin typeface="Calibri" panose="020F0502020204030204" pitchFamily="34" charset="0"/>
                <a:cs typeface="Calibri" panose="020F0502020204030204" pitchFamily="34" charset="0"/>
              </a:rPr>
              <a:t>Züllighoven (2005)</a:t>
            </a:r>
            <a:endParaRPr lang="en-US" altLang="en-US" sz="2400">
              <a:latin typeface="Calibri" panose="020F0502020204030204" pitchFamily="34" charset="0"/>
              <a:cs typeface="Calibri" panose="020F050202020403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altLang="en-US" smtClean="0"/>
              <a:t>Schema</a:t>
            </a:r>
          </a:p>
        </p:txBody>
      </p:sp>
      <p:pic>
        <p:nvPicPr>
          <p:cNvPr id="92163" name="Content Placeholder 4" descr="17_28_Framework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849438" y="1266825"/>
            <a:ext cx="6135687" cy="4754563"/>
          </a:xfrm>
        </p:spPr>
      </p:pic>
      <p:sp>
        <p:nvSpPr>
          <p:cNvPr id="9216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3E4FA6B-1B2E-4373-B62F-AB725AD1D908}" type="slidenum">
              <a:rPr lang="de-DE" altLang="en-US" sz="1100"/>
              <a:pPr eaLnBrk="1" hangingPunct="1"/>
              <a:t>87</a:t>
            </a:fld>
            <a:endParaRPr lang="de-DE" altLang="en-US" sz="11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altLang="en-US" smtClean="0"/>
              <a:t>Offene Rahmenwerke</a:t>
            </a:r>
          </a:p>
        </p:txBody>
      </p:sp>
      <p:sp>
        <p:nvSpPr>
          <p:cNvPr id="93187" name="Content Placeholder 2"/>
          <p:cNvSpPr>
            <a:spLocks noGrp="1"/>
          </p:cNvSpPr>
          <p:nvPr>
            <p:ph idx="1"/>
          </p:nvPr>
        </p:nvSpPr>
        <p:spPr>
          <a:xfrm>
            <a:off x="166688" y="981075"/>
            <a:ext cx="9501187" cy="5326063"/>
          </a:xfrm>
        </p:spPr>
        <p:txBody>
          <a:bodyPr/>
          <a:lstStyle/>
          <a:p>
            <a:r>
              <a:rPr lang="de-DE" altLang="en-US" smtClean="0"/>
              <a:t>Um ein offenes Rahmenwerk zu einer Anwendung zu erweitern, muss der Entwickler die Architektur, den </a:t>
            </a:r>
            <a:r>
              <a:rPr lang="de-DE" altLang="en-US" smtClean="0">
                <a:solidFill>
                  <a:srgbClr val="0000FF"/>
                </a:solidFill>
              </a:rPr>
              <a:t>vorgegebenen Kontrollfluss </a:t>
            </a:r>
            <a:r>
              <a:rPr lang="de-DE" altLang="en-US" smtClean="0"/>
              <a:t>und die im Rahmenwerk </a:t>
            </a:r>
            <a:r>
              <a:rPr lang="de-DE" altLang="en-US" smtClean="0">
                <a:solidFill>
                  <a:srgbClr val="0000FF"/>
                </a:solidFill>
              </a:rPr>
              <a:t>realisierten Mechanismen </a:t>
            </a:r>
            <a:r>
              <a:rPr lang="de-DE" altLang="en-US" smtClean="0"/>
              <a:t>sehr genau kennen. </a:t>
            </a:r>
          </a:p>
          <a:p>
            <a:r>
              <a:rPr lang="de-DE" altLang="en-US" smtClean="0"/>
              <a:t>Technisch gesehen wird ein offenes Rahmenwerk dadurch erweitert, dass die – häufig abstrakten – Klassen der Hot Spots </a:t>
            </a:r>
            <a:r>
              <a:rPr lang="de-DE" altLang="en-US" smtClean="0">
                <a:solidFill>
                  <a:srgbClr val="0000FF"/>
                </a:solidFill>
              </a:rPr>
              <a:t>spezialisiert</a:t>
            </a:r>
            <a:r>
              <a:rPr lang="de-DE" altLang="en-US" smtClean="0"/>
              <a:t> werden. </a:t>
            </a:r>
          </a:p>
          <a:p>
            <a:r>
              <a:rPr lang="de-DE" altLang="en-US" smtClean="0"/>
              <a:t>Darum gehören zu offenen Rahmenwerken neben einer </a:t>
            </a:r>
            <a:r>
              <a:rPr lang="de-DE" altLang="en-US" smtClean="0">
                <a:solidFill>
                  <a:srgbClr val="0000FF"/>
                </a:solidFill>
              </a:rPr>
              <a:t>Dokumentation</a:t>
            </a:r>
            <a:r>
              <a:rPr lang="de-DE" altLang="en-US" smtClean="0"/>
              <a:t> der zentralen Entwurfsentscheidungen und Komponenten der Architektur auch </a:t>
            </a:r>
            <a:r>
              <a:rPr lang="de-DE" altLang="en-US" smtClean="0">
                <a:solidFill>
                  <a:srgbClr val="0000FF"/>
                </a:solidFill>
              </a:rPr>
              <a:t>Beispielanwendungen</a:t>
            </a:r>
            <a:r>
              <a:rPr lang="de-DE" altLang="en-US" smtClean="0"/>
              <a:t>, die der Entwickler analysieren und als Vorlagen nutzen kann, um seine eigene Anwendung zu schaffen.</a:t>
            </a:r>
            <a:endParaRPr lang="en-US" altLang="en-US" smtClean="0"/>
          </a:p>
        </p:txBody>
      </p:sp>
      <p:sp>
        <p:nvSpPr>
          <p:cNvPr id="9318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A82DCE7E-118C-43D6-BDF4-ACCE3B698400}" type="slidenum">
              <a:rPr lang="de-DE" altLang="en-US" sz="1100"/>
              <a:pPr eaLnBrk="1" hangingPunct="1"/>
              <a:t>88</a:t>
            </a:fld>
            <a:endParaRPr lang="de-DE" altLang="en-US" sz="110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altLang="en-US" smtClean="0"/>
              <a:t>Geschlossene Rahmenwerke</a:t>
            </a:r>
          </a:p>
        </p:txBody>
      </p:sp>
      <p:sp>
        <p:nvSpPr>
          <p:cNvPr id="94211" name="Content Placeholder 2"/>
          <p:cNvSpPr>
            <a:spLocks noGrp="1"/>
          </p:cNvSpPr>
          <p:nvPr>
            <p:ph idx="1"/>
          </p:nvPr>
        </p:nvSpPr>
        <p:spPr>
          <a:xfrm>
            <a:off x="166688" y="981075"/>
            <a:ext cx="9501187" cy="5326063"/>
          </a:xfrm>
        </p:spPr>
        <p:txBody>
          <a:bodyPr/>
          <a:lstStyle/>
          <a:p>
            <a:r>
              <a:rPr lang="de-DE" altLang="en-US" smtClean="0"/>
              <a:t>In der Praxis entsteht ein geschlossenes Rahmenwerk aus einem offenen, nachdem damit </a:t>
            </a:r>
            <a:r>
              <a:rPr lang="de-DE" altLang="en-US" smtClean="0">
                <a:solidFill>
                  <a:srgbClr val="0000FF"/>
                </a:solidFill>
              </a:rPr>
              <a:t>ausreichende Erfahrungen </a:t>
            </a:r>
            <a:r>
              <a:rPr lang="de-DE" altLang="en-US" smtClean="0"/>
              <a:t>gesammelt wurden. </a:t>
            </a:r>
          </a:p>
          <a:p>
            <a:pPr lvl="1"/>
            <a:r>
              <a:rPr lang="de-DE" altLang="en-US" smtClean="0"/>
              <a:t>Dann können Bereiche identifiziert werden, die in </a:t>
            </a:r>
            <a:r>
              <a:rPr lang="de-DE" altLang="en-US" smtClean="0">
                <a:solidFill>
                  <a:srgbClr val="0000FF"/>
                </a:solidFill>
              </a:rPr>
              <a:t>geschlossener Form</a:t>
            </a:r>
            <a:r>
              <a:rPr lang="de-DE" altLang="en-US" smtClean="0"/>
              <a:t> zur Anwendungsentwicklung verwendbar sind. </a:t>
            </a:r>
          </a:p>
          <a:p>
            <a:r>
              <a:rPr lang="de-DE" altLang="en-US" smtClean="0"/>
              <a:t>Ein geschlossenes Rahmenwerk erweitert der Entwickler, indem er </a:t>
            </a:r>
            <a:r>
              <a:rPr lang="de-DE" altLang="en-US" smtClean="0">
                <a:solidFill>
                  <a:srgbClr val="0000FF"/>
                </a:solidFill>
              </a:rPr>
              <a:t>Objekte</a:t>
            </a:r>
            <a:r>
              <a:rPr lang="de-DE" altLang="en-US" smtClean="0"/>
              <a:t> spezieller Rahmenwerksklassen </a:t>
            </a:r>
            <a:r>
              <a:rPr lang="de-DE" altLang="en-US" smtClean="0">
                <a:solidFill>
                  <a:srgbClr val="0000FF"/>
                </a:solidFill>
              </a:rPr>
              <a:t>erzeugt</a:t>
            </a:r>
            <a:r>
              <a:rPr lang="de-DE" altLang="en-US" smtClean="0"/>
              <a:t> und </a:t>
            </a:r>
            <a:r>
              <a:rPr lang="de-DE" altLang="en-US" smtClean="0">
                <a:solidFill>
                  <a:srgbClr val="0000FF"/>
                </a:solidFill>
              </a:rPr>
              <a:t>konfiguriert</a:t>
            </a:r>
            <a:r>
              <a:rPr lang="de-DE" altLang="en-US" smtClean="0"/>
              <a:t>, auf die dann das Rahmenwerk zugreift. </a:t>
            </a:r>
          </a:p>
          <a:p>
            <a:pPr lvl="1"/>
            <a:r>
              <a:rPr lang="de-DE" altLang="en-US" smtClean="0"/>
              <a:t>Dazu können auch </a:t>
            </a:r>
            <a:r>
              <a:rPr lang="de-DE" altLang="en-US" smtClean="0">
                <a:solidFill>
                  <a:srgbClr val="0000FF"/>
                </a:solidFill>
              </a:rPr>
              <a:t>Werkzeuge</a:t>
            </a:r>
            <a:r>
              <a:rPr lang="de-DE" altLang="en-US" smtClean="0"/>
              <a:t> angeboten werden, mit denen das Rahmenwerk erweitert und konfiguriert wird. </a:t>
            </a:r>
          </a:p>
          <a:p>
            <a:r>
              <a:rPr lang="de-DE" altLang="en-US" smtClean="0"/>
              <a:t>Wenn die Umstellung vom offenen zum geschlossenen Rahmenwerk nur teilweise vollzogen ist, spricht man auch von einer »</a:t>
            </a:r>
            <a:r>
              <a:rPr lang="de-DE" altLang="en-US" smtClean="0">
                <a:solidFill>
                  <a:srgbClr val="0000FF"/>
                </a:solidFill>
              </a:rPr>
              <a:t>Grey Box</a:t>
            </a:r>
            <a:r>
              <a:rPr lang="de-DE" altLang="en-US" smtClean="0"/>
              <a:t>«.</a:t>
            </a:r>
            <a:endParaRPr lang="en-US" altLang="en-US" smtClean="0"/>
          </a:p>
        </p:txBody>
      </p:sp>
      <p:sp>
        <p:nvSpPr>
          <p:cNvPr id="9421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5BF22FEB-CF33-428F-B726-ACFBC9AAB321}" type="slidenum">
              <a:rPr lang="de-DE" altLang="en-US" sz="1100"/>
              <a:pPr eaLnBrk="1" hangingPunct="1"/>
              <a:t>89</a:t>
            </a:fld>
            <a:endParaRPr lang="de-DE" alt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r>
              <a:rPr lang="de-DE" altLang="en-US" smtClean="0"/>
              <a:t>Die Entwicklungsrichtung</a:t>
            </a:r>
          </a:p>
        </p:txBody>
      </p:sp>
      <p:sp>
        <p:nvSpPr>
          <p:cNvPr id="12291" name="Inhaltsplatzhalter 2"/>
          <p:cNvSpPr>
            <a:spLocks noGrp="1"/>
          </p:cNvSpPr>
          <p:nvPr>
            <p:ph idx="1"/>
          </p:nvPr>
        </p:nvSpPr>
        <p:spPr>
          <a:xfrm>
            <a:off x="166688" y="981075"/>
            <a:ext cx="9501187" cy="733425"/>
          </a:xfrm>
        </p:spPr>
        <p:txBody>
          <a:bodyPr/>
          <a:lstStyle/>
          <a:p>
            <a:r>
              <a:rPr lang="de-DE" altLang="en-US" smtClean="0"/>
              <a:t>Entsteht der Entwurf </a:t>
            </a:r>
            <a:r>
              <a:rPr lang="de-DE" altLang="en-US" smtClean="0">
                <a:solidFill>
                  <a:srgbClr val="0000FF"/>
                </a:solidFill>
              </a:rPr>
              <a:t>sukzessive</a:t>
            </a:r>
            <a:r>
              <a:rPr lang="de-DE" altLang="en-US" smtClean="0"/>
              <a:t>, so kann man vier verschiedene Vorgehensrichtungen unterscheiden.</a:t>
            </a:r>
          </a:p>
        </p:txBody>
      </p:sp>
      <p:sp>
        <p:nvSpPr>
          <p:cNvPr id="12292"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46AAC5BA-CE94-44ED-B375-FC86247F8191}" type="slidenum">
              <a:rPr lang="de-DE" altLang="en-US" sz="1100"/>
              <a:pPr eaLnBrk="1" hangingPunct="1"/>
              <a:t>9</a:t>
            </a:fld>
            <a:endParaRPr lang="de-DE" altLang="en-US" sz="1100"/>
          </a:p>
        </p:txBody>
      </p:sp>
      <p:pic>
        <p:nvPicPr>
          <p:cNvPr id="12293" name="Picture 6" descr="17_01_Vorgehen_COL.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9175" y="2060575"/>
            <a:ext cx="5300663" cy="36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altLang="en-US" smtClean="0"/>
              <a:t>Produktlinienarchitektur</a:t>
            </a:r>
          </a:p>
        </p:txBody>
      </p:sp>
      <p:sp>
        <p:nvSpPr>
          <p:cNvPr id="95235" name="Content Placeholder 5"/>
          <p:cNvSpPr>
            <a:spLocks noGrp="1"/>
          </p:cNvSpPr>
          <p:nvPr>
            <p:ph idx="1"/>
          </p:nvPr>
        </p:nvSpPr>
        <p:spPr>
          <a:xfrm>
            <a:off x="166688" y="981075"/>
            <a:ext cx="9501187" cy="5326063"/>
          </a:xfrm>
        </p:spPr>
        <p:txBody>
          <a:bodyPr/>
          <a:lstStyle/>
          <a:p>
            <a:r>
              <a:rPr lang="en-US" altLang="en-US" smtClean="0"/>
              <a:t>Produktlinien sind ein vielversprechender Ansatz, eine Reihe </a:t>
            </a:r>
            <a:r>
              <a:rPr lang="en-US" altLang="en-US" smtClean="0">
                <a:solidFill>
                  <a:srgbClr val="0000FF"/>
                </a:solidFill>
              </a:rPr>
              <a:t>ähnlicher Produkte</a:t>
            </a:r>
            <a:r>
              <a:rPr lang="en-US" altLang="en-US" smtClean="0"/>
              <a:t>, die auf einer einzigen Plattform basieren, kostengünstig und schnell zu entwickeln.</a:t>
            </a:r>
          </a:p>
          <a:p>
            <a:pPr lvl="1"/>
            <a:r>
              <a:rPr lang="en-US" altLang="en-US" smtClean="0"/>
              <a:t>Dazu ist es notwendig, die </a:t>
            </a:r>
            <a:r>
              <a:rPr lang="en-US" altLang="en-US" smtClean="0">
                <a:solidFill>
                  <a:srgbClr val="0000FF"/>
                </a:solidFill>
              </a:rPr>
              <a:t>Unterschiede</a:t>
            </a:r>
            <a:r>
              <a:rPr lang="en-US" altLang="en-US" smtClean="0"/>
              <a:t> und die </a:t>
            </a:r>
            <a:r>
              <a:rPr lang="en-US" altLang="en-US" smtClean="0">
                <a:solidFill>
                  <a:srgbClr val="0000FF"/>
                </a:solidFill>
              </a:rPr>
              <a:t>Gemeinsamkeiten</a:t>
            </a:r>
            <a:r>
              <a:rPr lang="en-US" altLang="en-US" smtClean="0"/>
              <a:t> der Produkte zu identifizieren. </a:t>
            </a:r>
          </a:p>
          <a:p>
            <a:pPr lvl="1"/>
            <a:r>
              <a:rPr lang="en-US" altLang="en-US" smtClean="0"/>
              <a:t>Dann wird die </a:t>
            </a:r>
            <a:r>
              <a:rPr lang="en-US" altLang="en-US" smtClean="0">
                <a:solidFill>
                  <a:srgbClr val="0000FF"/>
                </a:solidFill>
              </a:rPr>
              <a:t>Plattform</a:t>
            </a:r>
            <a:r>
              <a:rPr lang="en-US" altLang="en-US" smtClean="0"/>
              <a:t> so entwickelt, dass sie die Gemeinsamkeiten aller Produkte enthält und es erlaubt, </a:t>
            </a:r>
            <a:r>
              <a:rPr lang="en-US" altLang="en-US" smtClean="0">
                <a:solidFill>
                  <a:srgbClr val="0000FF"/>
                </a:solidFill>
              </a:rPr>
              <a:t>produktspezifische Ergänzungen </a:t>
            </a:r>
            <a:r>
              <a:rPr lang="en-US" altLang="en-US" smtClean="0"/>
              <a:t>systematisch hinzuzufügen. </a:t>
            </a:r>
          </a:p>
        </p:txBody>
      </p:sp>
      <p:sp>
        <p:nvSpPr>
          <p:cNvPr id="95236" name="Slide Number Placeholder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E518EFD4-D944-4226-A1A2-691E5FA997FD}" type="slidenum">
              <a:rPr lang="de-DE" altLang="en-US" sz="1100"/>
              <a:pPr eaLnBrk="1" hangingPunct="1"/>
              <a:t>90</a:t>
            </a:fld>
            <a:endParaRPr lang="de-DE" altLang="en-US" sz="1100"/>
          </a:p>
        </p:txBody>
      </p:sp>
      <p:sp>
        <p:nvSpPr>
          <p:cNvPr id="95237" name="TextBox 6"/>
          <p:cNvSpPr txBox="1">
            <a:spLocks noChangeArrowheads="1"/>
          </p:cNvSpPr>
          <p:nvPr/>
        </p:nvSpPr>
        <p:spPr bwMode="auto">
          <a:xfrm>
            <a:off x="381000" y="4144963"/>
            <a:ext cx="9001125" cy="230822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en-US" altLang="en-US" sz="2400" b="1" i="1">
                <a:solidFill>
                  <a:srgbClr val="0000FF"/>
                </a:solidFill>
                <a:latin typeface="Calibri" panose="020F0502020204030204" pitchFamily="34" charset="0"/>
                <a:cs typeface="Calibri" panose="020F0502020204030204" pitchFamily="34" charset="0"/>
              </a:rPr>
              <a:t>product line architecture </a:t>
            </a:r>
            <a:r>
              <a:rPr lang="en-US" altLang="en-US" sz="2400" i="1">
                <a:solidFill>
                  <a:srgbClr val="0000FF"/>
                </a:solidFill>
                <a:latin typeface="Calibri" panose="020F0502020204030204" pitchFamily="34" charset="0"/>
                <a:cs typeface="Calibri" panose="020F0502020204030204" pitchFamily="34" charset="0"/>
              </a:rPr>
              <a:t>— A core asset that is the software architecture for all the products in a software product line. A product line architecture explicitly provides variation mechanisms that support the diversity among the products in the software product line.</a:t>
            </a:r>
            <a:endParaRPr lang="de-DE" altLang="en-US" sz="2400" i="1">
              <a:solidFill>
                <a:srgbClr val="0000FF"/>
              </a:solidFill>
              <a:latin typeface="Calibri" panose="020F0502020204030204" pitchFamily="34" charset="0"/>
              <a:cs typeface="Calibri" panose="020F0502020204030204" pitchFamily="34" charset="0"/>
            </a:endParaRPr>
          </a:p>
          <a:p>
            <a:pPr algn="r" eaLnBrk="1" hangingPunct="1"/>
            <a:r>
              <a:rPr lang="de-DE" altLang="en-US" sz="2400">
                <a:latin typeface="Calibri" panose="020F0502020204030204" pitchFamily="34" charset="0"/>
                <a:cs typeface="Calibri" panose="020F0502020204030204" pitchFamily="34" charset="0"/>
              </a:rPr>
              <a:t>Northrop, Clements (2007)</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altLang="en-US" smtClean="0"/>
              <a:t>Produktspezifische Erweiterungen</a:t>
            </a:r>
          </a:p>
        </p:txBody>
      </p:sp>
      <p:sp>
        <p:nvSpPr>
          <p:cNvPr id="96259" name="Content Placeholder 2"/>
          <p:cNvSpPr>
            <a:spLocks noGrp="1"/>
          </p:cNvSpPr>
          <p:nvPr>
            <p:ph idx="1"/>
          </p:nvPr>
        </p:nvSpPr>
        <p:spPr>
          <a:xfrm>
            <a:off x="166688" y="981075"/>
            <a:ext cx="9501187" cy="5326063"/>
          </a:xfrm>
        </p:spPr>
        <p:txBody>
          <a:bodyPr/>
          <a:lstStyle/>
          <a:p>
            <a:r>
              <a:rPr lang="de-DE" altLang="en-US" smtClean="0"/>
              <a:t>Um eine Produktlinienarchitektur </a:t>
            </a:r>
            <a:r>
              <a:rPr lang="de-DE" altLang="en-US" smtClean="0">
                <a:solidFill>
                  <a:srgbClr val="0000FF"/>
                </a:solidFill>
              </a:rPr>
              <a:t>produktspezifisch zu erweitern</a:t>
            </a:r>
            <a:r>
              <a:rPr lang="de-DE" altLang="en-US" smtClean="0"/>
              <a:t>, können verschiedene Mechanismen verwendet werden.</a:t>
            </a:r>
          </a:p>
          <a:p>
            <a:pPr lvl="1"/>
            <a:r>
              <a:rPr lang="de-DE" altLang="en-US" smtClean="0"/>
              <a:t>In </a:t>
            </a:r>
            <a:r>
              <a:rPr lang="de-DE" altLang="en-US" smtClean="0">
                <a:solidFill>
                  <a:srgbClr val="0000FF"/>
                </a:solidFill>
              </a:rPr>
              <a:t>Unterklassen</a:t>
            </a:r>
            <a:r>
              <a:rPr lang="de-DE" altLang="en-US" smtClean="0"/>
              <a:t> werden notwendige Erweiterungen implementiert oder Standardlösungen des Kerns überschrieben.</a:t>
            </a:r>
          </a:p>
          <a:p>
            <a:pPr lvl="1"/>
            <a:r>
              <a:rPr lang="de-DE" altLang="en-US" smtClean="0"/>
              <a:t>Es werden </a:t>
            </a:r>
            <a:r>
              <a:rPr lang="de-DE" altLang="en-US" smtClean="0">
                <a:solidFill>
                  <a:srgbClr val="0000FF"/>
                </a:solidFill>
              </a:rPr>
              <a:t>Erweiterungspunkte</a:t>
            </a:r>
            <a:r>
              <a:rPr lang="de-DE" altLang="en-US" smtClean="0"/>
              <a:t> definiert, wo produktspezifische Teile an die Plattform angedockt werden können.</a:t>
            </a:r>
          </a:p>
          <a:p>
            <a:pPr lvl="1"/>
            <a:r>
              <a:rPr lang="de-DE" altLang="en-US" smtClean="0"/>
              <a:t>Aus einer Reihe </a:t>
            </a:r>
            <a:r>
              <a:rPr lang="de-DE" altLang="en-US" smtClean="0">
                <a:solidFill>
                  <a:srgbClr val="0000FF"/>
                </a:solidFill>
              </a:rPr>
              <a:t>vorgefertigter Komponenten </a:t>
            </a:r>
            <a:r>
              <a:rPr lang="de-DE" altLang="en-US" smtClean="0"/>
              <a:t>werden diejenigen ausgewählt, die zu einem speziellen Produkt gehören. Dieser Schritt wird als (Produkt-) Konfiguration bezeichnet.</a:t>
            </a:r>
          </a:p>
          <a:p>
            <a:r>
              <a:rPr lang="de-DE" altLang="en-US" smtClean="0"/>
              <a:t>Technisch bietet es sich an, Produktlinienarchitekturen durch </a:t>
            </a:r>
            <a:r>
              <a:rPr lang="de-DE" altLang="en-US" smtClean="0">
                <a:solidFill>
                  <a:srgbClr val="0000FF"/>
                </a:solidFill>
              </a:rPr>
              <a:t>Rahmenwerke</a:t>
            </a:r>
            <a:r>
              <a:rPr lang="de-DE" altLang="en-US" smtClean="0"/>
              <a:t> oder durch Kombinationen von </a:t>
            </a:r>
            <a:r>
              <a:rPr lang="de-DE" altLang="en-US" smtClean="0">
                <a:solidFill>
                  <a:srgbClr val="0000FF"/>
                </a:solidFill>
              </a:rPr>
              <a:t>Komponenten</a:t>
            </a:r>
            <a:r>
              <a:rPr lang="de-DE" altLang="en-US" smtClean="0"/>
              <a:t> und Rahmenwerken zu realisieren.</a:t>
            </a:r>
            <a:endParaRPr lang="en-US" altLang="en-US" smtClean="0"/>
          </a:p>
        </p:txBody>
      </p:sp>
      <p:sp>
        <p:nvSpPr>
          <p:cNvPr id="9626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AB23F3D-0073-4798-81C7-72DD1F72B06C}" type="slidenum">
              <a:rPr lang="de-DE" altLang="en-US" sz="1100"/>
              <a:pPr eaLnBrk="1" hangingPunct="1"/>
              <a:t>91</a:t>
            </a:fld>
            <a:endParaRPr lang="de-DE" altLang="en-US" sz="110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US" altLang="en-US" smtClean="0"/>
              <a:t>Referenzarchitektur</a:t>
            </a:r>
          </a:p>
        </p:txBody>
      </p:sp>
      <p:sp>
        <p:nvSpPr>
          <p:cNvPr id="97283" name="Content Placeholder 2"/>
          <p:cNvSpPr>
            <a:spLocks noGrp="1"/>
          </p:cNvSpPr>
          <p:nvPr>
            <p:ph idx="1"/>
          </p:nvPr>
        </p:nvSpPr>
        <p:spPr>
          <a:xfrm>
            <a:off x="166688" y="981075"/>
            <a:ext cx="9501187" cy="5326063"/>
          </a:xfrm>
        </p:spPr>
        <p:txBody>
          <a:bodyPr/>
          <a:lstStyle/>
          <a:p>
            <a:r>
              <a:rPr lang="de-DE" altLang="en-US" smtClean="0"/>
              <a:t>Eine Referenzarchitektur definiert für einen ganzen </a:t>
            </a:r>
            <a:r>
              <a:rPr lang="de-DE" altLang="en-US" smtClean="0">
                <a:solidFill>
                  <a:srgbClr val="0000FF"/>
                </a:solidFill>
              </a:rPr>
              <a:t>Anwendungsbereich</a:t>
            </a:r>
            <a:r>
              <a:rPr lang="de-DE" altLang="en-US" smtClean="0"/>
              <a:t>, d.h. für alle Software-Systeme dieses Bereichs, eine </a:t>
            </a:r>
            <a:r>
              <a:rPr lang="de-DE" altLang="en-US" smtClean="0">
                <a:solidFill>
                  <a:srgbClr val="0000FF"/>
                </a:solidFill>
              </a:rPr>
              <a:t>erprobte</a:t>
            </a:r>
            <a:r>
              <a:rPr lang="de-DE" altLang="en-US" smtClean="0"/>
              <a:t> und </a:t>
            </a:r>
            <a:r>
              <a:rPr lang="de-DE" altLang="en-US" smtClean="0">
                <a:solidFill>
                  <a:srgbClr val="0000FF"/>
                </a:solidFill>
              </a:rPr>
              <a:t>wiederverwendbare</a:t>
            </a:r>
            <a:r>
              <a:rPr lang="de-DE" altLang="en-US" smtClean="0"/>
              <a:t> Architektur. </a:t>
            </a:r>
          </a:p>
          <a:p>
            <a:pPr lvl="1"/>
            <a:r>
              <a:rPr lang="de-DE" altLang="en-US" smtClean="0"/>
              <a:t>Eine Referenzarchitektur muss sehr abstrakt formuliert sein</a:t>
            </a:r>
          </a:p>
          <a:p>
            <a:pPr lvl="1"/>
            <a:r>
              <a:rPr lang="de-DE" altLang="en-US" smtClean="0"/>
              <a:t>Sie ist die Essenz aus den </a:t>
            </a:r>
            <a:r>
              <a:rPr lang="de-DE" altLang="en-US" smtClean="0">
                <a:solidFill>
                  <a:srgbClr val="0000FF"/>
                </a:solidFill>
              </a:rPr>
              <a:t>Erfahrungen</a:t>
            </a:r>
            <a:r>
              <a:rPr lang="de-DE" altLang="en-US" smtClean="0"/>
              <a:t>, die in der Praxis bei einer Reihe ähnlicher Anwendungsentwicklungen gesammelt wurden. </a:t>
            </a:r>
            <a:endParaRPr lang="en-US" altLang="en-US" smtClean="0"/>
          </a:p>
        </p:txBody>
      </p:sp>
      <p:sp>
        <p:nvSpPr>
          <p:cNvPr id="972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0FBFD0B8-97A5-4C06-9AAF-08FE760F637C}" type="slidenum">
              <a:rPr lang="de-DE" altLang="en-US" sz="1100"/>
              <a:pPr eaLnBrk="1" hangingPunct="1"/>
              <a:t>92</a:t>
            </a:fld>
            <a:endParaRPr lang="de-DE" altLang="en-US" sz="1100"/>
          </a:p>
        </p:txBody>
      </p:sp>
      <p:sp>
        <p:nvSpPr>
          <p:cNvPr id="97285" name="TextBox 4"/>
          <p:cNvSpPr txBox="1">
            <a:spLocks noChangeArrowheads="1"/>
          </p:cNvSpPr>
          <p:nvPr/>
        </p:nvSpPr>
        <p:spPr bwMode="auto">
          <a:xfrm>
            <a:off x="381000" y="4144963"/>
            <a:ext cx="9001125" cy="1570037"/>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61950" indent="-361950"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r>
              <a:rPr lang="de-DE" altLang="en-US" sz="2400" i="1">
                <a:solidFill>
                  <a:srgbClr val="0000FF"/>
                </a:solidFill>
                <a:latin typeface="Calibri" panose="020F0502020204030204" pitchFamily="34" charset="0"/>
                <a:cs typeface="Calibri" panose="020F0502020204030204" pitchFamily="34" charset="0"/>
              </a:rPr>
              <a:t>Eine </a:t>
            </a:r>
            <a:r>
              <a:rPr lang="de-DE" altLang="en-US" sz="2400" b="1" i="1">
                <a:solidFill>
                  <a:srgbClr val="0000FF"/>
                </a:solidFill>
                <a:latin typeface="Calibri" panose="020F0502020204030204" pitchFamily="34" charset="0"/>
                <a:cs typeface="Calibri" panose="020F0502020204030204" pitchFamily="34" charset="0"/>
              </a:rPr>
              <a:t>Referenzarchitektur</a:t>
            </a:r>
            <a:r>
              <a:rPr lang="de-DE" altLang="en-US" sz="2400" i="1">
                <a:solidFill>
                  <a:srgbClr val="0000FF"/>
                </a:solidFill>
                <a:latin typeface="Calibri" panose="020F0502020204030204" pitchFamily="34" charset="0"/>
                <a:cs typeface="Calibri" panose="020F0502020204030204" pitchFamily="34" charset="0"/>
              </a:rPr>
              <a:t> definiert Software-Bausteine für einen Anwendungsbereich durch ihre Strukturen und Typen, ihre Zuständigkeiten und ihre Interaktionen.</a:t>
            </a:r>
          </a:p>
          <a:p>
            <a:pPr algn="r" eaLnBrk="1" hangingPunct="1"/>
            <a:r>
              <a:rPr lang="de-DE" altLang="en-US" sz="2400">
                <a:latin typeface="Calibri" panose="020F0502020204030204" pitchFamily="34" charset="0"/>
                <a:cs typeface="Calibri" panose="020F0502020204030204" pitchFamily="34" charset="0"/>
              </a:rPr>
              <a:t>Beneken (2008)</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altLang="en-US" smtClean="0"/>
              <a:t>Funktionale Referenzarchitektur</a:t>
            </a:r>
          </a:p>
        </p:txBody>
      </p:sp>
      <p:sp>
        <p:nvSpPr>
          <p:cNvPr id="98307" name="Content Placeholder 2"/>
          <p:cNvSpPr>
            <a:spLocks noGrp="1"/>
          </p:cNvSpPr>
          <p:nvPr>
            <p:ph idx="1"/>
          </p:nvPr>
        </p:nvSpPr>
        <p:spPr>
          <a:xfrm>
            <a:off x="166688" y="981075"/>
            <a:ext cx="9501187" cy="5326063"/>
          </a:xfrm>
        </p:spPr>
        <p:txBody>
          <a:bodyPr/>
          <a:lstStyle/>
          <a:p>
            <a:r>
              <a:rPr lang="de-DE" altLang="en-US" smtClean="0"/>
              <a:t>Modelliert für einen bestimmten Bereich den </a:t>
            </a:r>
            <a:r>
              <a:rPr lang="de-DE" altLang="en-US" smtClean="0">
                <a:solidFill>
                  <a:srgbClr val="0000FF"/>
                </a:solidFill>
              </a:rPr>
              <a:t>Funktionsumfang</a:t>
            </a:r>
            <a:r>
              <a:rPr lang="de-DE" altLang="en-US" smtClean="0"/>
              <a:t> der Anwendungssysteme durch </a:t>
            </a:r>
            <a:r>
              <a:rPr lang="de-DE" altLang="en-US" smtClean="0">
                <a:solidFill>
                  <a:srgbClr val="0000FF"/>
                </a:solidFill>
              </a:rPr>
              <a:t>Funktionsgruppen</a:t>
            </a:r>
            <a:r>
              <a:rPr lang="de-DE" altLang="en-US" smtClean="0"/>
              <a:t> und deren </a:t>
            </a:r>
            <a:r>
              <a:rPr lang="de-DE" altLang="en-US" smtClean="0">
                <a:solidFill>
                  <a:srgbClr val="0000FF"/>
                </a:solidFill>
              </a:rPr>
              <a:t>Datenflussbeziehungen</a:t>
            </a:r>
            <a:r>
              <a:rPr lang="de-DE" altLang="en-US" smtClean="0"/>
              <a:t>.</a:t>
            </a:r>
          </a:p>
          <a:p>
            <a:r>
              <a:rPr lang="de-DE" altLang="en-US" smtClean="0"/>
              <a:t>Da funktionale Referenzarchitekturen nur die Funktionen modellieren, die allen Anwendungen gemeinsam sind, müssen sie </a:t>
            </a:r>
            <a:r>
              <a:rPr lang="de-DE" altLang="en-US" smtClean="0">
                <a:solidFill>
                  <a:srgbClr val="0000FF"/>
                </a:solidFill>
              </a:rPr>
              <a:t>erweiterbar</a:t>
            </a:r>
            <a:r>
              <a:rPr lang="de-DE" altLang="en-US" smtClean="0"/>
              <a:t> sein.</a:t>
            </a:r>
          </a:p>
          <a:p>
            <a:r>
              <a:rPr lang="de-DE" altLang="en-US" smtClean="0"/>
              <a:t>Wird eine funktionale Referenzarchitektur für eine konkrete Anwendung ausgeprägt, dann kann eine Funktionsgruppe auf mehrere Komponenten aufgeteilt werden. </a:t>
            </a:r>
          </a:p>
          <a:p>
            <a:r>
              <a:rPr lang="de-DE" altLang="en-US" smtClean="0"/>
              <a:t>Ebenso kann aber auch eine Komponente mehrere Funktionsgruppen implementieren.</a:t>
            </a:r>
            <a:endParaRPr lang="en-US" altLang="en-US" smtClean="0"/>
          </a:p>
        </p:txBody>
      </p:sp>
      <p:sp>
        <p:nvSpPr>
          <p:cNvPr id="9830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01C2AADF-237B-479F-8DD7-12732295A054}" type="slidenum">
              <a:rPr lang="de-DE" altLang="en-US" sz="1100"/>
              <a:pPr eaLnBrk="1" hangingPunct="1"/>
              <a:t>93</a:t>
            </a:fld>
            <a:endParaRPr lang="de-DE" altLang="en-US" sz="11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altLang="en-US" smtClean="0"/>
              <a:t>Beispiel: Portal-Software</a:t>
            </a:r>
          </a:p>
        </p:txBody>
      </p:sp>
      <p:sp>
        <p:nvSpPr>
          <p:cNvPr id="99331"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CD5ED2C-01AB-4F82-BA94-5CDC2C2E0BD6}" type="slidenum">
              <a:rPr lang="de-DE" altLang="en-US" sz="1100"/>
              <a:pPr eaLnBrk="1" hangingPunct="1"/>
              <a:t>94</a:t>
            </a:fld>
            <a:endParaRPr lang="de-DE" altLang="en-US" sz="1100"/>
          </a:p>
        </p:txBody>
      </p:sp>
      <p:pic>
        <p:nvPicPr>
          <p:cNvPr id="99332" name="Picture 3" descr="17_29_Funkt_RefArch_CO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39825" y="1250950"/>
            <a:ext cx="7626350"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altLang="en-US" smtClean="0"/>
              <a:t>Logische Referenzarchitektur</a:t>
            </a:r>
          </a:p>
        </p:txBody>
      </p:sp>
      <p:sp>
        <p:nvSpPr>
          <p:cNvPr id="100355" name="Content Placeholder 2"/>
          <p:cNvSpPr>
            <a:spLocks noGrp="1"/>
          </p:cNvSpPr>
          <p:nvPr>
            <p:ph idx="1"/>
          </p:nvPr>
        </p:nvSpPr>
        <p:spPr>
          <a:xfrm>
            <a:off x="166688" y="981075"/>
            <a:ext cx="9501187" cy="5326063"/>
          </a:xfrm>
        </p:spPr>
        <p:txBody>
          <a:bodyPr/>
          <a:lstStyle/>
          <a:p>
            <a:r>
              <a:rPr lang="de-DE" altLang="en-US" smtClean="0"/>
              <a:t>Liegt zwischen der </a:t>
            </a:r>
            <a:r>
              <a:rPr lang="de-DE" altLang="en-US" smtClean="0">
                <a:solidFill>
                  <a:srgbClr val="0000FF"/>
                </a:solidFill>
              </a:rPr>
              <a:t>funktionalen</a:t>
            </a:r>
            <a:r>
              <a:rPr lang="de-DE" altLang="en-US" smtClean="0"/>
              <a:t> und der </a:t>
            </a:r>
            <a:r>
              <a:rPr lang="de-DE" altLang="en-US" smtClean="0">
                <a:solidFill>
                  <a:srgbClr val="0000FF"/>
                </a:solidFill>
              </a:rPr>
              <a:t>technischen</a:t>
            </a:r>
            <a:r>
              <a:rPr lang="de-DE" altLang="en-US" smtClean="0"/>
              <a:t> Referenzarchitektur. </a:t>
            </a:r>
          </a:p>
          <a:p>
            <a:r>
              <a:rPr lang="de-DE" altLang="en-US" smtClean="0"/>
              <a:t>Sie definiert für die Anwendungen des betrachteten Bereichs eine Architektur in Form von </a:t>
            </a:r>
            <a:r>
              <a:rPr lang="de-DE" altLang="en-US" smtClean="0">
                <a:solidFill>
                  <a:srgbClr val="0000FF"/>
                </a:solidFill>
              </a:rPr>
              <a:t>Software-Bausteinen</a:t>
            </a:r>
            <a:r>
              <a:rPr lang="de-DE" altLang="en-US" smtClean="0"/>
              <a:t> (beispielsweise Schichten und Komponenten) und deren </a:t>
            </a:r>
            <a:r>
              <a:rPr lang="de-DE" altLang="en-US" smtClean="0">
                <a:solidFill>
                  <a:srgbClr val="0000FF"/>
                </a:solidFill>
              </a:rPr>
              <a:t>Beziehungen</a:t>
            </a:r>
            <a:r>
              <a:rPr lang="de-DE" altLang="en-US" smtClean="0"/>
              <a:t>. </a:t>
            </a:r>
          </a:p>
          <a:p>
            <a:r>
              <a:rPr lang="de-DE" altLang="en-US" smtClean="0"/>
              <a:t>Die Schnittstellen der Software-Bausteine sind zwar technisch motiviert, werden aber typischerweise nur </a:t>
            </a:r>
            <a:r>
              <a:rPr lang="de-DE" altLang="en-US" smtClean="0">
                <a:solidFill>
                  <a:srgbClr val="0000FF"/>
                </a:solidFill>
              </a:rPr>
              <a:t>informal</a:t>
            </a:r>
            <a:r>
              <a:rPr lang="de-DE" altLang="en-US" smtClean="0"/>
              <a:t> beschrieben. </a:t>
            </a:r>
          </a:p>
          <a:p>
            <a:r>
              <a:rPr lang="de-DE" altLang="en-US" smtClean="0"/>
              <a:t>Bekanntes Beispiel</a:t>
            </a:r>
          </a:p>
          <a:p>
            <a:pPr lvl="1"/>
            <a:r>
              <a:rPr lang="en-US" altLang="en-US" smtClean="0"/>
              <a:t>ISO/OSI-Referenzmodell für Kommunikationssysteme</a:t>
            </a:r>
          </a:p>
        </p:txBody>
      </p:sp>
      <p:sp>
        <p:nvSpPr>
          <p:cNvPr id="10035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DD311918-36DE-40ED-BA75-3AAAE723AF19}" type="slidenum">
              <a:rPr lang="de-DE" altLang="en-US" sz="1100"/>
              <a:pPr eaLnBrk="1" hangingPunct="1"/>
              <a:t>95</a:t>
            </a:fld>
            <a:endParaRPr lang="de-DE" altLang="en-US" sz="11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altLang="en-US" smtClean="0"/>
              <a:t>Beispiel: Quasar</a:t>
            </a:r>
          </a:p>
        </p:txBody>
      </p:sp>
      <p:pic>
        <p:nvPicPr>
          <p:cNvPr id="101379" name="Content Placeholder 4" descr="17_30_Log_RefArch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793875" y="1549400"/>
            <a:ext cx="6246813" cy="4189413"/>
          </a:xfrm>
        </p:spPr>
      </p:pic>
      <p:sp>
        <p:nvSpPr>
          <p:cNvPr id="10138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196FF1A3-07A2-4D1F-9D55-134FA1C206A3}" type="slidenum">
              <a:rPr lang="de-DE" altLang="en-US" sz="1100"/>
              <a:pPr eaLnBrk="1" hangingPunct="1"/>
              <a:t>96</a:t>
            </a:fld>
            <a:endParaRPr lang="de-DE" altLang="en-US" sz="110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altLang="en-US" smtClean="0"/>
              <a:t>Technische Referenzarchitektur</a:t>
            </a:r>
          </a:p>
        </p:txBody>
      </p:sp>
      <p:sp>
        <p:nvSpPr>
          <p:cNvPr id="102403" name="Content Placeholder 2"/>
          <p:cNvSpPr>
            <a:spLocks noGrp="1"/>
          </p:cNvSpPr>
          <p:nvPr>
            <p:ph idx="1"/>
          </p:nvPr>
        </p:nvSpPr>
        <p:spPr>
          <a:xfrm>
            <a:off x="166688" y="981075"/>
            <a:ext cx="9501187" cy="5326063"/>
          </a:xfrm>
        </p:spPr>
        <p:txBody>
          <a:bodyPr/>
          <a:lstStyle/>
          <a:p>
            <a:pPr lvl="1"/>
            <a:r>
              <a:rPr lang="de-DE" altLang="en-US" smtClean="0"/>
              <a:t>Legt die </a:t>
            </a:r>
            <a:r>
              <a:rPr lang="de-DE" altLang="en-US" smtClean="0">
                <a:solidFill>
                  <a:srgbClr val="0000FF"/>
                </a:solidFill>
              </a:rPr>
              <a:t>Implementierungstechnologien</a:t>
            </a:r>
            <a:r>
              <a:rPr lang="de-DE" altLang="en-US" smtClean="0"/>
              <a:t> (z.B. Sprachen, Bibliotheken, Rahmenwerke, Komponenten, Kommunikationsmechanismen) fest, um </a:t>
            </a:r>
            <a:r>
              <a:rPr lang="de-DE" altLang="en-US" smtClean="0">
                <a:solidFill>
                  <a:srgbClr val="0000FF"/>
                </a:solidFill>
              </a:rPr>
              <a:t>logische</a:t>
            </a:r>
            <a:r>
              <a:rPr lang="de-DE" altLang="en-US" smtClean="0"/>
              <a:t> Referenzarchitekturen zu realisieren. </a:t>
            </a:r>
          </a:p>
          <a:p>
            <a:r>
              <a:rPr lang="de-DE" altLang="en-US" smtClean="0"/>
              <a:t>Bekannte Beispiele für technische Referenzarchitekturen sind</a:t>
            </a:r>
          </a:p>
          <a:p>
            <a:pPr lvl="1"/>
            <a:r>
              <a:rPr lang="de-DE" altLang="en-US" smtClean="0">
                <a:solidFill>
                  <a:srgbClr val="0000FF"/>
                </a:solidFill>
              </a:rPr>
              <a:t>J2EE</a:t>
            </a:r>
            <a:r>
              <a:rPr lang="de-DE" altLang="en-US" smtClean="0"/>
              <a:t> ist eine von Sun entwickelte Architektur für komponentenbasierte, mehrschichtige Anwendungen.</a:t>
            </a:r>
          </a:p>
          <a:p>
            <a:pPr lvl="1"/>
            <a:r>
              <a:rPr lang="de-DE" altLang="en-US" smtClean="0">
                <a:solidFill>
                  <a:srgbClr val="0000FF"/>
                </a:solidFill>
              </a:rPr>
              <a:t>.NET </a:t>
            </a:r>
            <a:r>
              <a:rPr lang="de-DE" altLang="en-US" smtClean="0"/>
              <a:t>fasst eine Reihe von Technologien der Firma Microsoft zusammen, um Web-Anwendungen und Arbeitsplatzanwendungen für das Windows-Betriebssystem auf einer einheitlichen Plattform zu erstellen.</a:t>
            </a:r>
            <a:endParaRPr lang="en-US" altLang="en-US" smtClean="0"/>
          </a:p>
        </p:txBody>
      </p:sp>
      <p:sp>
        <p:nvSpPr>
          <p:cNvPr id="10240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BCC0E9E6-419C-4F28-B82F-BCA5C0AF1E3C}" type="slidenum">
              <a:rPr lang="de-DE" altLang="en-US" sz="1100"/>
              <a:pPr eaLnBrk="1" hangingPunct="1"/>
              <a:t>97</a:t>
            </a:fld>
            <a:endParaRPr lang="de-DE" altLang="en-US" sz="110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US" altLang="en-US" smtClean="0"/>
              <a:t>Beispiel: JWAM</a:t>
            </a:r>
          </a:p>
        </p:txBody>
      </p:sp>
      <p:pic>
        <p:nvPicPr>
          <p:cNvPr id="103427" name="Content Placeholder 4" descr="17_31_Tech_RefArch_COL.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98675" y="981075"/>
            <a:ext cx="5637213" cy="5326063"/>
          </a:xfrm>
        </p:spPr>
      </p:pic>
      <p:sp>
        <p:nvSpPr>
          <p:cNvPr id="103428"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Tahoma" panose="020B0604030504040204" pitchFamily="34" charset="0"/>
                <a:cs typeface="Arial" panose="020B0604020202020204" pitchFamily="34" charset="0"/>
              </a:defRPr>
            </a:lvl1pPr>
            <a:lvl2pPr marL="742950" indent="-285750" eaLnBrk="0" hangingPunct="0">
              <a:defRPr sz="1600">
                <a:solidFill>
                  <a:schemeClr val="tx1"/>
                </a:solidFill>
                <a:latin typeface="Tahoma" panose="020B0604030504040204" pitchFamily="34" charset="0"/>
                <a:cs typeface="Arial" panose="020B0604020202020204" pitchFamily="34" charset="0"/>
              </a:defRPr>
            </a:lvl2pPr>
            <a:lvl3pPr marL="1143000" indent="-228600" eaLnBrk="0" hangingPunct="0">
              <a:defRPr sz="1600">
                <a:solidFill>
                  <a:schemeClr val="tx1"/>
                </a:solidFill>
                <a:latin typeface="Tahoma" panose="020B0604030504040204" pitchFamily="34" charset="0"/>
                <a:cs typeface="Arial" panose="020B0604020202020204" pitchFamily="34" charset="0"/>
              </a:defRPr>
            </a:lvl3pPr>
            <a:lvl4pPr marL="1600200" indent="-228600" eaLnBrk="0" hangingPunct="0">
              <a:defRPr sz="1600">
                <a:solidFill>
                  <a:schemeClr val="tx1"/>
                </a:solidFill>
                <a:latin typeface="Tahoma" panose="020B0604030504040204" pitchFamily="34" charset="0"/>
                <a:cs typeface="Arial" panose="020B0604020202020204" pitchFamily="34" charset="0"/>
              </a:defRPr>
            </a:lvl4pPr>
            <a:lvl5pPr marL="2057400" indent="-228600" eaLnBrk="0" hangingPunct="0">
              <a:defRPr sz="16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Tahoma" panose="020B0604030504040204" pitchFamily="34" charset="0"/>
                <a:cs typeface="Arial" panose="020B0604020202020204" pitchFamily="34" charset="0"/>
              </a:defRPr>
            </a:lvl9pPr>
          </a:lstStyle>
          <a:p>
            <a:pPr eaLnBrk="1" hangingPunct="1"/>
            <a:fld id="{679000FD-9348-4F5F-BCB7-8DDB4E1AE1F7}" type="slidenum">
              <a:rPr lang="de-DE" altLang="en-US" sz="1100"/>
              <a:pPr eaLnBrk="1" hangingPunct="1"/>
              <a:t>98</a:t>
            </a:fld>
            <a:endParaRPr lang="de-DE" altLang="en-US" sz="11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2188" y="1700213"/>
            <a:ext cx="7921625" cy="1223962"/>
          </a:xfrm>
        </p:spPr>
        <p:txBody>
          <a:bodyPr>
            <a:normAutofit fontScale="90000"/>
          </a:bodyPr>
          <a:lstStyle/>
          <a:p>
            <a:pPr>
              <a:defRPr/>
            </a:pPr>
            <a:r>
              <a:rPr lang="en-US" dirty="0" smtClean="0"/>
              <a:t>17.6	Die </a:t>
            </a:r>
            <a:r>
              <a:rPr lang="en-US" dirty="0" err="1" smtClean="0"/>
              <a:t>Qualität</a:t>
            </a:r>
            <a:r>
              <a:rPr lang="en-US" dirty="0" smtClean="0"/>
              <a:t> </a:t>
            </a:r>
            <a:r>
              <a:rPr lang="en-US" dirty="0" err="1" smtClean="0"/>
              <a:t>der</a:t>
            </a:r>
            <a:r>
              <a:rPr lang="en-US" dirty="0" smtClean="0"/>
              <a:t> </a:t>
            </a:r>
            <a:r>
              <a:rPr lang="en-US" dirty="0" err="1" smtClean="0"/>
              <a:t>Architektur</a:t>
            </a:r>
            <a:endParaRPr lang="en-US" dirty="0"/>
          </a:p>
        </p:txBody>
      </p:sp>
    </p:spTree>
  </p:cSld>
  <p:clrMapOvr>
    <a:masterClrMapping/>
  </p:clrMapOvr>
</p:sld>
</file>

<file path=ppt/theme/theme1.xml><?xml version="1.0" encoding="utf-8"?>
<a:theme xmlns:a="http://schemas.openxmlformats.org/drawingml/2006/main" name="SE Book">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01_Grundlagen.ppt">
      <a:majorFont>
        <a:latin typeface="Arial Rounded MT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381000" marR="0" indent="-381000" algn="ctr" defTabSz="762000" rtl="0" eaLnBrk="0" fontAlgn="base" latinLnBrk="0" hangingPunct="0">
          <a:lnSpc>
            <a:spcPct val="90000"/>
          </a:lnSpc>
          <a:spcBef>
            <a:spcPct val="60000"/>
          </a:spcBef>
          <a:spcAft>
            <a:spcPct val="5000"/>
          </a:spcAft>
          <a:buClr>
            <a:srgbClr val="0000FF"/>
          </a:buClr>
          <a:buSzPct val="100000"/>
          <a:buFont typeface="Wingdings" pitchFamily="2" charset="2"/>
          <a:buNone/>
          <a:tabLst/>
          <a:defRPr kumimoji="0" lang="en-US" sz="16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t" anchorCtr="0" compatLnSpc="1">
        <a:prstTxWarp prst="textNoShape">
          <a:avLst/>
        </a:prstTxWarp>
      </a:bodyPr>
      <a:lstStyle>
        <a:defPPr marL="381000" marR="0" indent="-381000" algn="ctr" defTabSz="762000" rtl="0" eaLnBrk="0" fontAlgn="base" latinLnBrk="0" hangingPunct="0">
          <a:lnSpc>
            <a:spcPct val="90000"/>
          </a:lnSpc>
          <a:spcBef>
            <a:spcPct val="60000"/>
          </a:spcBef>
          <a:spcAft>
            <a:spcPct val="5000"/>
          </a:spcAft>
          <a:buClr>
            <a:srgbClr val="0000FF"/>
          </a:buClr>
          <a:buSzPct val="100000"/>
          <a:buFont typeface="Wingdings" pitchFamily="2" charset="2"/>
          <a:buNone/>
          <a:tabLst/>
          <a:defRPr kumimoji="0" lang="en-US" sz="16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01_Grundlagen.pp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01_Grundlagen.pp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01_Grundlagen.pp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01_Grundlagen.pp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01_Grundlagen.pp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01_Grundlagen.pp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01_Grundlagen.pp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0</TotalTime>
  <Words>6361</Words>
  <Application>Microsoft Office PowerPoint</Application>
  <PresentationFormat>A4 Paper (210x297 mm)</PresentationFormat>
  <Paragraphs>681</Paragraphs>
  <Slides>102</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102</vt:i4>
      </vt:variant>
    </vt:vector>
  </HeadingPairs>
  <TitlesOfParts>
    <vt:vector size="114" baseType="lpstr">
      <vt:lpstr>Tahoma</vt:lpstr>
      <vt:lpstr>Arial</vt:lpstr>
      <vt:lpstr>Arial Rounded MT Bold</vt:lpstr>
      <vt:lpstr>Verdana</vt:lpstr>
      <vt:lpstr>Wingdings</vt:lpstr>
      <vt:lpstr>Times New Roman</vt:lpstr>
      <vt:lpstr>Calibri</vt:lpstr>
      <vt:lpstr>PMingLiU</vt:lpstr>
      <vt:lpstr>Helvetica</vt:lpstr>
      <vt:lpstr>Symbol</vt:lpstr>
      <vt:lpstr>Sabon</vt:lpstr>
      <vt:lpstr>SE Book</vt:lpstr>
      <vt:lpstr>17 Entwurf </vt:lpstr>
      <vt:lpstr>Entwurf im Software-Prozess</vt:lpstr>
      <vt:lpstr>17.1 Ziele und Bedeutung des Entwurfs</vt:lpstr>
      <vt:lpstr>Ziele des Entwurfs</vt:lpstr>
      <vt:lpstr>Gliederung in überschaubare Einheiten</vt:lpstr>
      <vt:lpstr>Festlegung der Lösungsstruktur</vt:lpstr>
      <vt:lpstr>Versteinerung aus Holzmaden</vt:lpstr>
      <vt:lpstr>Hierarchische Gliederung</vt:lpstr>
      <vt:lpstr>Die Entwicklungsrichtung</vt:lpstr>
      <vt:lpstr>Top-down- und Bottom-up-Entwicklung</vt:lpstr>
      <vt:lpstr>Outside-in- und Inside-out-Entwicklung</vt:lpstr>
      <vt:lpstr>Der Entwurf in der Praxis - 1</vt:lpstr>
      <vt:lpstr>Der Entwurf in der Praxis - 2</vt:lpstr>
      <vt:lpstr>17.2 Begriffe</vt:lpstr>
      <vt:lpstr>System</vt:lpstr>
      <vt:lpstr>Komponente - 1</vt:lpstr>
      <vt:lpstr>Komponente - 2</vt:lpstr>
      <vt:lpstr>Modul</vt:lpstr>
      <vt:lpstr>Schnittstelle</vt:lpstr>
      <vt:lpstr>Entwurf und Architektur</vt:lpstr>
      <vt:lpstr>Software-Architektur</vt:lpstr>
      <vt:lpstr>Architektursichten</vt:lpstr>
      <vt:lpstr>Begriffe des Software-Entwurfs</vt:lpstr>
      <vt:lpstr>17.3 Prinzipien des Architekturentwurfs</vt:lpstr>
      <vt:lpstr>Die gute Software-Architektur</vt:lpstr>
      <vt:lpstr>Modularisierung</vt:lpstr>
      <vt:lpstr>Ziele der Modularisierung</vt:lpstr>
      <vt:lpstr>Modularten (nach Nagl)</vt:lpstr>
      <vt:lpstr>Modularten - Beispiele</vt:lpstr>
      <vt:lpstr>Kopplung und Zusammenhalt</vt:lpstr>
      <vt:lpstr>Kopplung und Zusammenhalt</vt:lpstr>
      <vt:lpstr>Stufen des Zusammenhalts</vt:lpstr>
      <vt:lpstr>Stufen der Kopplung</vt:lpstr>
      <vt:lpstr>K &amp; Z im modularen Programm</vt:lpstr>
      <vt:lpstr>K &amp; Z im objektorientierten Programm</vt:lpstr>
      <vt:lpstr>Metriken für Kopplung und Zusammenhalt</vt:lpstr>
      <vt:lpstr>Information Hiding</vt:lpstr>
      <vt:lpstr>Offene und gekapselte Daten</vt:lpstr>
      <vt:lpstr>Bewertung</vt:lpstr>
      <vt:lpstr>Vorteile und Nachteile</vt:lpstr>
      <vt:lpstr>Trennung von Zuständigkeiten</vt:lpstr>
      <vt:lpstr>Beispiel</vt:lpstr>
      <vt:lpstr>Die hierarchische Gliederung</vt:lpstr>
      <vt:lpstr>Hierarchien im Software-Entwurf - 1</vt:lpstr>
      <vt:lpstr>Hierarchien im Software-Entwurf - 2</vt:lpstr>
      <vt:lpstr>Beispiele für Hierarchien</vt:lpstr>
      <vt:lpstr>Prinzipien im Zusammenhang</vt:lpstr>
      <vt:lpstr>17.4  Der objektorientierte Entwurf</vt:lpstr>
      <vt:lpstr>Ziele und Vorteile</vt:lpstr>
      <vt:lpstr>Metamodell der Objektorientierung</vt:lpstr>
      <vt:lpstr>Ein einfaches Beispiel</vt:lpstr>
      <vt:lpstr>Wie findet man Klassen?</vt:lpstr>
      <vt:lpstr>Beispiel: CAMPUS-System - 1</vt:lpstr>
      <vt:lpstr>Beispiel: CAMPUS-System - 1</vt:lpstr>
      <vt:lpstr>Das Offen-geschlossen Prinzip</vt:lpstr>
      <vt:lpstr>Beispiel</vt:lpstr>
      <vt:lpstr>Bewertung</vt:lpstr>
      <vt:lpstr>17.5 Wiederverwendung von  Architekturen</vt:lpstr>
      <vt:lpstr>Architekturmuster</vt:lpstr>
      <vt:lpstr>Architekturmuster der SW-Schichten</vt:lpstr>
      <vt:lpstr>Eigenschaften von Schichten</vt:lpstr>
      <vt:lpstr>Protokollbasiert versus Objektorientiert</vt:lpstr>
      <vt:lpstr>Das Drei-Schichten-Architekturmuster</vt:lpstr>
      <vt:lpstr>Beispiel</vt:lpstr>
      <vt:lpstr>Das Pipe-Filter-Architekturmuster</vt:lpstr>
      <vt:lpstr>Vor- und Nachteile</vt:lpstr>
      <vt:lpstr>Model-View-Controller-Architekturmuster</vt:lpstr>
      <vt:lpstr>Interaktion der MVC-Komponenten</vt:lpstr>
      <vt:lpstr>Change-update-Mechanismus</vt:lpstr>
      <vt:lpstr>Das Plug-in-Architekturmuster</vt:lpstr>
      <vt:lpstr>Schema einer Plug-in-Architektur</vt:lpstr>
      <vt:lpstr>Entwurfsmuster</vt:lpstr>
      <vt:lpstr>Beispiel</vt:lpstr>
      <vt:lpstr>Neue Anforderung</vt:lpstr>
      <vt:lpstr>Lösung mit Entwurfsmuster Strategie</vt:lpstr>
      <vt:lpstr>Das Strategie-Muster</vt:lpstr>
      <vt:lpstr>Zuordnung der Musterrollen und Klassen</vt:lpstr>
      <vt:lpstr>Muster zum Verwalten on Objekten</vt:lpstr>
      <vt:lpstr>Muster zum Anbinden vorh. Klassen</vt:lpstr>
      <vt:lpstr>Muster zur Entkopplung von Klassen</vt:lpstr>
      <vt:lpstr>Muster zur Trennung von untersch. und gemeinsamen Eigenschaften</vt:lpstr>
      <vt:lpstr>Anwendung am Beispiel</vt:lpstr>
      <vt:lpstr>Rollen im JHotDraw Rahmenwerk</vt:lpstr>
      <vt:lpstr>Bewertung</vt:lpstr>
      <vt:lpstr>Bibliotheken</vt:lpstr>
      <vt:lpstr>Rahmenwerke</vt:lpstr>
      <vt:lpstr>Schema</vt:lpstr>
      <vt:lpstr>Offene Rahmenwerke</vt:lpstr>
      <vt:lpstr>Geschlossene Rahmenwerke</vt:lpstr>
      <vt:lpstr>Produktlinienarchitektur</vt:lpstr>
      <vt:lpstr>Produktspezifische Erweiterungen</vt:lpstr>
      <vt:lpstr>Referenzarchitektur</vt:lpstr>
      <vt:lpstr>Funktionale Referenzarchitektur</vt:lpstr>
      <vt:lpstr>Beispiel: Portal-Software</vt:lpstr>
      <vt:lpstr>Logische Referenzarchitektur</vt:lpstr>
      <vt:lpstr>Beispiel: Quasar</vt:lpstr>
      <vt:lpstr>Technische Referenzarchitektur</vt:lpstr>
      <vt:lpstr>Beispiel: JWAM</vt:lpstr>
      <vt:lpstr>17.6 Die Qualität der Architektur</vt:lpstr>
      <vt:lpstr>Rolle der Qualität</vt:lpstr>
      <vt:lpstr>Qualitätskriterien</vt:lpstr>
      <vt:lpstr>Bewertung und Prüfung der Architektur</vt:lpstr>
    </vt:vector>
  </TitlesOfParts>
  <Company>LuFGI3 RWTH Aachen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lichter</dc:creator>
  <cp:lastModifiedBy>Horst Lichter</cp:lastModifiedBy>
  <cp:revision>583</cp:revision>
  <cp:lastPrinted>1999-12-02T11:37:08Z</cp:lastPrinted>
  <dcterms:created xsi:type="dcterms:W3CDTF">1999-10-20T06:37:44Z</dcterms:created>
  <dcterms:modified xsi:type="dcterms:W3CDTF">2022-11-16T09:43:07Z</dcterms:modified>
</cp:coreProperties>
</file>