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68" r:id="rId3"/>
    <p:sldId id="267" r:id="rId4"/>
    <p:sldId id="269" r:id="rId5"/>
    <p:sldId id="270" r:id="rId6"/>
    <p:sldId id="271" r:id="rId7"/>
    <p:sldId id="272" r:id="rId8"/>
    <p:sldId id="273" r:id="rId9"/>
    <p:sldId id="274" r:id="rId10"/>
    <p:sldId id="275" r:id="rId11"/>
    <p:sldId id="276" r:id="rId12"/>
    <p:sldId id="277" r:id="rId13"/>
  </p:sldIdLst>
  <p:sldSz cx="9906000" cy="6858000" type="A4"/>
  <p:notesSz cx="6858000" cy="9144000"/>
  <p:defaultTextStyle>
    <a:defPPr>
      <a:defRPr lang="de-DE"/>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979">
          <p15:clr>
            <a:srgbClr val="A4A3A4"/>
          </p15:clr>
        </p15:guide>
        <p15:guide id="2" orient="horz" pos="1162">
          <p15:clr>
            <a:srgbClr val="A4A3A4"/>
          </p15:clr>
        </p15:guide>
        <p15:guide id="3" orient="horz" pos="2251">
          <p15:clr>
            <a:srgbClr val="A4A3A4"/>
          </p15:clr>
        </p15:guide>
        <p15:guide id="4" orient="horz" pos="572">
          <p15:clr>
            <a:srgbClr val="A4A3A4"/>
          </p15:clr>
        </p15:guide>
        <p15:guide id="5" orient="horz" pos="709">
          <p15:clr>
            <a:srgbClr val="A4A3A4"/>
          </p15:clr>
        </p15:guide>
        <p15:guide id="6" pos="3120">
          <p15:clr>
            <a:srgbClr val="A4A3A4"/>
          </p15:clr>
        </p15:guide>
        <p15:guide id="7" pos="516">
          <p15:clr>
            <a:srgbClr val="A4A3A4"/>
          </p15:clr>
        </p15:guide>
        <p15:guide id="8" pos="582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CC00FF"/>
    <a:srgbClr val="990099"/>
    <a:srgbClr val="0099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65" autoAdjust="0"/>
    <p:restoredTop sz="94624" autoAdjust="0"/>
  </p:normalViewPr>
  <p:slideViewPr>
    <p:cSldViewPr>
      <p:cViewPr varScale="1">
        <p:scale>
          <a:sx n="128" d="100"/>
          <a:sy n="128" d="100"/>
        </p:scale>
        <p:origin x="882" y="120"/>
      </p:cViewPr>
      <p:guideLst>
        <p:guide orient="horz" pos="1979"/>
        <p:guide orient="horz" pos="1162"/>
        <p:guide orient="horz" pos="2251"/>
        <p:guide orient="horz" pos="572"/>
        <p:guide orient="horz" pos="709"/>
        <p:guide pos="3120"/>
        <p:guide pos="516"/>
        <p:guide pos="5823"/>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8.xml"/><Relationship Id="rId3" Type="http://schemas.openxmlformats.org/officeDocument/2006/relationships/slide" Target="slides/slide3.xml"/><Relationship Id="rId7" Type="http://schemas.openxmlformats.org/officeDocument/2006/relationships/slide" Target="slides/slide7.xml"/><Relationship Id="rId12" Type="http://schemas.openxmlformats.org/officeDocument/2006/relationships/slide" Target="slides/slide12.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5" Type="http://schemas.openxmlformats.org/officeDocument/2006/relationships/slide" Target="slides/slide5.xml"/><Relationship Id="rId10" Type="http://schemas.openxmlformats.org/officeDocument/2006/relationships/slide" Target="slides/slide10.xml"/><Relationship Id="rId4" Type="http://schemas.openxmlformats.org/officeDocument/2006/relationships/slide" Target="slides/slide4.xml"/><Relationship Id="rId9"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de-DE"/>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de-DE"/>
          </a:p>
        </p:txBody>
      </p:sp>
      <p:sp>
        <p:nvSpPr>
          <p:cNvPr id="16388" name="Rectangle 4"/>
          <p:cNvSpPr>
            <a:spLocks noRo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de-DE"/>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7338BCC-4A54-402C-BF21-109E7FF55D5F}" type="slidenum">
              <a:rPr lang="de-DE" altLang="en-US"/>
              <a:pPr/>
              <a:t>‹#›</a:t>
            </a:fld>
            <a:endParaRPr lang="de-DE"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Content Placeholder 2"/>
          <p:cNvSpPr>
            <a:spLocks noGrp="1"/>
          </p:cNvSpPr>
          <p:nvPr>
            <p:ph idx="1"/>
          </p:nvPr>
        </p:nvSpPr>
        <p:spPr>
          <a:xfrm>
            <a:off x="166690" y="981079"/>
            <a:ext cx="9501187" cy="5326063"/>
          </a:xfrm>
        </p:spPr>
        <p:txBody>
          <a:bodyPr/>
          <a:lstStyle>
            <a:lvl1pPr marL="0" indent="0">
              <a:buClr>
                <a:srgbClr val="3333FF"/>
              </a:buClr>
              <a:defRPr/>
            </a:lvl1pPr>
            <a:lvl2pPr>
              <a:buClr>
                <a:srgbClr val="3333FF"/>
              </a:buClr>
              <a:defRPr/>
            </a:lvl2pPr>
            <a:lvl3pPr>
              <a:buClr>
                <a:srgbClr val="3333FF"/>
              </a:buClr>
              <a:defRPr/>
            </a:lvl3pPr>
            <a:lvl4pPr>
              <a:buClr>
                <a:srgbClr val="3333FF"/>
              </a:buClr>
              <a:defRPr/>
            </a:lvl4pPr>
            <a:lvl5pPr>
              <a:buClr>
                <a:srgbClr val="3333FF"/>
              </a:buClr>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4" name="Slide Number Placeholder 9"/>
          <p:cNvSpPr>
            <a:spLocks noGrp="1"/>
          </p:cNvSpPr>
          <p:nvPr>
            <p:ph type="sldNum" sz="quarter" idx="10"/>
          </p:nvPr>
        </p:nvSpPr>
        <p:spPr/>
        <p:txBody>
          <a:bodyPr/>
          <a:lstStyle>
            <a:lvl1pPr>
              <a:defRPr/>
            </a:lvl1pPr>
          </a:lstStyle>
          <a:p>
            <a:fld id="{A644130B-B40D-4410-B36E-2D533873F6FB}" type="slidenum">
              <a:rPr lang="de-DE" altLang="en-US"/>
              <a:pPr/>
              <a:t>‹#›</a:t>
            </a:fld>
            <a:endParaRPr lang="de-DE" altLang="en-US"/>
          </a:p>
        </p:txBody>
      </p:sp>
    </p:spTree>
    <p:extLst>
      <p:ext uri="{BB962C8B-B14F-4D97-AF65-F5344CB8AC3E}">
        <p14:creationId xmlns:p14="http://schemas.microsoft.com/office/powerpoint/2010/main" val="2175806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Text Placeholder 3"/>
          <p:cNvSpPr>
            <a:spLocks noGrp="1"/>
          </p:cNvSpPr>
          <p:nvPr>
            <p:ph type="body" sz="half" idx="2"/>
          </p:nvPr>
        </p:nvSpPr>
        <p:spPr>
          <a:xfrm>
            <a:off x="344488" y="5648474"/>
            <a:ext cx="9073008" cy="804862"/>
          </a:xfrm>
        </p:spPr>
        <p:txBody>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Content Placeholder 7"/>
          <p:cNvSpPr>
            <a:spLocks noGrp="1"/>
          </p:cNvSpPr>
          <p:nvPr>
            <p:ph sz="quarter" idx="12"/>
          </p:nvPr>
        </p:nvSpPr>
        <p:spPr>
          <a:xfrm>
            <a:off x="416498" y="836616"/>
            <a:ext cx="9001000" cy="46086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3"/>
          </p:nvPr>
        </p:nvSpPr>
        <p:spPr/>
        <p:txBody>
          <a:bodyPr/>
          <a:lstStyle>
            <a:lvl1pPr>
              <a:defRPr/>
            </a:lvl1pPr>
          </a:lstStyle>
          <a:p>
            <a:fld id="{650B7C9A-3764-4E92-A93A-5415A82A864B}" type="slidenum">
              <a:rPr lang="de-DE" altLang="en-US"/>
              <a:pPr/>
              <a:t>‹#›</a:t>
            </a:fld>
            <a:endParaRPr lang="de-DE" altLang="en-US"/>
          </a:p>
        </p:txBody>
      </p:sp>
    </p:spTree>
    <p:extLst>
      <p:ext uri="{BB962C8B-B14F-4D97-AF65-F5344CB8AC3E}">
        <p14:creationId xmlns:p14="http://schemas.microsoft.com/office/powerpoint/2010/main" val="3314205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4608512" cy="540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5097018" y="980728"/>
            <a:ext cx="4608512" cy="54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5"/>
          </p:nvPr>
        </p:nvSpPr>
        <p:spPr/>
        <p:txBody>
          <a:bodyPr/>
          <a:lstStyle>
            <a:lvl1pPr>
              <a:defRPr/>
            </a:lvl1pPr>
          </a:lstStyle>
          <a:p>
            <a:fld id="{8E338D95-F733-4515-AC45-7A9F5A7DA337}" type="slidenum">
              <a:rPr lang="de-DE" altLang="en-US"/>
              <a:pPr/>
              <a:t>‹#›</a:t>
            </a:fld>
            <a:endParaRPr lang="de-DE" altLang="en-US"/>
          </a:p>
        </p:txBody>
      </p:sp>
    </p:spTree>
    <p:extLst>
      <p:ext uri="{BB962C8B-B14F-4D97-AF65-F5344CB8AC3E}">
        <p14:creationId xmlns:p14="http://schemas.microsoft.com/office/powerpoint/2010/main" val="2471644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9505056" cy="252028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200472" y="4005064"/>
            <a:ext cx="9505056" cy="237626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5" name="Slide Number Placeholder 9"/>
          <p:cNvSpPr>
            <a:spLocks noGrp="1"/>
          </p:cNvSpPr>
          <p:nvPr>
            <p:ph type="sldNum" sz="quarter" idx="15"/>
          </p:nvPr>
        </p:nvSpPr>
        <p:spPr/>
        <p:txBody>
          <a:bodyPr/>
          <a:lstStyle>
            <a:lvl1pPr>
              <a:defRPr/>
            </a:lvl1pPr>
          </a:lstStyle>
          <a:p>
            <a:fld id="{D6DB5DC3-521C-4E00-92A4-42B12F627E6B}" type="slidenum">
              <a:rPr lang="de-DE" altLang="en-US"/>
              <a:pPr/>
              <a:t>‹#›</a:t>
            </a:fld>
            <a:endParaRPr lang="de-DE" altLang="en-US"/>
          </a:p>
        </p:txBody>
      </p:sp>
    </p:spTree>
    <p:extLst>
      <p:ext uri="{BB962C8B-B14F-4D97-AF65-F5344CB8AC3E}">
        <p14:creationId xmlns:p14="http://schemas.microsoft.com/office/powerpoint/2010/main" val="315759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de-DE" dirty="0"/>
          </a:p>
        </p:txBody>
      </p:sp>
      <p:sp>
        <p:nvSpPr>
          <p:cNvPr id="3" name="Slide Number Placeholder 9"/>
          <p:cNvSpPr>
            <a:spLocks noGrp="1"/>
          </p:cNvSpPr>
          <p:nvPr>
            <p:ph type="sldNum" sz="quarter" idx="10"/>
          </p:nvPr>
        </p:nvSpPr>
        <p:spPr/>
        <p:txBody>
          <a:bodyPr/>
          <a:lstStyle>
            <a:lvl1pPr>
              <a:defRPr/>
            </a:lvl1pPr>
          </a:lstStyle>
          <a:p>
            <a:fld id="{2A97F0B0-F74D-4EB2-8935-06F7E320FFCE}" type="slidenum">
              <a:rPr lang="de-DE" altLang="en-US"/>
              <a:pPr/>
              <a:t>‹#›</a:t>
            </a:fld>
            <a:endParaRPr lang="de-DE" altLang="en-US"/>
          </a:p>
        </p:txBody>
      </p:sp>
    </p:spTree>
    <p:extLst>
      <p:ext uri="{BB962C8B-B14F-4D97-AF65-F5344CB8AC3E}">
        <p14:creationId xmlns:p14="http://schemas.microsoft.com/office/powerpoint/2010/main" val="1413368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TextBox 3"/>
          <p:cNvSpPr txBox="1"/>
          <p:nvPr userDrawn="1"/>
        </p:nvSpPr>
        <p:spPr>
          <a:xfrm>
            <a:off x="920750" y="344488"/>
            <a:ext cx="7848600" cy="708025"/>
          </a:xfrm>
          <a:prstGeom prst="rect">
            <a:avLst/>
          </a:prstGeom>
          <a:noFill/>
        </p:spPr>
        <p:txBody>
          <a:bodyPr>
            <a:spAutoFit/>
          </a:bodyPr>
          <a:lstStyle/>
          <a:p>
            <a:pPr>
              <a:defRPr/>
            </a:pPr>
            <a:r>
              <a:rPr lang="de-DE" sz="4000" dirty="0">
                <a:latin typeface="+mn-lt"/>
              </a:rPr>
              <a:t>Software Engineering</a:t>
            </a:r>
          </a:p>
        </p:txBody>
      </p:sp>
      <p:sp>
        <p:nvSpPr>
          <p:cNvPr id="5" name="Rectangle 4"/>
          <p:cNvSpPr/>
          <p:nvPr userDrawn="1"/>
        </p:nvSpPr>
        <p:spPr bwMode="auto">
          <a:xfrm>
            <a:off x="992188" y="188913"/>
            <a:ext cx="7921625" cy="144462"/>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6" name="Rectangle 5"/>
          <p:cNvSpPr/>
          <p:nvPr userDrawn="1"/>
        </p:nvSpPr>
        <p:spPr bwMode="auto">
          <a:xfrm>
            <a:off x="992188" y="6165850"/>
            <a:ext cx="7921625" cy="142875"/>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7" name="TextBox 6"/>
          <p:cNvSpPr txBox="1"/>
          <p:nvPr userDrawn="1"/>
        </p:nvSpPr>
        <p:spPr>
          <a:xfrm>
            <a:off x="920750" y="6308725"/>
            <a:ext cx="8135938" cy="261938"/>
          </a:xfrm>
          <a:prstGeom prst="rect">
            <a:avLst/>
          </a:prstGeom>
          <a:noFill/>
        </p:spPr>
        <p:txBody>
          <a:bodyPr>
            <a:spAutoFit/>
          </a:bodyPr>
          <a:lstStyle/>
          <a:p>
            <a:pPr>
              <a:defRPr/>
            </a:pPr>
            <a:r>
              <a:rPr lang="de-DE" sz="1100" dirty="0">
                <a:latin typeface="+mn-lt"/>
              </a:rPr>
              <a:t>© Ludewig, J., H. Lichter: Software Engineering  –   Grundlagen, Menschen, Prozesse, Techniken. 2. Aufl., </a:t>
            </a:r>
            <a:r>
              <a:rPr lang="de-DE" sz="1100" dirty="0" err="1">
                <a:latin typeface="+mn-lt"/>
              </a:rPr>
              <a:t>dpunkt.verlag</a:t>
            </a:r>
            <a:r>
              <a:rPr lang="de-DE" sz="1100" dirty="0">
                <a:latin typeface="+mn-lt"/>
              </a:rPr>
              <a:t>, 2010.</a:t>
            </a:r>
          </a:p>
        </p:txBody>
      </p:sp>
      <p:sp>
        <p:nvSpPr>
          <p:cNvPr id="2" name="Title 1"/>
          <p:cNvSpPr>
            <a:spLocks noGrp="1"/>
          </p:cNvSpPr>
          <p:nvPr>
            <p:ph type="title"/>
          </p:nvPr>
        </p:nvSpPr>
        <p:spPr>
          <a:xfrm>
            <a:off x="992561" y="1196603"/>
            <a:ext cx="7920881" cy="1224136"/>
          </a:xfrm>
        </p:spPr>
        <p:txBody>
          <a:bodyPr>
            <a:normAutofit/>
          </a:bodyPr>
          <a:lstStyle>
            <a:lvl1pPr marL="712788" indent="-712788">
              <a:defRPr/>
            </a:lvl1pPr>
          </a:lstStyle>
          <a:p>
            <a:r>
              <a:rPr lang="en-US" dirty="0" smtClean="0"/>
              <a:t>Click to edit Master title style</a:t>
            </a:r>
            <a:endParaRPr lang="de-DE" dirty="0"/>
          </a:p>
        </p:txBody>
      </p:sp>
      <p:sp>
        <p:nvSpPr>
          <p:cNvPr id="13" name="Content Placeholder 12"/>
          <p:cNvSpPr>
            <a:spLocks noGrp="1"/>
          </p:cNvSpPr>
          <p:nvPr>
            <p:ph sz="quarter" idx="13"/>
          </p:nvPr>
        </p:nvSpPr>
        <p:spPr>
          <a:xfrm>
            <a:off x="1496618" y="2564755"/>
            <a:ext cx="7416824" cy="3528392"/>
          </a:xfrm>
        </p:spPr>
        <p:txBody>
          <a:bodyPr/>
          <a:lstStyle>
            <a:lvl1pPr marL="631825" indent="-631825">
              <a:spcBef>
                <a:spcPts val="800"/>
              </a:spcBef>
              <a:defRPr sz="2000">
                <a:solidFill>
                  <a:schemeClr val="bg1">
                    <a:lumMod val="50000"/>
                  </a:schemeClr>
                </a:solidFill>
              </a:defRPr>
            </a:lvl1pPr>
            <a:lvl2pPr>
              <a:defRPr sz="2000">
                <a:solidFill>
                  <a:schemeClr val="bg1">
                    <a:lumMod val="50000"/>
                  </a:schemeClr>
                </a:solidFill>
              </a:defRPr>
            </a:lvl2pPr>
            <a:lvl3pPr>
              <a:defRPr sz="2000">
                <a:solidFill>
                  <a:schemeClr val="bg1">
                    <a:lumMod val="50000"/>
                  </a:schemeClr>
                </a:solidFill>
              </a:defRPr>
            </a:lvl3pPr>
            <a:lvl4pPr>
              <a:defRPr sz="2000">
                <a:solidFill>
                  <a:schemeClr val="bg1">
                    <a:lumMod val="50000"/>
                  </a:schemeClr>
                </a:solidFill>
              </a:defRPr>
            </a:lvl4pPr>
            <a:lvl5pPr>
              <a:defRPr sz="2000">
                <a:solidFill>
                  <a:schemeClr val="bg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124876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3" name="Rectangle 2"/>
          <p:cNvSpPr/>
          <p:nvPr userDrawn="1"/>
        </p:nvSpPr>
        <p:spPr bwMode="auto">
          <a:xfrm>
            <a:off x="992188" y="1196975"/>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4" name="Rectangle 3"/>
          <p:cNvSpPr/>
          <p:nvPr userDrawn="1"/>
        </p:nvSpPr>
        <p:spPr bwMode="auto">
          <a:xfrm>
            <a:off x="992188" y="3429000"/>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2" name="Title 1"/>
          <p:cNvSpPr>
            <a:spLocks noGrp="1"/>
          </p:cNvSpPr>
          <p:nvPr>
            <p:ph type="title"/>
          </p:nvPr>
        </p:nvSpPr>
        <p:spPr>
          <a:xfrm>
            <a:off x="992561" y="1700812"/>
            <a:ext cx="7920881" cy="1224135"/>
          </a:xfrm>
        </p:spPr>
        <p:txBody>
          <a:bodyPr tIns="252000" bIns="252000">
            <a:normAutofit/>
          </a:bodyPr>
          <a:lstStyle>
            <a:lvl1pPr marL="1071563" indent="-1071563">
              <a:defRPr/>
            </a:lvl1pPr>
          </a:lstStyle>
          <a:p>
            <a:r>
              <a:rPr lang="en-US" dirty="0" smtClean="0"/>
              <a:t>Click to edit Master title style</a:t>
            </a:r>
            <a:endParaRPr lang="de-DE" dirty="0"/>
          </a:p>
        </p:txBody>
      </p:sp>
    </p:spTree>
    <p:extLst>
      <p:ext uri="{BB962C8B-B14F-4D97-AF65-F5344CB8AC3E}">
        <p14:creationId xmlns:p14="http://schemas.microsoft.com/office/powerpoint/2010/main" val="4209128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0" y="0"/>
            <a:ext cx="9906000" cy="588963"/>
          </a:xfrm>
          <a:prstGeom prst="rect">
            <a:avLst/>
          </a:prstGeom>
          <a:solidFill>
            <a:schemeClr val="accent1">
              <a:lumMod val="40000"/>
              <a:lumOff val="60000"/>
            </a:schemeClr>
          </a:solidFill>
          <a:ln w="12700">
            <a:noFill/>
            <a:miter lim="800000"/>
            <a:headEnd/>
            <a:tailEnd/>
          </a:ln>
          <a:effectLst/>
        </p:spPr>
        <p:txBody>
          <a:bodyPr vert="horz" wrap="square" lIns="288000" tIns="44450" rIns="90488" bIns="44450" numCol="1" anchor="ctr" anchorCtr="0" compatLnSpc="1">
            <a:prstTxWarp prst="textNoShape">
              <a:avLst/>
            </a:prstTxWarp>
            <a:spAutoFit/>
          </a:bodyPr>
          <a:lstStyle/>
          <a:p>
            <a:pPr lvl="0"/>
            <a:r>
              <a:rPr lang="en-US" noProof="0" dirty="0" smtClean="0"/>
              <a:t>Click to edit Master title style</a:t>
            </a:r>
          </a:p>
        </p:txBody>
      </p:sp>
      <p:sp>
        <p:nvSpPr>
          <p:cNvPr id="3079" name="Rectangle 7"/>
          <p:cNvSpPr>
            <a:spLocks noChangeAspect="1" noChangeArrowheads="1"/>
          </p:cNvSpPr>
          <p:nvPr/>
        </p:nvSpPr>
        <p:spPr bwMode="auto">
          <a:xfrm>
            <a:off x="0" y="6572250"/>
            <a:ext cx="9906000" cy="285750"/>
          </a:xfrm>
          <a:prstGeom prst="rect">
            <a:avLst/>
          </a:prstGeom>
          <a:solidFill>
            <a:schemeClr val="accent1">
              <a:lumMod val="40000"/>
              <a:lumOff val="60000"/>
            </a:schemeClr>
          </a:solidFill>
          <a:ln w="12700">
            <a:noFill/>
            <a:miter lim="800000"/>
            <a:headEnd/>
            <a:tailEnd/>
          </a:ln>
          <a:effectLst/>
        </p:spPr>
        <p:txBody>
          <a:bodyPr lIns="180000" tIns="36000" rIns="0" bIns="72000"/>
          <a:lstStyle/>
          <a:p>
            <a:pPr defTabSz="762000" eaLnBrk="0" hangingPunct="0">
              <a:lnSpc>
                <a:spcPct val="90000"/>
              </a:lnSpc>
              <a:tabLst>
                <a:tab pos="3856038" algn="ctr"/>
                <a:tab pos="7620000" algn="r"/>
              </a:tabLst>
              <a:defRPr/>
            </a:pPr>
            <a:endParaRPr lang="en-US" sz="1100" dirty="0">
              <a:solidFill>
                <a:schemeClr val="accent5">
                  <a:lumMod val="25000"/>
                </a:schemeClr>
              </a:solidFill>
            </a:endParaRPr>
          </a:p>
        </p:txBody>
      </p:sp>
      <p:sp>
        <p:nvSpPr>
          <p:cNvPr id="1028" name="Rectangle 6"/>
          <p:cNvSpPr>
            <a:spLocks noGrp="1" noChangeArrowheads="1"/>
          </p:cNvSpPr>
          <p:nvPr>
            <p:ph type="body" idx="1"/>
          </p:nvPr>
        </p:nvSpPr>
        <p:spPr bwMode="auto">
          <a:xfrm>
            <a:off x="166688" y="981075"/>
            <a:ext cx="9501187" cy="532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smtClean="0"/>
              <a:t>Hauptteiltext</a:t>
            </a:r>
          </a:p>
          <a:p>
            <a:pPr lvl="1"/>
            <a:r>
              <a:rPr lang="en-US" altLang="en-US" smtClean="0"/>
              <a:t>Zweite Ebene</a:t>
            </a:r>
          </a:p>
          <a:p>
            <a:pPr lvl="2"/>
            <a:r>
              <a:rPr lang="en-US" altLang="en-US" smtClean="0"/>
              <a:t>Dritte Ebene</a:t>
            </a:r>
          </a:p>
          <a:p>
            <a:pPr lvl="3"/>
            <a:r>
              <a:rPr lang="en-US" altLang="en-US" smtClean="0"/>
              <a:t>Vierte Ebene</a:t>
            </a:r>
          </a:p>
          <a:p>
            <a:pPr lvl="4"/>
            <a:r>
              <a:rPr lang="en-US" altLang="en-US" smtClean="0"/>
              <a:t>Fünfte Ebene</a:t>
            </a:r>
          </a:p>
        </p:txBody>
      </p:sp>
      <p:sp>
        <p:nvSpPr>
          <p:cNvPr id="10" name="Slide Number Placeholder 9"/>
          <p:cNvSpPr>
            <a:spLocks noGrp="1"/>
          </p:cNvSpPr>
          <p:nvPr>
            <p:ph type="sldNum" sz="quarter" idx="4"/>
          </p:nvPr>
        </p:nvSpPr>
        <p:spPr>
          <a:xfrm>
            <a:off x="7400925" y="6597650"/>
            <a:ext cx="2311400" cy="260350"/>
          </a:xfrm>
          <a:prstGeom prst="rect">
            <a:avLst/>
          </a:prstGeom>
        </p:spPr>
        <p:txBody>
          <a:bodyPr vert="horz" wrap="square" lIns="91440" tIns="45720" rIns="91440" bIns="45720" numCol="1" anchor="ctr" anchorCtr="0" compatLnSpc="1">
            <a:prstTxWarp prst="textNoShape">
              <a:avLst/>
            </a:prstTxWarp>
          </a:bodyPr>
          <a:lstStyle>
            <a:lvl1pPr algn="r">
              <a:defRPr sz="1100">
                <a:cs typeface="Arial" panose="020B0604020202020204" pitchFamily="34" charset="0"/>
              </a:defRPr>
            </a:lvl1pPr>
          </a:lstStyle>
          <a:p>
            <a:fld id="{8193B106-F232-41DA-972D-605B5080B096}" type="slidenum">
              <a:rPr lang="de-DE" altLang="en-US"/>
              <a:pPr/>
              <a:t>‹#›</a:t>
            </a:fld>
            <a:endParaRPr lang="de-DE" altLang="en-US"/>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Lst>
  <p:hf hdr="0" ftr="0" dt="0"/>
  <p:txStyles>
    <p:titleStyle>
      <a:lvl1pPr algn="l" defTabSz="762000" rtl="0" eaLnBrk="0" fontAlgn="base" hangingPunct="0">
        <a:lnSpc>
          <a:spcPct val="90000"/>
        </a:lnSpc>
        <a:spcBef>
          <a:spcPct val="0"/>
        </a:spcBef>
        <a:spcAft>
          <a:spcPct val="0"/>
        </a:spcAft>
        <a:defRPr sz="3600">
          <a:solidFill>
            <a:schemeClr val="tx1"/>
          </a:solidFill>
          <a:latin typeface="+mj-lt"/>
          <a:ea typeface="+mj-ea"/>
          <a:cs typeface="+mj-cs"/>
        </a:defRPr>
      </a:lvl1pPr>
      <a:lvl2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2pPr>
      <a:lvl3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3pPr>
      <a:lvl4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4pPr>
      <a:lvl5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5pPr>
      <a:lvl6pPr marL="4572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6pPr>
      <a:lvl7pPr marL="9144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7pPr>
      <a:lvl8pPr marL="13716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8pPr>
      <a:lvl9pPr marL="18288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9pPr>
    </p:titleStyle>
    <p:bodyStyle>
      <a:lvl1pPr algn="l" defTabSz="762000" rtl="0" eaLnBrk="0" fontAlgn="base" hangingPunct="0">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mn-lt"/>
          <a:ea typeface="Verdana" pitchFamily="34" charset="0"/>
          <a:cs typeface="Verdana" pitchFamily="34" charset="0"/>
        </a:defRPr>
      </a:lvl1pPr>
      <a:lvl2pPr marL="381000" indent="-381000"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2pPr>
      <a:lvl3pPr marL="715963" indent="-384175"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3pPr>
      <a:lvl4pPr marL="1077913" indent="-352425"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4pPr>
      <a:lvl5pPr marL="1430338" indent="-323850"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5pPr>
      <a:lvl6pPr marL="27241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6pPr>
      <a:lvl7pPr marL="31813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7pPr>
      <a:lvl8pPr marL="36385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8pPr>
      <a:lvl9pPr marL="40957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742950" y="1216025"/>
            <a:ext cx="8420100" cy="1470025"/>
          </a:xfrm>
        </p:spPr>
        <p:txBody>
          <a:bodyPr>
            <a:spAutoFit/>
          </a:bodyPr>
          <a:lstStyle/>
          <a:p>
            <a:pPr defTabSz="358775"/>
            <a:r>
              <a:rPr lang="de-DE" altLang="en-US" smtClean="0"/>
              <a:t>5	Software-Qualität</a:t>
            </a:r>
          </a:p>
        </p:txBody>
      </p:sp>
      <p:sp>
        <p:nvSpPr>
          <p:cNvPr id="4099" name="Rectangle 4"/>
          <p:cNvSpPr>
            <a:spLocks noGrp="1" noChangeArrowheads="1"/>
          </p:cNvSpPr>
          <p:nvPr>
            <p:ph sz="quarter" idx="13"/>
          </p:nvPr>
        </p:nvSpPr>
        <p:spPr>
          <a:xfrm>
            <a:off x="1485900" y="3113088"/>
            <a:ext cx="7758113" cy="2116137"/>
          </a:xfrm>
        </p:spPr>
        <p:txBody>
          <a:bodyPr/>
          <a:lstStyle/>
          <a:p>
            <a:pPr defTabSz="447675"/>
            <a:r>
              <a:rPr lang="de-DE" altLang="en-US" smtClean="0">
                <a:solidFill>
                  <a:srgbClr val="7F7F7F"/>
                </a:solidFill>
              </a:rPr>
              <a:t>5.1  Qualität	</a:t>
            </a:r>
          </a:p>
          <a:p>
            <a:pPr defTabSz="447675"/>
            <a:r>
              <a:rPr lang="de-DE" altLang="en-US" smtClean="0">
                <a:solidFill>
                  <a:srgbClr val="7F7F7F"/>
                </a:solidFill>
              </a:rPr>
              <a:t>5.2  Taxonomie der Software-Qualitäten </a:t>
            </a:r>
          </a:p>
          <a:p>
            <a:pPr defTabSz="447675"/>
            <a:endParaRPr lang="de-DE" altLang="en-US" smtClean="0">
              <a:solidFill>
                <a:srgbClr val="7F7F7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de-DE" altLang="en-US" smtClean="0"/>
              <a:t>Merkmale der Prozessqualität</a:t>
            </a:r>
          </a:p>
        </p:txBody>
      </p:sp>
      <p:sp>
        <p:nvSpPr>
          <p:cNvPr id="13315"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C57F78B-3020-438A-A218-92248FA13D1E}" type="slidenum">
              <a:rPr lang="de-DE" altLang="en-US"/>
              <a:pPr eaLnBrk="1" hangingPunct="1"/>
              <a:t>10</a:t>
            </a:fld>
            <a:endParaRPr lang="de-DE" altLang="en-US"/>
          </a:p>
        </p:txBody>
      </p:sp>
      <p:graphicFrame>
        <p:nvGraphicFramePr>
          <p:cNvPr id="8" name="Content Placeholder 7"/>
          <p:cNvGraphicFramePr>
            <a:graphicFrameLocks noGrp="1"/>
          </p:cNvGraphicFramePr>
          <p:nvPr>
            <p:ph idx="1"/>
          </p:nvPr>
        </p:nvGraphicFramePr>
        <p:xfrm>
          <a:off x="166688" y="981075"/>
          <a:ext cx="9361487" cy="5416550"/>
        </p:xfrm>
        <a:graphic>
          <a:graphicData uri="http://schemas.openxmlformats.org/drawingml/2006/table">
            <a:tbl>
              <a:tblPr>
                <a:tableStyleId>{8EC20E35-A176-4012-BC5E-935CFFF8708E}</a:tableStyleId>
              </a:tblPr>
              <a:tblGrid>
                <a:gridCol w="2496396">
                  <a:extLst>
                    <a:ext uri="{9D8B030D-6E8A-4147-A177-3AD203B41FA5}">
                      <a16:colId xmlns:a16="http://schemas.microsoft.com/office/drawing/2014/main" val="20000"/>
                    </a:ext>
                  </a:extLst>
                </a:gridCol>
                <a:gridCol w="6865091">
                  <a:extLst>
                    <a:ext uri="{9D8B030D-6E8A-4147-A177-3AD203B41FA5}">
                      <a16:colId xmlns:a16="http://schemas.microsoft.com/office/drawing/2014/main" val="20001"/>
                    </a:ext>
                  </a:extLst>
                </a:gridCol>
              </a:tblGrid>
              <a:tr h="603376">
                <a:tc>
                  <a:txBody>
                    <a:bodyPr/>
                    <a:lstStyle/>
                    <a:p>
                      <a:pPr marL="0">
                        <a:lnSpc>
                          <a:spcPct val="100000"/>
                        </a:lnSpc>
                        <a:spcBef>
                          <a:spcPts val="1000"/>
                        </a:spcBef>
                        <a:spcAft>
                          <a:spcPts val="0"/>
                        </a:spcAft>
                        <a:tabLst>
                          <a:tab pos="177800" algn="l"/>
                          <a:tab pos="215900" algn="l"/>
                          <a:tab pos="393700" algn="l"/>
                          <a:tab pos="749300" algn="l"/>
                        </a:tabLst>
                      </a:pPr>
                      <a:r>
                        <a:rPr lang="de-DE" sz="1800" i="1" dirty="0">
                          <a:solidFill>
                            <a:srgbClr val="3333FF"/>
                          </a:solidFill>
                        </a:rPr>
                        <a:t>Entwicklungseffizienz:</a:t>
                      </a:r>
                      <a:endParaRPr lang="de-DE" sz="3600" i="1" dirty="0">
                        <a:solidFill>
                          <a:srgbClr val="3333FF"/>
                        </a:solidFill>
                        <a:latin typeface="+mn-lt"/>
                        <a:ea typeface="PMingLiU"/>
                        <a:cs typeface="Times New Roman"/>
                      </a:endParaRPr>
                    </a:p>
                  </a:txBody>
                  <a:tcPr marL="55036" marR="27518" marT="50796" marB="38097"/>
                </a:tc>
                <a:tc>
                  <a:txBody>
                    <a:bodyPr/>
                    <a:lstStyle/>
                    <a:p>
                      <a:pPr marL="0">
                        <a:lnSpc>
                          <a:spcPct val="100000"/>
                        </a:lnSpc>
                        <a:spcBef>
                          <a:spcPts val="1000"/>
                        </a:spcBef>
                        <a:spcAft>
                          <a:spcPts val="0"/>
                        </a:spcAft>
                        <a:tabLst>
                          <a:tab pos="177800" algn="l"/>
                          <a:tab pos="215900" algn="l"/>
                          <a:tab pos="393700" algn="l"/>
                          <a:tab pos="749300" algn="l"/>
                        </a:tabLst>
                      </a:pPr>
                      <a:r>
                        <a:rPr lang="de-DE" sz="1800" dirty="0"/>
                        <a:t>ist hoch, wenn der Entwicklungsaufwand gering ist. </a:t>
                      </a:r>
                      <a:endParaRPr lang="de-DE" sz="3600" dirty="0">
                        <a:solidFill>
                          <a:srgbClr val="000000"/>
                        </a:solidFill>
                        <a:latin typeface="+mn-lt"/>
                        <a:ea typeface="PMingLiU"/>
                        <a:cs typeface="Times New Roman"/>
                      </a:endParaRPr>
                    </a:p>
                  </a:txBody>
                  <a:tcPr marL="55036" marR="27518" marT="50796" marB="38097"/>
                </a:tc>
                <a:extLst>
                  <a:ext uri="{0D108BD9-81ED-4DB2-BD59-A6C34878D82A}">
                    <a16:rowId xmlns:a16="http://schemas.microsoft.com/office/drawing/2014/main" val="10000"/>
                  </a:ext>
                </a:extLst>
              </a:tr>
              <a:tr h="667079">
                <a:tc>
                  <a:txBody>
                    <a:bodyPr/>
                    <a:lstStyle/>
                    <a:p>
                      <a:pPr marL="0">
                        <a:lnSpc>
                          <a:spcPct val="100000"/>
                        </a:lnSpc>
                        <a:spcBef>
                          <a:spcPts val="1000"/>
                        </a:spcBef>
                        <a:spcAft>
                          <a:spcPts val="0"/>
                        </a:spcAft>
                        <a:tabLst>
                          <a:tab pos="177800" algn="l"/>
                          <a:tab pos="215900" algn="l"/>
                          <a:tab pos="393700" algn="l"/>
                          <a:tab pos="749300" algn="l"/>
                        </a:tabLst>
                      </a:pPr>
                      <a:r>
                        <a:rPr lang="de-DE" sz="1800" i="1">
                          <a:solidFill>
                            <a:srgbClr val="3333FF"/>
                          </a:solidFill>
                        </a:rPr>
                        <a:t>Entwicklungs-geschwindigkeit:</a:t>
                      </a:r>
                      <a:endParaRPr lang="de-DE" sz="3600" i="1">
                        <a:solidFill>
                          <a:srgbClr val="3333FF"/>
                        </a:solidFill>
                        <a:latin typeface="+mn-lt"/>
                        <a:ea typeface="PMingLiU"/>
                        <a:cs typeface="Times New Roman"/>
                      </a:endParaRPr>
                    </a:p>
                  </a:txBody>
                  <a:tcPr marL="55036" marR="27518" marT="50796" marB="38097"/>
                </a:tc>
                <a:tc>
                  <a:txBody>
                    <a:bodyPr/>
                    <a:lstStyle/>
                    <a:p>
                      <a:pPr marL="0">
                        <a:lnSpc>
                          <a:spcPct val="100000"/>
                        </a:lnSpc>
                        <a:spcBef>
                          <a:spcPts val="1000"/>
                        </a:spcBef>
                        <a:spcAft>
                          <a:spcPts val="0"/>
                        </a:spcAft>
                        <a:tabLst>
                          <a:tab pos="177800" algn="l"/>
                          <a:tab pos="215900" algn="l"/>
                          <a:tab pos="393700" algn="l"/>
                          <a:tab pos="749300" algn="l"/>
                        </a:tabLst>
                      </a:pPr>
                      <a:r>
                        <a:rPr lang="de-DE" sz="1800"/>
                        <a:t>ist hoch, wenn das Resultat nach kurzer Zeit zur Verfügung steht. </a:t>
                      </a:r>
                      <a:endParaRPr lang="de-DE" sz="3600">
                        <a:solidFill>
                          <a:srgbClr val="000000"/>
                        </a:solidFill>
                        <a:latin typeface="+mn-lt"/>
                        <a:ea typeface="PMingLiU"/>
                        <a:cs typeface="Times New Roman"/>
                      </a:endParaRPr>
                    </a:p>
                  </a:txBody>
                  <a:tcPr marL="55036" marR="27518" marT="50796" marB="38097"/>
                </a:tc>
                <a:extLst>
                  <a:ext uri="{0D108BD9-81ED-4DB2-BD59-A6C34878D82A}">
                    <a16:rowId xmlns:a16="http://schemas.microsoft.com/office/drawing/2014/main" val="10001"/>
                  </a:ext>
                </a:extLst>
              </a:tr>
              <a:tr h="384966">
                <a:tc>
                  <a:txBody>
                    <a:bodyPr/>
                    <a:lstStyle/>
                    <a:p>
                      <a:pPr marL="0">
                        <a:lnSpc>
                          <a:spcPct val="100000"/>
                        </a:lnSpc>
                        <a:spcBef>
                          <a:spcPts val="1000"/>
                        </a:spcBef>
                        <a:spcAft>
                          <a:spcPts val="0"/>
                        </a:spcAft>
                        <a:tabLst>
                          <a:tab pos="177800" algn="l"/>
                          <a:tab pos="215900" algn="l"/>
                          <a:tab pos="393700" algn="l"/>
                          <a:tab pos="749300" algn="l"/>
                        </a:tabLst>
                      </a:pPr>
                      <a:r>
                        <a:rPr lang="de-DE" sz="1800" i="1">
                          <a:solidFill>
                            <a:srgbClr val="3333FF"/>
                          </a:solidFill>
                        </a:rPr>
                        <a:t>Termineinhaltung</a:t>
                      </a:r>
                      <a:endParaRPr lang="de-DE" sz="3600" i="1">
                        <a:solidFill>
                          <a:srgbClr val="3333FF"/>
                        </a:solidFill>
                        <a:latin typeface="+mn-lt"/>
                        <a:ea typeface="PMingLiU"/>
                        <a:cs typeface="Times New Roman"/>
                      </a:endParaRPr>
                    </a:p>
                  </a:txBody>
                  <a:tcPr marL="55036" marR="27518" marT="50796" marB="38097"/>
                </a:tc>
                <a:tc>
                  <a:txBody>
                    <a:bodyPr/>
                    <a:lstStyle/>
                    <a:p>
                      <a:pPr marL="0">
                        <a:lnSpc>
                          <a:spcPct val="100000"/>
                        </a:lnSpc>
                        <a:spcBef>
                          <a:spcPts val="1000"/>
                        </a:spcBef>
                        <a:spcAft>
                          <a:spcPts val="0"/>
                        </a:spcAft>
                        <a:tabLst>
                          <a:tab pos="177800" algn="l"/>
                          <a:tab pos="215900" algn="l"/>
                          <a:tab pos="393700" algn="l"/>
                          <a:tab pos="749300" algn="l"/>
                        </a:tabLst>
                      </a:pPr>
                      <a:r>
                        <a:rPr lang="de-DE" sz="1800" dirty="0"/>
                        <a:t>ist umso höher, je genauer der geplante Termin eingehalten wird.</a:t>
                      </a:r>
                      <a:endParaRPr lang="de-DE" sz="3600" dirty="0">
                        <a:solidFill>
                          <a:srgbClr val="000000"/>
                        </a:solidFill>
                        <a:latin typeface="+mn-lt"/>
                        <a:ea typeface="PMingLiU"/>
                        <a:cs typeface="Times New Roman"/>
                      </a:endParaRPr>
                    </a:p>
                  </a:txBody>
                  <a:tcPr marL="55036" marR="27518" marT="50796" marB="38097"/>
                </a:tc>
                <a:extLst>
                  <a:ext uri="{0D108BD9-81ED-4DB2-BD59-A6C34878D82A}">
                    <a16:rowId xmlns:a16="http://schemas.microsoft.com/office/drawing/2014/main" val="10002"/>
                  </a:ext>
                </a:extLst>
              </a:tr>
              <a:tr h="603376">
                <a:tc>
                  <a:txBody>
                    <a:bodyPr/>
                    <a:lstStyle/>
                    <a:p>
                      <a:pPr marL="0">
                        <a:lnSpc>
                          <a:spcPct val="100000"/>
                        </a:lnSpc>
                        <a:spcBef>
                          <a:spcPts val="1000"/>
                        </a:spcBef>
                        <a:spcAft>
                          <a:spcPts val="0"/>
                        </a:spcAft>
                        <a:tabLst>
                          <a:tab pos="177800" algn="l"/>
                          <a:tab pos="215900" algn="l"/>
                          <a:tab pos="393700" algn="l"/>
                          <a:tab pos="749300" algn="l"/>
                        </a:tabLst>
                      </a:pPr>
                      <a:r>
                        <a:rPr lang="de-DE" sz="1800" i="1">
                          <a:solidFill>
                            <a:srgbClr val="3333FF"/>
                          </a:solidFill>
                        </a:rPr>
                        <a:t>Aufwandseinhaltung:</a:t>
                      </a:r>
                      <a:endParaRPr lang="de-DE" sz="3600" i="1">
                        <a:solidFill>
                          <a:srgbClr val="3333FF"/>
                        </a:solidFill>
                        <a:latin typeface="+mn-lt"/>
                        <a:ea typeface="PMingLiU"/>
                        <a:cs typeface="Times New Roman"/>
                      </a:endParaRPr>
                    </a:p>
                  </a:txBody>
                  <a:tcPr marL="55036" marR="27518" marT="50796" marB="38097"/>
                </a:tc>
                <a:tc>
                  <a:txBody>
                    <a:bodyPr/>
                    <a:lstStyle/>
                    <a:p>
                      <a:pPr marL="0">
                        <a:lnSpc>
                          <a:spcPct val="100000"/>
                        </a:lnSpc>
                        <a:spcBef>
                          <a:spcPts val="1000"/>
                        </a:spcBef>
                        <a:spcAft>
                          <a:spcPts val="0"/>
                        </a:spcAft>
                        <a:tabLst>
                          <a:tab pos="177800" algn="l"/>
                          <a:tab pos="215900" algn="l"/>
                          <a:tab pos="393700" algn="l"/>
                          <a:tab pos="749300" algn="l"/>
                        </a:tabLst>
                      </a:pPr>
                      <a:r>
                        <a:rPr lang="de-DE" sz="1800"/>
                        <a:t>ist umso höher, je genauer der geplante Aufwand eingehalten wird.</a:t>
                      </a:r>
                      <a:endParaRPr lang="de-DE" sz="3600">
                        <a:solidFill>
                          <a:srgbClr val="000000"/>
                        </a:solidFill>
                        <a:latin typeface="+mn-lt"/>
                        <a:ea typeface="PMingLiU"/>
                        <a:cs typeface="Times New Roman"/>
                      </a:endParaRPr>
                    </a:p>
                  </a:txBody>
                  <a:tcPr marL="55036" marR="27518" marT="50796" marB="38097"/>
                </a:tc>
                <a:extLst>
                  <a:ext uri="{0D108BD9-81ED-4DB2-BD59-A6C34878D82A}">
                    <a16:rowId xmlns:a16="http://schemas.microsoft.com/office/drawing/2014/main" val="10003"/>
                  </a:ext>
                </a:extLst>
              </a:tr>
              <a:tr h="667079">
                <a:tc>
                  <a:txBody>
                    <a:bodyPr/>
                    <a:lstStyle/>
                    <a:p>
                      <a:pPr marL="0">
                        <a:lnSpc>
                          <a:spcPct val="100000"/>
                        </a:lnSpc>
                        <a:spcBef>
                          <a:spcPts val="1000"/>
                        </a:spcBef>
                        <a:spcAft>
                          <a:spcPts val="0"/>
                        </a:spcAft>
                        <a:tabLst>
                          <a:tab pos="177800" algn="l"/>
                          <a:tab pos="215900" algn="l"/>
                          <a:tab pos="393700" algn="l"/>
                          <a:tab pos="749300" algn="l"/>
                        </a:tabLst>
                      </a:pPr>
                      <a:r>
                        <a:rPr lang="de-DE" sz="1800" i="1">
                          <a:solidFill>
                            <a:srgbClr val="3333FF"/>
                          </a:solidFill>
                        </a:rPr>
                        <a:t>Prozesstransparenz:</a:t>
                      </a:r>
                      <a:endParaRPr lang="de-DE" sz="3600" i="1">
                        <a:solidFill>
                          <a:srgbClr val="3333FF"/>
                        </a:solidFill>
                        <a:latin typeface="+mn-lt"/>
                        <a:ea typeface="PMingLiU"/>
                        <a:cs typeface="Times New Roman"/>
                      </a:endParaRPr>
                    </a:p>
                  </a:txBody>
                  <a:tcPr marL="55036" marR="27518" marT="50796" marB="38097"/>
                </a:tc>
                <a:tc>
                  <a:txBody>
                    <a:bodyPr/>
                    <a:lstStyle/>
                    <a:p>
                      <a:pPr marL="0">
                        <a:lnSpc>
                          <a:spcPct val="100000"/>
                        </a:lnSpc>
                        <a:spcBef>
                          <a:spcPts val="1000"/>
                        </a:spcBef>
                        <a:spcAft>
                          <a:spcPts val="0"/>
                        </a:spcAft>
                        <a:tabLst>
                          <a:tab pos="177800" algn="l"/>
                          <a:tab pos="215900" algn="l"/>
                          <a:tab pos="393700" algn="l"/>
                          <a:tab pos="749300" algn="l"/>
                        </a:tabLst>
                      </a:pPr>
                      <a:r>
                        <a:rPr lang="de-DE" sz="1800"/>
                        <a:t>ist hoch, wenn der Bearbeitungsprozess wohldefiniert ist und gemäß der Definition abläuft.</a:t>
                      </a:r>
                      <a:endParaRPr lang="de-DE" sz="3600">
                        <a:solidFill>
                          <a:srgbClr val="000000"/>
                        </a:solidFill>
                        <a:latin typeface="+mn-lt"/>
                        <a:ea typeface="PMingLiU"/>
                        <a:cs typeface="Times New Roman"/>
                      </a:endParaRPr>
                    </a:p>
                  </a:txBody>
                  <a:tcPr marL="55036" marR="27518" marT="50796" marB="38097"/>
                </a:tc>
                <a:extLst>
                  <a:ext uri="{0D108BD9-81ED-4DB2-BD59-A6C34878D82A}">
                    <a16:rowId xmlns:a16="http://schemas.microsoft.com/office/drawing/2014/main" val="10004"/>
                  </a:ext>
                </a:extLst>
              </a:tr>
              <a:tr h="667079">
                <a:tc>
                  <a:txBody>
                    <a:bodyPr/>
                    <a:lstStyle/>
                    <a:p>
                      <a:pPr marL="0">
                        <a:lnSpc>
                          <a:spcPct val="100000"/>
                        </a:lnSpc>
                        <a:spcBef>
                          <a:spcPts val="1000"/>
                        </a:spcBef>
                        <a:spcAft>
                          <a:spcPts val="0"/>
                        </a:spcAft>
                        <a:tabLst>
                          <a:tab pos="177800" algn="l"/>
                          <a:tab pos="215900" algn="l"/>
                          <a:tab pos="393700" algn="l"/>
                          <a:tab pos="749300" algn="l"/>
                        </a:tabLst>
                      </a:pPr>
                      <a:r>
                        <a:rPr lang="de-DE" sz="1800" i="1">
                          <a:solidFill>
                            <a:srgbClr val="3333FF"/>
                          </a:solidFill>
                        </a:rPr>
                        <a:t>Bausteingewinn:</a:t>
                      </a:r>
                      <a:endParaRPr lang="de-DE" sz="3600" i="1">
                        <a:solidFill>
                          <a:srgbClr val="3333FF"/>
                        </a:solidFill>
                        <a:latin typeface="+mn-lt"/>
                        <a:ea typeface="PMingLiU"/>
                        <a:cs typeface="Times New Roman"/>
                      </a:endParaRPr>
                    </a:p>
                  </a:txBody>
                  <a:tcPr marL="55036" marR="27518" marT="50796" marB="38097"/>
                </a:tc>
                <a:tc>
                  <a:txBody>
                    <a:bodyPr/>
                    <a:lstStyle/>
                    <a:p>
                      <a:pPr marL="0">
                        <a:lnSpc>
                          <a:spcPct val="100000"/>
                        </a:lnSpc>
                        <a:spcBef>
                          <a:spcPts val="1000"/>
                        </a:spcBef>
                        <a:spcAft>
                          <a:spcPts val="0"/>
                        </a:spcAft>
                        <a:tabLst>
                          <a:tab pos="177800" algn="l"/>
                          <a:tab pos="215900" algn="l"/>
                          <a:tab pos="393700" algn="l"/>
                          <a:tab pos="749300" algn="l"/>
                        </a:tabLst>
                      </a:pPr>
                      <a:r>
                        <a:rPr lang="de-DE" sz="1800" dirty="0"/>
                        <a:t>ist hoch, wenn viele wiederverwendbare Software-Komponenten </a:t>
                      </a:r>
                      <a:r>
                        <a:rPr lang="de-DE" sz="1800" dirty="0" smtClean="0"/>
                        <a:t>entstehen </a:t>
                      </a:r>
                      <a:r>
                        <a:rPr lang="de-DE" sz="1800" dirty="0"/>
                        <a:t>oder verbessert werden.</a:t>
                      </a:r>
                      <a:endParaRPr lang="de-DE" sz="3600" dirty="0">
                        <a:solidFill>
                          <a:srgbClr val="000000"/>
                        </a:solidFill>
                        <a:latin typeface="+mn-lt"/>
                        <a:ea typeface="PMingLiU"/>
                        <a:cs typeface="Times New Roman"/>
                      </a:endParaRPr>
                    </a:p>
                  </a:txBody>
                  <a:tcPr marL="55036" marR="27518" marT="50796" marB="38097"/>
                </a:tc>
                <a:extLst>
                  <a:ext uri="{0D108BD9-81ED-4DB2-BD59-A6C34878D82A}">
                    <a16:rowId xmlns:a16="http://schemas.microsoft.com/office/drawing/2014/main" val="10005"/>
                  </a:ext>
                </a:extLst>
              </a:tr>
              <a:tr h="911797">
                <a:tc>
                  <a:txBody>
                    <a:bodyPr/>
                    <a:lstStyle/>
                    <a:p>
                      <a:pPr marL="0">
                        <a:lnSpc>
                          <a:spcPct val="100000"/>
                        </a:lnSpc>
                        <a:spcBef>
                          <a:spcPts val="1000"/>
                        </a:spcBef>
                        <a:spcAft>
                          <a:spcPts val="0"/>
                        </a:spcAft>
                        <a:tabLst>
                          <a:tab pos="177800" algn="l"/>
                          <a:tab pos="215900" algn="l"/>
                          <a:tab pos="393700" algn="l"/>
                          <a:tab pos="749300" algn="l"/>
                        </a:tabLst>
                      </a:pPr>
                      <a:r>
                        <a:rPr lang="de-DE" sz="1800" i="1">
                          <a:solidFill>
                            <a:srgbClr val="3333FF"/>
                          </a:solidFill>
                        </a:rPr>
                        <a:t>Know-how-Gewinn:</a:t>
                      </a:r>
                      <a:endParaRPr lang="de-DE" sz="3600" i="1">
                        <a:solidFill>
                          <a:srgbClr val="3333FF"/>
                        </a:solidFill>
                        <a:latin typeface="+mn-lt"/>
                        <a:ea typeface="PMingLiU"/>
                        <a:cs typeface="Times New Roman"/>
                      </a:endParaRPr>
                    </a:p>
                  </a:txBody>
                  <a:tcPr marL="55036" marR="27518" marT="50796" marB="38097"/>
                </a:tc>
                <a:tc>
                  <a:txBody>
                    <a:bodyPr/>
                    <a:lstStyle/>
                    <a:p>
                      <a:pPr marL="0">
                        <a:lnSpc>
                          <a:spcPct val="100000"/>
                        </a:lnSpc>
                        <a:spcBef>
                          <a:spcPts val="1000"/>
                        </a:spcBef>
                        <a:spcAft>
                          <a:spcPts val="0"/>
                        </a:spcAft>
                        <a:tabLst>
                          <a:tab pos="177800" algn="l"/>
                          <a:tab pos="215900" algn="l"/>
                          <a:tab pos="393700" algn="l"/>
                          <a:tab pos="749300" algn="l"/>
                        </a:tabLst>
                      </a:pPr>
                      <a:r>
                        <a:rPr lang="de-DE" sz="1800" dirty="0"/>
                        <a:t>ist hoch, wenn die beteiligten Mitarbeiter viele neue Kenntnisse und </a:t>
                      </a:r>
                      <a:r>
                        <a:rPr lang="de-DE" sz="1800" dirty="0" smtClean="0"/>
                        <a:t>Erfahrungen </a:t>
                      </a:r>
                      <a:r>
                        <a:rPr lang="de-DE" sz="1800" dirty="0"/>
                        <a:t>mit Anwendungen, Methoden und Werkzeugen erwerben.</a:t>
                      </a:r>
                      <a:endParaRPr lang="de-DE" sz="3600" dirty="0">
                        <a:solidFill>
                          <a:srgbClr val="000000"/>
                        </a:solidFill>
                        <a:latin typeface="+mn-lt"/>
                        <a:ea typeface="PMingLiU"/>
                        <a:cs typeface="Times New Roman"/>
                      </a:endParaRPr>
                    </a:p>
                  </a:txBody>
                  <a:tcPr marL="55036" marR="27518" marT="50796" marB="38097"/>
                </a:tc>
                <a:extLst>
                  <a:ext uri="{0D108BD9-81ED-4DB2-BD59-A6C34878D82A}">
                    <a16:rowId xmlns:a16="http://schemas.microsoft.com/office/drawing/2014/main" val="10006"/>
                  </a:ext>
                </a:extLst>
              </a:tr>
              <a:tr h="911797">
                <a:tc>
                  <a:txBody>
                    <a:bodyPr/>
                    <a:lstStyle/>
                    <a:p>
                      <a:pPr marL="0">
                        <a:lnSpc>
                          <a:spcPct val="100000"/>
                        </a:lnSpc>
                        <a:spcBef>
                          <a:spcPts val="1000"/>
                        </a:spcBef>
                        <a:spcAft>
                          <a:spcPts val="0"/>
                        </a:spcAft>
                        <a:tabLst>
                          <a:tab pos="177800" algn="l"/>
                          <a:tab pos="215900" algn="l"/>
                          <a:tab pos="393700" algn="l"/>
                          <a:tab pos="749300" algn="l"/>
                        </a:tabLst>
                      </a:pPr>
                      <a:r>
                        <a:rPr lang="de-DE" sz="1800" i="1" dirty="0">
                          <a:solidFill>
                            <a:srgbClr val="3333FF"/>
                          </a:solidFill>
                        </a:rPr>
                        <a:t>Projektklima:</a:t>
                      </a:r>
                      <a:endParaRPr lang="de-DE" sz="3600" i="1" dirty="0">
                        <a:solidFill>
                          <a:srgbClr val="3333FF"/>
                        </a:solidFill>
                        <a:latin typeface="+mn-lt"/>
                        <a:ea typeface="PMingLiU"/>
                        <a:cs typeface="Times New Roman"/>
                      </a:endParaRPr>
                    </a:p>
                  </a:txBody>
                  <a:tcPr marL="55036" marR="27518" marT="50796" marB="38097"/>
                </a:tc>
                <a:tc>
                  <a:txBody>
                    <a:bodyPr/>
                    <a:lstStyle/>
                    <a:p>
                      <a:pPr marL="0">
                        <a:lnSpc>
                          <a:spcPct val="100000"/>
                        </a:lnSpc>
                        <a:spcBef>
                          <a:spcPts val="1000"/>
                        </a:spcBef>
                        <a:spcAft>
                          <a:spcPts val="0"/>
                        </a:spcAft>
                        <a:tabLst>
                          <a:tab pos="177800" algn="l"/>
                          <a:tab pos="215900" algn="l"/>
                          <a:tab pos="393700" algn="l"/>
                          <a:tab pos="749300" algn="l"/>
                        </a:tabLst>
                      </a:pPr>
                      <a:r>
                        <a:rPr lang="de-DE" sz="1800" dirty="0"/>
                        <a:t>ist gut, wenn die Mitarbeiter ihre Zusammenarbeit als angenehm </a:t>
                      </a:r>
                      <a:r>
                        <a:rPr lang="de-DE" sz="1800" dirty="0" smtClean="0"/>
                        <a:t>empfinden </a:t>
                      </a:r>
                      <a:r>
                        <a:rPr lang="de-DE" sz="1800" dirty="0"/>
                        <a:t>und gern wieder ein ähnliches Projekt durchführen wollen. </a:t>
                      </a:r>
                      <a:endParaRPr lang="de-DE" sz="3600" dirty="0">
                        <a:solidFill>
                          <a:srgbClr val="000000"/>
                        </a:solidFill>
                        <a:latin typeface="+mn-lt"/>
                        <a:ea typeface="PMingLiU"/>
                        <a:cs typeface="Times New Roman"/>
                      </a:endParaRPr>
                    </a:p>
                  </a:txBody>
                  <a:tcPr marL="55036" marR="27518" marT="50796" marB="38097"/>
                </a:tc>
                <a:extLst>
                  <a:ext uri="{0D108BD9-81ED-4DB2-BD59-A6C34878D82A}">
                    <a16:rowId xmlns:a16="http://schemas.microsoft.com/office/drawing/2014/main" val="10007"/>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de-DE" altLang="en-US" smtClean="0"/>
              <a:t>Merkmale der Brauchbarkeit</a:t>
            </a:r>
          </a:p>
        </p:txBody>
      </p:sp>
      <p:sp>
        <p:nvSpPr>
          <p:cNvPr id="14339"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5ACA54C-11E1-4B19-8E9E-425DF663A994}" type="slidenum">
              <a:rPr lang="de-DE" altLang="en-US"/>
              <a:pPr eaLnBrk="1" hangingPunct="1"/>
              <a:t>11</a:t>
            </a:fld>
            <a:endParaRPr lang="de-DE" altLang="en-US"/>
          </a:p>
        </p:txBody>
      </p:sp>
      <p:graphicFrame>
        <p:nvGraphicFramePr>
          <p:cNvPr id="6" name="Content Placeholder 5"/>
          <p:cNvGraphicFramePr>
            <a:graphicFrameLocks noGrp="1"/>
          </p:cNvGraphicFramePr>
          <p:nvPr>
            <p:ph idx="1"/>
          </p:nvPr>
        </p:nvGraphicFramePr>
        <p:xfrm>
          <a:off x="128588" y="725488"/>
          <a:ext cx="9539287" cy="5800725"/>
        </p:xfrm>
        <a:graphic>
          <a:graphicData uri="http://schemas.openxmlformats.org/drawingml/2006/table">
            <a:tbl>
              <a:tblPr/>
              <a:tblGrid>
                <a:gridCol w="1618036">
                  <a:extLst>
                    <a:ext uri="{9D8B030D-6E8A-4147-A177-3AD203B41FA5}">
                      <a16:colId xmlns:a16="http://schemas.microsoft.com/office/drawing/2014/main" val="20000"/>
                    </a:ext>
                  </a:extLst>
                </a:gridCol>
                <a:gridCol w="7921251">
                  <a:extLst>
                    <a:ext uri="{9D8B030D-6E8A-4147-A177-3AD203B41FA5}">
                      <a16:colId xmlns:a16="http://schemas.microsoft.com/office/drawing/2014/main" val="20001"/>
                    </a:ext>
                  </a:extLst>
                </a:gridCol>
              </a:tblGrid>
              <a:tr h="591785">
                <a:tc>
                  <a:txBody>
                    <a:bodyPr/>
                    <a:lstStyle/>
                    <a:p>
                      <a:pPr marL="0">
                        <a:lnSpc>
                          <a:spcPct val="100000"/>
                        </a:lnSpc>
                        <a:spcBef>
                          <a:spcPts val="600"/>
                        </a:spcBef>
                        <a:spcAft>
                          <a:spcPts val="0"/>
                        </a:spcAft>
                        <a:tabLst>
                          <a:tab pos="177800" algn="l"/>
                          <a:tab pos="215900" algn="l"/>
                          <a:tab pos="393700" algn="l"/>
                          <a:tab pos="749300" algn="l"/>
                        </a:tabLst>
                      </a:pPr>
                      <a:r>
                        <a:rPr lang="de-DE" sz="1500" i="1" dirty="0">
                          <a:solidFill>
                            <a:srgbClr val="3333FF"/>
                          </a:solidFill>
                          <a:latin typeface="+mn-lt"/>
                          <a:ea typeface="PMingLiU"/>
                          <a:cs typeface="Times New Roman"/>
                        </a:rPr>
                        <a:t>Korrektheit</a:t>
                      </a:r>
                      <a:r>
                        <a:rPr lang="de-DE" sz="1500" dirty="0">
                          <a:solidFill>
                            <a:srgbClr val="3333FF"/>
                          </a:solidFill>
                          <a:latin typeface="+mn-lt"/>
                          <a:ea typeface="PMingLiU"/>
                          <a:cs typeface="Times New Roman"/>
                        </a:rPr>
                        <a:t>:</a:t>
                      </a:r>
                    </a:p>
                  </a:txBody>
                  <a:tcPr marL="83312" marR="41655" marT="76901" marB="57676">
                    <a:lnL>
                      <a:noFill/>
                    </a:lnL>
                    <a:lnR>
                      <a:noFill/>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500" dirty="0">
                          <a:solidFill>
                            <a:srgbClr val="000000"/>
                          </a:solidFill>
                          <a:latin typeface="+mn-lt"/>
                          <a:ea typeface="PMingLiU"/>
                          <a:cs typeface="Times New Roman"/>
                        </a:rPr>
                        <a:t>ist hoch, wenn die Spezifikation zutreffend und die übrige Software </a:t>
                      </a:r>
                      <a:r>
                        <a:rPr lang="de-DE" sz="1500" dirty="0" smtClean="0">
                          <a:solidFill>
                            <a:srgbClr val="000000"/>
                          </a:solidFill>
                          <a:latin typeface="+mn-lt"/>
                          <a:ea typeface="PMingLiU"/>
                          <a:cs typeface="Times New Roman"/>
                        </a:rPr>
                        <a:t>korrekt </a:t>
                      </a:r>
                      <a:r>
                        <a:rPr lang="de-DE" sz="1500" dirty="0">
                          <a:solidFill>
                            <a:srgbClr val="000000"/>
                          </a:solidFill>
                          <a:latin typeface="+mn-lt"/>
                          <a:ea typeface="PMingLiU"/>
                          <a:cs typeface="Times New Roman"/>
                        </a:rPr>
                        <a:t>in Bezug auf die Spezifikation ist.</a:t>
                      </a:r>
                    </a:p>
                  </a:txBody>
                  <a:tcPr marL="83312" marR="41655" marT="76901" marB="57676">
                    <a:lnL>
                      <a:noFill/>
                    </a:lnL>
                    <a:lnR>
                      <a:noFill/>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40518">
                <a:tc>
                  <a:txBody>
                    <a:bodyPr/>
                    <a:lstStyle/>
                    <a:p>
                      <a:pPr marL="0">
                        <a:lnSpc>
                          <a:spcPct val="100000"/>
                        </a:lnSpc>
                        <a:spcBef>
                          <a:spcPts val="600"/>
                        </a:spcBef>
                        <a:spcAft>
                          <a:spcPts val="0"/>
                        </a:spcAft>
                        <a:tabLst>
                          <a:tab pos="177800" algn="l"/>
                          <a:tab pos="215900" algn="l"/>
                          <a:tab pos="393700" algn="l"/>
                          <a:tab pos="749300" algn="l"/>
                        </a:tabLst>
                      </a:pPr>
                      <a:r>
                        <a:rPr lang="de-DE" sz="1500" i="1" dirty="0">
                          <a:solidFill>
                            <a:srgbClr val="3333FF"/>
                          </a:solidFill>
                          <a:latin typeface="+mn-lt"/>
                          <a:ea typeface="PMingLiU"/>
                          <a:cs typeface="Times New Roman"/>
                        </a:rPr>
                        <a:t>Ausfallsicherheit</a:t>
                      </a:r>
                      <a:r>
                        <a:rPr lang="de-DE" sz="1500" dirty="0">
                          <a:solidFill>
                            <a:srgbClr val="3333FF"/>
                          </a:solidFill>
                          <a:latin typeface="+mn-lt"/>
                          <a:ea typeface="PMingLiU"/>
                          <a:cs typeface="Times New Roman"/>
                        </a:rPr>
                        <a:t>:</a:t>
                      </a:r>
                    </a:p>
                  </a:txBody>
                  <a:tcPr marL="83312" marR="41655" marT="76901" marB="5767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500" dirty="0">
                          <a:solidFill>
                            <a:srgbClr val="000000"/>
                          </a:solidFill>
                          <a:latin typeface="+mn-lt"/>
                          <a:ea typeface="PMingLiU"/>
                          <a:cs typeface="Times New Roman"/>
                        </a:rPr>
                        <a:t>ist hoch, wenn die Software nur </a:t>
                      </a:r>
                      <a:r>
                        <a:rPr lang="de-DE" sz="1500" dirty="0" smtClean="0">
                          <a:solidFill>
                            <a:srgbClr val="000000"/>
                          </a:solidFill>
                          <a:latin typeface="+mn-lt"/>
                          <a:ea typeface="PMingLiU"/>
                          <a:cs typeface="Times New Roman"/>
                        </a:rPr>
                        <a:t>selten </a:t>
                      </a:r>
                      <a:r>
                        <a:rPr lang="de-DE" sz="1500" dirty="0">
                          <a:solidFill>
                            <a:srgbClr val="000000"/>
                          </a:solidFill>
                          <a:latin typeface="+mn-lt"/>
                          <a:ea typeface="PMingLiU"/>
                          <a:cs typeface="Times New Roman"/>
                        </a:rPr>
                        <a:t>die erwartete Funktion nicht erbringt.</a:t>
                      </a:r>
                    </a:p>
                  </a:txBody>
                  <a:tcPr marL="83312" marR="41655" marT="76901" marB="5767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81789">
                <a:tc>
                  <a:txBody>
                    <a:bodyPr/>
                    <a:lstStyle/>
                    <a:p>
                      <a:pPr marL="0">
                        <a:lnSpc>
                          <a:spcPct val="100000"/>
                        </a:lnSpc>
                        <a:spcBef>
                          <a:spcPts val="600"/>
                        </a:spcBef>
                        <a:spcAft>
                          <a:spcPts val="0"/>
                        </a:spcAft>
                        <a:tabLst>
                          <a:tab pos="177800" algn="l"/>
                          <a:tab pos="215900" algn="l"/>
                          <a:tab pos="393700" algn="l"/>
                          <a:tab pos="749300" algn="l"/>
                        </a:tabLst>
                      </a:pPr>
                      <a:r>
                        <a:rPr lang="de-DE" sz="1500" i="1">
                          <a:solidFill>
                            <a:srgbClr val="3333FF"/>
                          </a:solidFill>
                          <a:latin typeface="+mn-lt"/>
                          <a:ea typeface="PMingLiU"/>
                          <a:cs typeface="Times New Roman"/>
                        </a:rPr>
                        <a:t>Genauigkeit</a:t>
                      </a:r>
                      <a:r>
                        <a:rPr lang="de-DE" sz="1500">
                          <a:solidFill>
                            <a:srgbClr val="3333FF"/>
                          </a:solidFill>
                          <a:latin typeface="+mn-lt"/>
                          <a:ea typeface="PMingLiU"/>
                          <a:cs typeface="Times New Roman"/>
                        </a:rPr>
                        <a:t>:</a:t>
                      </a:r>
                    </a:p>
                  </a:txBody>
                  <a:tcPr marL="83312" marR="41655" marT="76901" marB="5767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500" dirty="0">
                          <a:solidFill>
                            <a:srgbClr val="000000"/>
                          </a:solidFill>
                          <a:latin typeface="+mn-lt"/>
                          <a:ea typeface="PMingLiU"/>
                          <a:cs typeface="Times New Roman"/>
                        </a:rPr>
                        <a:t>ist hoch, wenn die Resultate vom mathematisch korrekten Resultat nur wenig </a:t>
                      </a:r>
                      <a:r>
                        <a:rPr lang="de-DE" sz="1500" dirty="0" smtClean="0">
                          <a:solidFill>
                            <a:srgbClr val="000000"/>
                          </a:solidFill>
                          <a:latin typeface="+mn-lt"/>
                          <a:ea typeface="PMingLiU"/>
                          <a:cs typeface="Times New Roman"/>
                        </a:rPr>
                        <a:t>abweichen</a:t>
                      </a:r>
                      <a:r>
                        <a:rPr lang="de-DE" sz="1500" dirty="0">
                          <a:solidFill>
                            <a:srgbClr val="000000"/>
                          </a:solidFill>
                          <a:latin typeface="+mn-lt"/>
                          <a:ea typeface="PMingLiU"/>
                          <a:cs typeface="Times New Roman"/>
                        </a:rPr>
                        <a:t>.</a:t>
                      </a:r>
                    </a:p>
                  </a:txBody>
                  <a:tcPr marL="83312" marR="41655" marT="76901" marB="5767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81789">
                <a:tc>
                  <a:txBody>
                    <a:bodyPr/>
                    <a:lstStyle/>
                    <a:p>
                      <a:pPr marL="0">
                        <a:lnSpc>
                          <a:spcPct val="100000"/>
                        </a:lnSpc>
                        <a:spcBef>
                          <a:spcPts val="600"/>
                        </a:spcBef>
                        <a:spcAft>
                          <a:spcPts val="0"/>
                        </a:spcAft>
                        <a:tabLst>
                          <a:tab pos="177800" algn="l"/>
                          <a:tab pos="215900" algn="l"/>
                          <a:tab pos="393700" algn="l"/>
                          <a:tab pos="749300" algn="l"/>
                        </a:tabLst>
                      </a:pPr>
                      <a:r>
                        <a:rPr lang="de-DE" sz="1500" i="1">
                          <a:solidFill>
                            <a:srgbClr val="3333FF"/>
                          </a:solidFill>
                          <a:latin typeface="+mn-lt"/>
                          <a:ea typeface="PMingLiU"/>
                          <a:cs typeface="Times New Roman"/>
                        </a:rPr>
                        <a:t>Effizienz</a:t>
                      </a:r>
                      <a:r>
                        <a:rPr lang="de-DE" sz="1500">
                          <a:solidFill>
                            <a:srgbClr val="3333FF"/>
                          </a:solidFill>
                          <a:latin typeface="+mn-lt"/>
                          <a:ea typeface="PMingLiU"/>
                          <a:cs typeface="Times New Roman"/>
                        </a:rPr>
                        <a:t>:</a:t>
                      </a:r>
                    </a:p>
                  </a:txBody>
                  <a:tcPr marL="83312" marR="41655" marT="76901" marB="5767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500">
                          <a:solidFill>
                            <a:srgbClr val="000000"/>
                          </a:solidFill>
                          <a:latin typeface="+mn-lt"/>
                          <a:ea typeface="PMingLiU"/>
                          <a:cs typeface="Times New Roman"/>
                        </a:rPr>
                        <a:t>ist hoch, wenn die Software kaum mehr Rechenzeit benötigt, als minimal erforderlich wäre.</a:t>
                      </a:r>
                    </a:p>
                  </a:txBody>
                  <a:tcPr marL="83312" marR="41655" marT="76901" marB="5767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91785">
                <a:tc>
                  <a:txBody>
                    <a:bodyPr/>
                    <a:lstStyle/>
                    <a:p>
                      <a:pPr marL="0">
                        <a:lnSpc>
                          <a:spcPct val="100000"/>
                        </a:lnSpc>
                        <a:spcBef>
                          <a:spcPts val="600"/>
                        </a:spcBef>
                        <a:spcAft>
                          <a:spcPts val="0"/>
                        </a:spcAft>
                        <a:tabLst>
                          <a:tab pos="177800" algn="l"/>
                          <a:tab pos="215900" algn="l"/>
                          <a:tab pos="393700" algn="l"/>
                          <a:tab pos="749300" algn="l"/>
                        </a:tabLst>
                      </a:pPr>
                      <a:r>
                        <a:rPr lang="de-DE" sz="1500" i="1">
                          <a:solidFill>
                            <a:srgbClr val="3333FF"/>
                          </a:solidFill>
                          <a:latin typeface="+mn-lt"/>
                          <a:ea typeface="PMingLiU"/>
                          <a:cs typeface="Times New Roman"/>
                        </a:rPr>
                        <a:t>Sparsamkeit</a:t>
                      </a:r>
                      <a:r>
                        <a:rPr lang="de-DE" sz="1500">
                          <a:solidFill>
                            <a:srgbClr val="3333FF"/>
                          </a:solidFill>
                          <a:latin typeface="+mn-lt"/>
                          <a:ea typeface="PMingLiU"/>
                          <a:cs typeface="Times New Roman"/>
                        </a:rPr>
                        <a:t>:</a:t>
                      </a:r>
                    </a:p>
                  </a:txBody>
                  <a:tcPr marL="83312" marR="41655" marT="76901" marB="5767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500" dirty="0">
                          <a:solidFill>
                            <a:srgbClr val="000000"/>
                          </a:solidFill>
                          <a:latin typeface="+mn-lt"/>
                          <a:ea typeface="PMingLiU"/>
                          <a:cs typeface="Times New Roman"/>
                        </a:rPr>
                        <a:t>ist hoch, wenn die Software kaum mehr Speicherplatz und andere </a:t>
                      </a:r>
                      <a:r>
                        <a:rPr lang="de-DE" sz="1500" dirty="0" smtClean="0">
                          <a:solidFill>
                            <a:srgbClr val="000000"/>
                          </a:solidFill>
                          <a:latin typeface="+mn-lt"/>
                          <a:ea typeface="PMingLiU"/>
                          <a:cs typeface="Times New Roman"/>
                        </a:rPr>
                        <a:t>Betriebsmittel benötigt</a:t>
                      </a:r>
                      <a:r>
                        <a:rPr lang="de-DE" sz="1500" dirty="0">
                          <a:solidFill>
                            <a:srgbClr val="000000"/>
                          </a:solidFill>
                          <a:latin typeface="+mn-lt"/>
                          <a:ea typeface="PMingLiU"/>
                          <a:cs typeface="Times New Roman"/>
                        </a:rPr>
                        <a:t>, als minimal erforderlich wäre.</a:t>
                      </a:r>
                    </a:p>
                  </a:txBody>
                  <a:tcPr marL="83312" marR="41655" marT="76901" marB="5767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91785">
                <a:tc>
                  <a:txBody>
                    <a:bodyPr/>
                    <a:lstStyle/>
                    <a:p>
                      <a:pPr marL="0">
                        <a:lnSpc>
                          <a:spcPct val="100000"/>
                        </a:lnSpc>
                        <a:spcBef>
                          <a:spcPts val="600"/>
                        </a:spcBef>
                        <a:spcAft>
                          <a:spcPts val="0"/>
                        </a:spcAft>
                        <a:tabLst>
                          <a:tab pos="177800" algn="l"/>
                          <a:tab pos="215900" algn="l"/>
                          <a:tab pos="393700" algn="l"/>
                          <a:tab pos="749300" algn="l"/>
                        </a:tabLst>
                      </a:pPr>
                      <a:r>
                        <a:rPr lang="de-DE" sz="1500" i="1" dirty="0">
                          <a:solidFill>
                            <a:srgbClr val="3333FF"/>
                          </a:solidFill>
                          <a:latin typeface="+mn-lt"/>
                          <a:ea typeface="PMingLiU"/>
                          <a:cs typeface="Times New Roman"/>
                        </a:rPr>
                        <a:t>Leistungs-</a:t>
                      </a:r>
                      <a:r>
                        <a:rPr lang="de-DE" sz="1500" i="1" dirty="0" err="1">
                          <a:solidFill>
                            <a:srgbClr val="3333FF"/>
                          </a:solidFill>
                          <a:latin typeface="+mn-lt"/>
                          <a:ea typeface="PMingLiU"/>
                          <a:cs typeface="Times New Roman"/>
                        </a:rPr>
                        <a:t>vollständigkeit</a:t>
                      </a:r>
                      <a:r>
                        <a:rPr lang="de-DE" sz="1500" dirty="0">
                          <a:solidFill>
                            <a:srgbClr val="3333FF"/>
                          </a:solidFill>
                          <a:latin typeface="+mn-lt"/>
                          <a:ea typeface="PMingLiU"/>
                          <a:cs typeface="Times New Roman"/>
                        </a:rPr>
                        <a:t>:</a:t>
                      </a:r>
                    </a:p>
                  </a:txBody>
                  <a:tcPr marL="83312" marR="41655" marT="76901" marB="5767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500" dirty="0">
                          <a:solidFill>
                            <a:srgbClr val="000000"/>
                          </a:solidFill>
                          <a:latin typeface="+mn-lt"/>
                          <a:ea typeface="PMingLiU"/>
                          <a:cs typeface="Times New Roman"/>
                        </a:rPr>
                        <a:t>ist hoch, wenn die Software alle geforderten Leistungen tatsächlich </a:t>
                      </a:r>
                      <a:r>
                        <a:rPr lang="de-DE" sz="1500" dirty="0" smtClean="0">
                          <a:solidFill>
                            <a:srgbClr val="000000"/>
                          </a:solidFill>
                          <a:latin typeface="+mn-lt"/>
                          <a:ea typeface="PMingLiU"/>
                          <a:cs typeface="Times New Roman"/>
                        </a:rPr>
                        <a:t>erbringt</a:t>
                      </a:r>
                      <a:r>
                        <a:rPr lang="de-DE" sz="1500" dirty="0">
                          <a:solidFill>
                            <a:srgbClr val="000000"/>
                          </a:solidFill>
                          <a:latin typeface="+mn-lt"/>
                          <a:ea typeface="PMingLiU"/>
                          <a:cs typeface="Times New Roman"/>
                        </a:rPr>
                        <a:t>.</a:t>
                      </a:r>
                    </a:p>
                  </a:txBody>
                  <a:tcPr marL="83312" marR="41655" marT="76901" marB="5767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91785">
                <a:tc>
                  <a:txBody>
                    <a:bodyPr/>
                    <a:lstStyle/>
                    <a:p>
                      <a:pPr marL="0">
                        <a:lnSpc>
                          <a:spcPct val="100000"/>
                        </a:lnSpc>
                        <a:spcBef>
                          <a:spcPts val="600"/>
                        </a:spcBef>
                        <a:spcAft>
                          <a:spcPts val="0"/>
                        </a:spcAft>
                        <a:tabLst>
                          <a:tab pos="177800" algn="l"/>
                          <a:tab pos="215900" algn="l"/>
                          <a:tab pos="393700" algn="l"/>
                          <a:tab pos="749300" algn="l"/>
                        </a:tabLst>
                      </a:pPr>
                      <a:r>
                        <a:rPr lang="de-DE" sz="1500" i="1">
                          <a:solidFill>
                            <a:srgbClr val="3333FF"/>
                          </a:solidFill>
                          <a:latin typeface="+mn-lt"/>
                          <a:ea typeface="PMingLiU"/>
                          <a:cs typeface="Times New Roman"/>
                        </a:rPr>
                        <a:t>Handbuch-vollständigkeit</a:t>
                      </a:r>
                      <a:r>
                        <a:rPr lang="de-DE" sz="1500">
                          <a:solidFill>
                            <a:srgbClr val="3333FF"/>
                          </a:solidFill>
                          <a:latin typeface="+mn-lt"/>
                          <a:ea typeface="PMingLiU"/>
                          <a:cs typeface="Times New Roman"/>
                        </a:rPr>
                        <a:t>:</a:t>
                      </a:r>
                    </a:p>
                  </a:txBody>
                  <a:tcPr marL="83312" marR="41655" marT="76901" marB="5767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500">
                          <a:solidFill>
                            <a:srgbClr val="000000"/>
                          </a:solidFill>
                          <a:latin typeface="+mn-lt"/>
                          <a:ea typeface="PMingLiU"/>
                          <a:cs typeface="Times New Roman"/>
                        </a:rPr>
                        <a:t>ist hoch, wenn die Handbücher erschöpfend Auskunft auf alle sinnvollen Fragen des Benutzers geben. </a:t>
                      </a:r>
                    </a:p>
                  </a:txBody>
                  <a:tcPr marL="83312" marR="41655" marT="76901" marB="5767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807183">
                <a:tc>
                  <a:txBody>
                    <a:bodyPr/>
                    <a:lstStyle/>
                    <a:p>
                      <a:pPr marL="0">
                        <a:lnSpc>
                          <a:spcPct val="100000"/>
                        </a:lnSpc>
                        <a:spcBef>
                          <a:spcPts val="600"/>
                        </a:spcBef>
                        <a:spcAft>
                          <a:spcPts val="0"/>
                        </a:spcAft>
                        <a:tabLst>
                          <a:tab pos="177800" algn="l"/>
                          <a:tab pos="215900" algn="l"/>
                          <a:tab pos="393700" algn="l"/>
                          <a:tab pos="749300" algn="l"/>
                        </a:tabLst>
                      </a:pPr>
                      <a:r>
                        <a:rPr lang="de-DE" sz="1500" i="1">
                          <a:solidFill>
                            <a:srgbClr val="3333FF"/>
                          </a:solidFill>
                          <a:latin typeface="+mn-lt"/>
                          <a:ea typeface="PMingLiU"/>
                          <a:cs typeface="Times New Roman"/>
                        </a:rPr>
                        <a:t>Konsistenz</a:t>
                      </a:r>
                      <a:r>
                        <a:rPr lang="de-DE" sz="1500">
                          <a:solidFill>
                            <a:srgbClr val="3333FF"/>
                          </a:solidFill>
                          <a:latin typeface="+mn-lt"/>
                          <a:ea typeface="PMingLiU"/>
                          <a:cs typeface="Times New Roman"/>
                        </a:rPr>
                        <a:t>:</a:t>
                      </a:r>
                    </a:p>
                  </a:txBody>
                  <a:tcPr marL="83312" marR="41655" marT="76901" marB="5767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500" dirty="0">
                          <a:solidFill>
                            <a:srgbClr val="000000"/>
                          </a:solidFill>
                          <a:latin typeface="+mn-lt"/>
                          <a:ea typeface="PMingLiU"/>
                          <a:cs typeface="Times New Roman"/>
                        </a:rPr>
                        <a:t>ist hoch, wenn die Software sich gegen den Benutzer in ähnlichen Situationen ähnlich verhält. Das betrifft die Bedienung, Fehlermeldungen, auch </a:t>
                      </a:r>
                      <a:r>
                        <a:rPr lang="de-DE" sz="1500" dirty="0" smtClean="0">
                          <a:solidFill>
                            <a:srgbClr val="000000"/>
                          </a:solidFill>
                          <a:latin typeface="+mn-lt"/>
                          <a:ea typeface="PMingLiU"/>
                          <a:cs typeface="Times New Roman"/>
                        </a:rPr>
                        <a:t>Datenformate </a:t>
                      </a:r>
                      <a:r>
                        <a:rPr lang="de-DE" sz="1500" dirty="0">
                          <a:solidFill>
                            <a:srgbClr val="000000"/>
                          </a:solidFill>
                          <a:latin typeface="+mn-lt"/>
                          <a:ea typeface="PMingLiU"/>
                          <a:cs typeface="Times New Roman"/>
                        </a:rPr>
                        <a:t>usw.</a:t>
                      </a:r>
                    </a:p>
                  </a:txBody>
                  <a:tcPr marL="83312" marR="41655" marT="76901" marB="5767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581789">
                <a:tc>
                  <a:txBody>
                    <a:bodyPr/>
                    <a:lstStyle/>
                    <a:p>
                      <a:pPr marL="0">
                        <a:lnSpc>
                          <a:spcPct val="100000"/>
                        </a:lnSpc>
                        <a:spcBef>
                          <a:spcPts val="600"/>
                        </a:spcBef>
                        <a:spcAft>
                          <a:spcPts val="0"/>
                        </a:spcAft>
                        <a:tabLst>
                          <a:tab pos="177800" algn="l"/>
                          <a:tab pos="215900" algn="l"/>
                          <a:tab pos="393700" algn="l"/>
                          <a:tab pos="749300" algn="l"/>
                        </a:tabLst>
                      </a:pPr>
                      <a:r>
                        <a:rPr lang="de-DE" sz="1500" i="1" dirty="0">
                          <a:solidFill>
                            <a:srgbClr val="3333FF"/>
                          </a:solidFill>
                          <a:latin typeface="+mn-lt"/>
                          <a:ea typeface="PMingLiU"/>
                          <a:cs typeface="Times New Roman"/>
                        </a:rPr>
                        <a:t>Verständlichkeit</a:t>
                      </a:r>
                      <a:r>
                        <a:rPr lang="de-DE" sz="1500" dirty="0">
                          <a:solidFill>
                            <a:srgbClr val="3333FF"/>
                          </a:solidFill>
                          <a:latin typeface="+mn-lt"/>
                          <a:ea typeface="PMingLiU"/>
                          <a:cs typeface="Times New Roman"/>
                        </a:rPr>
                        <a:t>:</a:t>
                      </a:r>
                    </a:p>
                  </a:txBody>
                  <a:tcPr marL="83312" marR="41655" marT="76901" marB="5767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500" dirty="0">
                          <a:solidFill>
                            <a:srgbClr val="000000"/>
                          </a:solidFill>
                          <a:latin typeface="+mn-lt"/>
                          <a:ea typeface="PMingLiU"/>
                          <a:cs typeface="Times New Roman"/>
                        </a:rPr>
                        <a:t>ist hoch, wenn der Benutzer rasch versteht, wie er mit der Software </a:t>
                      </a:r>
                      <a:r>
                        <a:rPr lang="de-DE" sz="1500" dirty="0" smtClean="0">
                          <a:solidFill>
                            <a:srgbClr val="000000"/>
                          </a:solidFill>
                          <a:latin typeface="+mn-lt"/>
                          <a:ea typeface="PMingLiU"/>
                          <a:cs typeface="Times New Roman"/>
                        </a:rPr>
                        <a:t>umgehen </a:t>
                      </a:r>
                      <a:r>
                        <a:rPr lang="de-DE" sz="1500" dirty="0">
                          <a:solidFill>
                            <a:srgbClr val="000000"/>
                          </a:solidFill>
                          <a:latin typeface="+mn-lt"/>
                          <a:ea typeface="PMingLiU"/>
                          <a:cs typeface="Times New Roman"/>
                        </a:rPr>
                        <a:t>muss.</a:t>
                      </a:r>
                    </a:p>
                  </a:txBody>
                  <a:tcPr marL="83312" marR="41655" marT="76901" marB="5767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440518">
                <a:tc>
                  <a:txBody>
                    <a:bodyPr/>
                    <a:lstStyle/>
                    <a:p>
                      <a:pPr marL="0">
                        <a:lnSpc>
                          <a:spcPct val="100000"/>
                        </a:lnSpc>
                        <a:spcBef>
                          <a:spcPts val="600"/>
                        </a:spcBef>
                        <a:spcAft>
                          <a:spcPts val="0"/>
                        </a:spcAft>
                        <a:tabLst>
                          <a:tab pos="177800" algn="l"/>
                          <a:tab pos="215900" algn="l"/>
                          <a:tab pos="393700" algn="l"/>
                          <a:tab pos="749300" algn="l"/>
                        </a:tabLst>
                      </a:pPr>
                      <a:r>
                        <a:rPr lang="de-DE" sz="1500" i="1" dirty="0">
                          <a:solidFill>
                            <a:srgbClr val="3333FF"/>
                          </a:solidFill>
                          <a:latin typeface="+mn-lt"/>
                          <a:ea typeface="PMingLiU"/>
                          <a:cs typeface="Times New Roman"/>
                        </a:rPr>
                        <a:t>Einfachheit</a:t>
                      </a:r>
                      <a:r>
                        <a:rPr lang="de-DE" sz="1500" dirty="0">
                          <a:solidFill>
                            <a:srgbClr val="3333FF"/>
                          </a:solidFill>
                          <a:latin typeface="+mn-lt"/>
                          <a:ea typeface="PMingLiU"/>
                          <a:cs typeface="Times New Roman"/>
                        </a:rPr>
                        <a:t>:</a:t>
                      </a:r>
                    </a:p>
                  </a:txBody>
                  <a:tcPr marL="83312" marR="41655" marT="76901" marB="57676">
                    <a:lnL>
                      <a:noFill/>
                    </a:lnL>
                    <a:lnR>
                      <a:noFill/>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500" dirty="0">
                          <a:solidFill>
                            <a:srgbClr val="000000"/>
                          </a:solidFill>
                          <a:latin typeface="+mn-lt"/>
                          <a:ea typeface="PMingLiU"/>
                          <a:cs typeface="Times New Roman"/>
                        </a:rPr>
                        <a:t>ist hoch, wenn die Software dem Benutzer konzeptionell </a:t>
                      </a:r>
                      <a:r>
                        <a:rPr lang="de-DE" sz="1500" dirty="0" smtClean="0">
                          <a:solidFill>
                            <a:srgbClr val="000000"/>
                          </a:solidFill>
                          <a:latin typeface="+mn-lt"/>
                          <a:ea typeface="PMingLiU"/>
                          <a:cs typeface="Times New Roman"/>
                        </a:rPr>
                        <a:t>einfach erscheint</a:t>
                      </a:r>
                      <a:r>
                        <a:rPr lang="de-DE" sz="1500" dirty="0">
                          <a:solidFill>
                            <a:srgbClr val="000000"/>
                          </a:solidFill>
                          <a:latin typeface="+mn-lt"/>
                          <a:ea typeface="PMingLiU"/>
                          <a:cs typeface="Times New Roman"/>
                        </a:rPr>
                        <a:t>.</a:t>
                      </a:r>
                    </a:p>
                  </a:txBody>
                  <a:tcPr marL="83312" marR="41655" marT="76901" marB="57676">
                    <a:lnL>
                      <a:noFill/>
                    </a:lnL>
                    <a:lnR>
                      <a:noFill/>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de-DE" altLang="en-US" smtClean="0"/>
              <a:t>Merkmale der Wartbarkeit</a:t>
            </a:r>
          </a:p>
        </p:txBody>
      </p:sp>
      <p:graphicFrame>
        <p:nvGraphicFramePr>
          <p:cNvPr id="4" name="Content Placeholder 3"/>
          <p:cNvGraphicFramePr>
            <a:graphicFrameLocks noGrp="1"/>
          </p:cNvGraphicFramePr>
          <p:nvPr>
            <p:ph idx="1"/>
          </p:nvPr>
        </p:nvGraphicFramePr>
        <p:xfrm>
          <a:off x="273050" y="908050"/>
          <a:ext cx="9432925" cy="5395913"/>
        </p:xfrm>
        <a:graphic>
          <a:graphicData uri="http://schemas.openxmlformats.org/drawingml/2006/table">
            <a:tbl>
              <a:tblPr/>
              <a:tblGrid>
                <a:gridCol w="1944191">
                  <a:extLst>
                    <a:ext uri="{9D8B030D-6E8A-4147-A177-3AD203B41FA5}">
                      <a16:colId xmlns:a16="http://schemas.microsoft.com/office/drawing/2014/main" val="20000"/>
                    </a:ext>
                  </a:extLst>
                </a:gridCol>
                <a:gridCol w="7488734">
                  <a:extLst>
                    <a:ext uri="{9D8B030D-6E8A-4147-A177-3AD203B41FA5}">
                      <a16:colId xmlns:a16="http://schemas.microsoft.com/office/drawing/2014/main" val="20001"/>
                    </a:ext>
                  </a:extLst>
                </a:gridCol>
              </a:tblGrid>
              <a:tr h="584432">
                <a:tc>
                  <a:txBody>
                    <a:bodyPr/>
                    <a:lstStyle/>
                    <a:p>
                      <a:pPr marL="0">
                        <a:lnSpc>
                          <a:spcPct val="100000"/>
                        </a:lnSpc>
                        <a:spcBef>
                          <a:spcPts val="600"/>
                        </a:spcBef>
                        <a:spcAft>
                          <a:spcPts val="0"/>
                        </a:spcAft>
                        <a:tabLst>
                          <a:tab pos="177800" algn="l"/>
                          <a:tab pos="215900" algn="l"/>
                          <a:tab pos="393700" algn="l"/>
                          <a:tab pos="749300" algn="l"/>
                        </a:tabLst>
                      </a:pPr>
                      <a:r>
                        <a:rPr lang="de-DE" sz="1400" i="1" dirty="0">
                          <a:solidFill>
                            <a:srgbClr val="3333FF"/>
                          </a:solidFill>
                          <a:latin typeface="+mn-lt"/>
                          <a:ea typeface="PMingLiU"/>
                          <a:cs typeface="Times New Roman"/>
                        </a:rPr>
                        <a:t>Spezifikations-</a:t>
                      </a:r>
                      <a:r>
                        <a:rPr lang="de-DE" sz="1400" i="1" dirty="0" err="1">
                          <a:solidFill>
                            <a:srgbClr val="3333FF"/>
                          </a:solidFill>
                          <a:latin typeface="+mn-lt"/>
                          <a:ea typeface="PMingLiU"/>
                          <a:cs typeface="Times New Roman"/>
                        </a:rPr>
                        <a:t>vollständigkeit</a:t>
                      </a:r>
                      <a:r>
                        <a:rPr lang="de-DE" sz="1400" dirty="0">
                          <a:solidFill>
                            <a:srgbClr val="3333FF"/>
                          </a:solidFill>
                          <a:latin typeface="+mn-lt"/>
                          <a:ea typeface="PMingLiU"/>
                          <a:cs typeface="Times New Roman"/>
                        </a:rPr>
                        <a:t>:</a:t>
                      </a:r>
                      <a:endParaRPr lang="de-DE" sz="2000" dirty="0">
                        <a:solidFill>
                          <a:srgbClr val="3333FF"/>
                        </a:solidFill>
                        <a:latin typeface="+mn-lt"/>
                        <a:ea typeface="PMingLiU"/>
                        <a:cs typeface="Times New Roman"/>
                      </a:endParaRPr>
                    </a:p>
                  </a:txBody>
                  <a:tcPr marL="48839" marR="48839" marT="90155" marB="67616">
                    <a:lnL>
                      <a:noFill/>
                    </a:lnL>
                    <a:lnR>
                      <a:noFill/>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400" dirty="0">
                          <a:solidFill>
                            <a:srgbClr val="000000"/>
                          </a:solidFill>
                          <a:latin typeface="+mn-lt"/>
                          <a:ea typeface="PMingLiU"/>
                          <a:cs typeface="Times New Roman"/>
                        </a:rPr>
                        <a:t>ist hoch, wenn die Spezifikation die tatsächlichen Anforderungen und </a:t>
                      </a:r>
                      <a:br>
                        <a:rPr lang="de-DE" sz="1400" dirty="0">
                          <a:solidFill>
                            <a:srgbClr val="000000"/>
                          </a:solidFill>
                          <a:latin typeface="+mn-lt"/>
                          <a:ea typeface="PMingLiU"/>
                          <a:cs typeface="Times New Roman"/>
                        </a:rPr>
                      </a:br>
                      <a:r>
                        <a:rPr lang="de-DE" sz="1400" dirty="0">
                          <a:solidFill>
                            <a:srgbClr val="000000"/>
                          </a:solidFill>
                          <a:latin typeface="+mn-lt"/>
                          <a:ea typeface="PMingLiU"/>
                          <a:cs typeface="Times New Roman"/>
                        </a:rPr>
                        <a:t>nur diese </a:t>
                      </a:r>
                      <a:r>
                        <a:rPr lang="de-DE" sz="1400" dirty="0" smtClean="0">
                          <a:solidFill>
                            <a:srgbClr val="000000"/>
                          </a:solidFill>
                          <a:latin typeface="+mn-lt"/>
                          <a:ea typeface="PMingLiU"/>
                          <a:cs typeface="Times New Roman"/>
                        </a:rPr>
                        <a:t>vollständig </a:t>
                      </a:r>
                      <a:r>
                        <a:rPr lang="de-DE" sz="1400" dirty="0">
                          <a:solidFill>
                            <a:srgbClr val="000000"/>
                          </a:solidFill>
                          <a:latin typeface="+mn-lt"/>
                          <a:ea typeface="PMingLiU"/>
                          <a:cs typeface="Times New Roman"/>
                        </a:rPr>
                        <a:t>angibt.</a:t>
                      </a:r>
                      <a:endParaRPr lang="de-DE" sz="2000" dirty="0">
                        <a:solidFill>
                          <a:srgbClr val="000000"/>
                        </a:solidFill>
                        <a:latin typeface="+mn-lt"/>
                        <a:ea typeface="PMingLiU"/>
                        <a:cs typeface="Times New Roman"/>
                      </a:endParaRPr>
                    </a:p>
                  </a:txBody>
                  <a:tcPr marL="48839" marR="48839" marT="90155" marB="67616">
                    <a:lnL>
                      <a:noFill/>
                    </a:lnL>
                    <a:lnR>
                      <a:noFill/>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84432">
                <a:tc>
                  <a:txBody>
                    <a:bodyPr/>
                    <a:lstStyle/>
                    <a:p>
                      <a:pPr marL="0">
                        <a:lnSpc>
                          <a:spcPct val="100000"/>
                        </a:lnSpc>
                        <a:spcBef>
                          <a:spcPts val="600"/>
                        </a:spcBef>
                        <a:spcAft>
                          <a:spcPts val="0"/>
                        </a:spcAft>
                        <a:tabLst>
                          <a:tab pos="177800" algn="l"/>
                          <a:tab pos="215900" algn="l"/>
                          <a:tab pos="393700" algn="l"/>
                          <a:tab pos="749300" algn="l"/>
                        </a:tabLst>
                      </a:pPr>
                      <a:r>
                        <a:rPr lang="de-DE" sz="1400" i="1" dirty="0">
                          <a:solidFill>
                            <a:srgbClr val="3333FF"/>
                          </a:solidFill>
                          <a:latin typeface="+mn-lt"/>
                          <a:ea typeface="PMingLiU"/>
                          <a:cs typeface="Times New Roman"/>
                        </a:rPr>
                        <a:t>Lokalität der Software</a:t>
                      </a:r>
                      <a:r>
                        <a:rPr lang="de-DE" sz="1400" dirty="0">
                          <a:solidFill>
                            <a:srgbClr val="3333FF"/>
                          </a:solidFill>
                          <a:latin typeface="+mn-lt"/>
                          <a:ea typeface="PMingLiU"/>
                          <a:cs typeface="Times New Roman"/>
                        </a:rPr>
                        <a:t>:</a:t>
                      </a:r>
                      <a:endParaRPr lang="de-DE" sz="2000" dirty="0">
                        <a:solidFill>
                          <a:srgbClr val="3333FF"/>
                        </a:solidFill>
                        <a:latin typeface="+mn-lt"/>
                        <a:ea typeface="PMingLiU"/>
                        <a:cs typeface="Times New Roman"/>
                      </a:endParaRPr>
                    </a:p>
                  </a:txBody>
                  <a:tcPr marL="48839" marR="48839" marT="90155" marB="6761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400" dirty="0">
                          <a:solidFill>
                            <a:srgbClr val="000000"/>
                          </a:solidFill>
                          <a:latin typeface="+mn-lt"/>
                          <a:ea typeface="PMingLiU"/>
                          <a:cs typeface="Times New Roman"/>
                        </a:rPr>
                        <a:t>ist hoch, wenn Fernwirkungen in der Software (Wirkungen über </a:t>
                      </a:r>
                      <a:r>
                        <a:rPr lang="de-DE" sz="1400" dirty="0" smtClean="0">
                          <a:solidFill>
                            <a:srgbClr val="000000"/>
                          </a:solidFill>
                          <a:latin typeface="+mn-lt"/>
                          <a:ea typeface="PMingLiU"/>
                          <a:cs typeface="Times New Roman"/>
                        </a:rPr>
                        <a:t>die</a:t>
                      </a:r>
                      <a:r>
                        <a:rPr lang="de-DE" sz="1400" baseline="0" dirty="0" smtClean="0">
                          <a:solidFill>
                            <a:srgbClr val="000000"/>
                          </a:solidFill>
                          <a:latin typeface="+mn-lt"/>
                          <a:ea typeface="PMingLiU"/>
                          <a:cs typeface="Times New Roman"/>
                        </a:rPr>
                        <a:t> </a:t>
                      </a:r>
                      <a:r>
                        <a:rPr lang="de-DE" sz="1400" dirty="0" smtClean="0">
                          <a:solidFill>
                            <a:srgbClr val="000000"/>
                          </a:solidFill>
                          <a:latin typeface="+mn-lt"/>
                          <a:ea typeface="PMingLiU"/>
                          <a:cs typeface="Times New Roman"/>
                        </a:rPr>
                        <a:t>Grenzen </a:t>
                      </a:r>
                      <a:r>
                        <a:rPr lang="de-DE" sz="1400" dirty="0">
                          <a:solidFill>
                            <a:srgbClr val="000000"/>
                          </a:solidFill>
                          <a:latin typeface="+mn-lt"/>
                          <a:ea typeface="PMingLiU"/>
                          <a:cs typeface="Times New Roman"/>
                        </a:rPr>
                        <a:t>der -Software-Komponenten hinweg) vermieden sind.</a:t>
                      </a:r>
                      <a:endParaRPr lang="de-DE" sz="2000" dirty="0">
                        <a:solidFill>
                          <a:srgbClr val="000000"/>
                        </a:solidFill>
                        <a:latin typeface="+mn-lt"/>
                        <a:ea typeface="PMingLiU"/>
                        <a:cs typeface="Times New Roman"/>
                      </a:endParaRPr>
                    </a:p>
                  </a:txBody>
                  <a:tcPr marL="48839" marR="48839" marT="90155" marB="6761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53145">
                <a:tc>
                  <a:txBody>
                    <a:bodyPr/>
                    <a:lstStyle/>
                    <a:p>
                      <a:pPr marL="0">
                        <a:lnSpc>
                          <a:spcPct val="100000"/>
                        </a:lnSpc>
                        <a:spcBef>
                          <a:spcPts val="600"/>
                        </a:spcBef>
                        <a:spcAft>
                          <a:spcPts val="0"/>
                        </a:spcAft>
                        <a:tabLst>
                          <a:tab pos="177800" algn="l"/>
                          <a:tab pos="215900" algn="l"/>
                          <a:tab pos="393700" algn="l"/>
                          <a:tab pos="749300" algn="l"/>
                        </a:tabLst>
                      </a:pPr>
                      <a:r>
                        <a:rPr lang="de-DE" sz="1400" i="1">
                          <a:solidFill>
                            <a:srgbClr val="3333FF"/>
                          </a:solidFill>
                          <a:latin typeface="+mn-lt"/>
                          <a:ea typeface="PMingLiU"/>
                          <a:cs typeface="Times New Roman"/>
                        </a:rPr>
                        <a:t>Testbarkeit </a:t>
                      </a:r>
                      <a:br>
                        <a:rPr lang="de-DE" sz="1400" i="1">
                          <a:solidFill>
                            <a:srgbClr val="3333FF"/>
                          </a:solidFill>
                          <a:latin typeface="+mn-lt"/>
                          <a:ea typeface="PMingLiU"/>
                          <a:cs typeface="Times New Roman"/>
                        </a:rPr>
                      </a:br>
                      <a:r>
                        <a:rPr lang="de-DE" sz="1400" i="1">
                          <a:solidFill>
                            <a:srgbClr val="3333FF"/>
                          </a:solidFill>
                          <a:latin typeface="+mn-lt"/>
                          <a:ea typeface="PMingLiU"/>
                          <a:cs typeface="Times New Roman"/>
                        </a:rPr>
                        <a:t>der Software</a:t>
                      </a:r>
                      <a:r>
                        <a:rPr lang="de-DE" sz="1400">
                          <a:solidFill>
                            <a:srgbClr val="3333FF"/>
                          </a:solidFill>
                          <a:latin typeface="+mn-lt"/>
                          <a:ea typeface="PMingLiU"/>
                          <a:cs typeface="Times New Roman"/>
                        </a:rPr>
                        <a:t>:</a:t>
                      </a:r>
                      <a:endParaRPr lang="de-DE" sz="2000">
                        <a:solidFill>
                          <a:srgbClr val="3333FF"/>
                        </a:solidFill>
                        <a:latin typeface="+mn-lt"/>
                        <a:ea typeface="PMingLiU"/>
                        <a:cs typeface="Times New Roman"/>
                      </a:endParaRPr>
                    </a:p>
                  </a:txBody>
                  <a:tcPr marL="48839" marR="48839" marT="90155" marB="6761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400" dirty="0">
                          <a:solidFill>
                            <a:srgbClr val="000000"/>
                          </a:solidFill>
                          <a:latin typeface="+mn-lt"/>
                          <a:ea typeface="PMingLiU"/>
                          <a:cs typeface="Times New Roman"/>
                        </a:rPr>
                        <a:t>ist hoch, wenn die Programme unter definierten Bedingungen ausgeführt und </a:t>
                      </a:r>
                      <a:r>
                        <a:rPr lang="de-DE" sz="1400" dirty="0" smtClean="0">
                          <a:solidFill>
                            <a:srgbClr val="000000"/>
                          </a:solidFill>
                          <a:latin typeface="+mn-lt"/>
                          <a:ea typeface="PMingLiU"/>
                          <a:cs typeface="Times New Roman"/>
                        </a:rPr>
                        <a:t>die</a:t>
                      </a:r>
                      <a:r>
                        <a:rPr lang="de-DE" sz="1400" baseline="0" dirty="0" smtClean="0">
                          <a:solidFill>
                            <a:srgbClr val="000000"/>
                          </a:solidFill>
                          <a:latin typeface="+mn-lt"/>
                          <a:ea typeface="PMingLiU"/>
                          <a:cs typeface="Times New Roman"/>
                        </a:rPr>
                        <a:t> </a:t>
                      </a:r>
                      <a:r>
                        <a:rPr lang="de-DE" sz="1400" dirty="0" smtClean="0">
                          <a:solidFill>
                            <a:srgbClr val="000000"/>
                          </a:solidFill>
                          <a:latin typeface="+mn-lt"/>
                          <a:ea typeface="PMingLiU"/>
                          <a:cs typeface="Times New Roman"/>
                        </a:rPr>
                        <a:t>relevanten </a:t>
                      </a:r>
                      <a:r>
                        <a:rPr lang="de-DE" sz="1400" dirty="0">
                          <a:solidFill>
                            <a:srgbClr val="000000"/>
                          </a:solidFill>
                          <a:latin typeface="+mn-lt"/>
                          <a:ea typeface="PMingLiU"/>
                          <a:cs typeface="Times New Roman"/>
                        </a:rPr>
                        <a:t>Resultate vollständig erfasst werden können. Die Ausführung ist damit reproduzierbar.</a:t>
                      </a:r>
                      <a:endParaRPr lang="de-DE" sz="2000" dirty="0">
                        <a:solidFill>
                          <a:srgbClr val="000000"/>
                        </a:solidFill>
                        <a:latin typeface="+mn-lt"/>
                        <a:ea typeface="PMingLiU"/>
                        <a:cs typeface="Times New Roman"/>
                      </a:endParaRPr>
                    </a:p>
                  </a:txBody>
                  <a:tcPr marL="48839" marR="48839" marT="90155" marB="6761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84432">
                <a:tc>
                  <a:txBody>
                    <a:bodyPr/>
                    <a:lstStyle/>
                    <a:p>
                      <a:pPr marL="0">
                        <a:lnSpc>
                          <a:spcPct val="100000"/>
                        </a:lnSpc>
                        <a:spcBef>
                          <a:spcPts val="600"/>
                        </a:spcBef>
                        <a:spcAft>
                          <a:spcPts val="0"/>
                        </a:spcAft>
                        <a:tabLst>
                          <a:tab pos="177800" algn="l"/>
                          <a:tab pos="215900" algn="l"/>
                          <a:tab pos="393700" algn="l"/>
                          <a:tab pos="749300" algn="l"/>
                        </a:tabLst>
                      </a:pPr>
                      <a:r>
                        <a:rPr lang="de-DE" sz="1400" i="1">
                          <a:solidFill>
                            <a:srgbClr val="3333FF"/>
                          </a:solidFill>
                          <a:latin typeface="+mn-lt"/>
                          <a:ea typeface="PMingLiU"/>
                          <a:cs typeface="Times New Roman"/>
                        </a:rPr>
                        <a:t>Strukturiertheit</a:t>
                      </a:r>
                      <a:r>
                        <a:rPr lang="de-DE" sz="1400">
                          <a:solidFill>
                            <a:srgbClr val="3333FF"/>
                          </a:solidFill>
                          <a:latin typeface="+mn-lt"/>
                          <a:ea typeface="PMingLiU"/>
                          <a:cs typeface="Times New Roman"/>
                        </a:rPr>
                        <a:t>:</a:t>
                      </a:r>
                      <a:endParaRPr lang="de-DE" sz="2000">
                        <a:solidFill>
                          <a:srgbClr val="3333FF"/>
                        </a:solidFill>
                        <a:latin typeface="+mn-lt"/>
                        <a:ea typeface="PMingLiU"/>
                        <a:cs typeface="Times New Roman"/>
                      </a:endParaRPr>
                    </a:p>
                  </a:txBody>
                  <a:tcPr marL="48839" marR="48839" marT="90155" marB="6761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400" dirty="0">
                          <a:solidFill>
                            <a:srgbClr val="000000"/>
                          </a:solidFill>
                          <a:latin typeface="+mn-lt"/>
                          <a:ea typeface="PMingLiU"/>
                          <a:cs typeface="Times New Roman"/>
                        </a:rPr>
                        <a:t>ist hoch, wenn die Software in logisch abgeschlossene Einheiten mit </a:t>
                      </a:r>
                      <a:r>
                        <a:rPr lang="de-DE" sz="1400" dirty="0" smtClean="0">
                          <a:solidFill>
                            <a:srgbClr val="000000"/>
                          </a:solidFill>
                          <a:latin typeface="+mn-lt"/>
                          <a:ea typeface="PMingLiU"/>
                          <a:cs typeface="Times New Roman"/>
                        </a:rPr>
                        <a:t>hohem Zusammenhalt </a:t>
                      </a:r>
                      <a:r>
                        <a:rPr lang="de-DE" sz="1400" dirty="0">
                          <a:solidFill>
                            <a:srgbClr val="000000"/>
                          </a:solidFill>
                          <a:latin typeface="+mn-lt"/>
                          <a:ea typeface="PMingLiU"/>
                          <a:cs typeface="Times New Roman"/>
                        </a:rPr>
                        <a:t>und geringer Kopplung gegliedert ist.</a:t>
                      </a:r>
                      <a:endParaRPr lang="de-DE" sz="2000" dirty="0">
                        <a:solidFill>
                          <a:srgbClr val="000000"/>
                        </a:solidFill>
                        <a:latin typeface="+mn-lt"/>
                        <a:ea typeface="PMingLiU"/>
                        <a:cs typeface="Times New Roman"/>
                      </a:endParaRPr>
                    </a:p>
                  </a:txBody>
                  <a:tcPr marL="48839" marR="48839" marT="90155" marB="6761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84432">
                <a:tc>
                  <a:txBody>
                    <a:bodyPr/>
                    <a:lstStyle/>
                    <a:p>
                      <a:pPr marL="0">
                        <a:lnSpc>
                          <a:spcPct val="100000"/>
                        </a:lnSpc>
                        <a:spcBef>
                          <a:spcPts val="600"/>
                        </a:spcBef>
                        <a:spcAft>
                          <a:spcPts val="0"/>
                        </a:spcAft>
                        <a:tabLst>
                          <a:tab pos="177800" algn="l"/>
                          <a:tab pos="215900" algn="l"/>
                          <a:tab pos="393700" algn="l"/>
                          <a:tab pos="749300" algn="l"/>
                        </a:tabLst>
                      </a:pPr>
                      <a:r>
                        <a:rPr lang="de-DE" sz="1400" i="1">
                          <a:solidFill>
                            <a:srgbClr val="3333FF"/>
                          </a:solidFill>
                          <a:latin typeface="+mn-lt"/>
                          <a:ea typeface="PMingLiU"/>
                          <a:cs typeface="Times New Roman"/>
                        </a:rPr>
                        <a:t>Simplizität</a:t>
                      </a:r>
                      <a:r>
                        <a:rPr lang="de-DE" sz="1400">
                          <a:solidFill>
                            <a:srgbClr val="3333FF"/>
                          </a:solidFill>
                          <a:latin typeface="+mn-lt"/>
                          <a:ea typeface="PMingLiU"/>
                          <a:cs typeface="Times New Roman"/>
                        </a:rPr>
                        <a:t>:</a:t>
                      </a:r>
                      <a:endParaRPr lang="de-DE" sz="2000">
                        <a:solidFill>
                          <a:srgbClr val="3333FF"/>
                        </a:solidFill>
                        <a:latin typeface="+mn-lt"/>
                        <a:ea typeface="PMingLiU"/>
                        <a:cs typeface="Times New Roman"/>
                      </a:endParaRPr>
                    </a:p>
                  </a:txBody>
                  <a:tcPr marL="48839" marR="48839" marT="90155" marB="6761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400" dirty="0">
                          <a:solidFill>
                            <a:srgbClr val="000000"/>
                          </a:solidFill>
                          <a:latin typeface="+mn-lt"/>
                          <a:ea typeface="PMingLiU"/>
                          <a:cs typeface="Times New Roman"/>
                        </a:rPr>
                        <a:t>ist hoch, wenn in der Software nur wenige schwer verständliche </a:t>
                      </a:r>
                      <a:r>
                        <a:rPr lang="de-DE" sz="1400" dirty="0" smtClean="0">
                          <a:solidFill>
                            <a:srgbClr val="000000"/>
                          </a:solidFill>
                          <a:latin typeface="+mn-lt"/>
                          <a:ea typeface="PMingLiU"/>
                          <a:cs typeface="Times New Roman"/>
                        </a:rPr>
                        <a:t>Konstruktionen enthalten </a:t>
                      </a:r>
                      <a:r>
                        <a:rPr lang="de-DE" sz="1400" dirty="0">
                          <a:solidFill>
                            <a:srgbClr val="000000"/>
                          </a:solidFill>
                          <a:latin typeface="+mn-lt"/>
                          <a:ea typeface="PMingLiU"/>
                          <a:cs typeface="Times New Roman"/>
                        </a:rPr>
                        <a:t>sind.</a:t>
                      </a:r>
                      <a:endParaRPr lang="de-DE" sz="2000" dirty="0">
                        <a:solidFill>
                          <a:srgbClr val="000000"/>
                        </a:solidFill>
                        <a:latin typeface="+mn-lt"/>
                        <a:ea typeface="PMingLiU"/>
                        <a:cs typeface="Times New Roman"/>
                      </a:endParaRPr>
                    </a:p>
                  </a:txBody>
                  <a:tcPr marL="48839" marR="48839" marT="90155" marB="6761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84432">
                <a:tc>
                  <a:txBody>
                    <a:bodyPr/>
                    <a:lstStyle/>
                    <a:p>
                      <a:pPr marL="0">
                        <a:lnSpc>
                          <a:spcPct val="100000"/>
                        </a:lnSpc>
                        <a:spcBef>
                          <a:spcPts val="600"/>
                        </a:spcBef>
                        <a:spcAft>
                          <a:spcPts val="0"/>
                        </a:spcAft>
                        <a:tabLst>
                          <a:tab pos="177800" algn="l"/>
                          <a:tab pos="215900" algn="l"/>
                          <a:tab pos="393700" algn="l"/>
                          <a:tab pos="749300" algn="l"/>
                        </a:tabLst>
                      </a:pPr>
                      <a:r>
                        <a:rPr lang="de-DE" sz="1400" i="1">
                          <a:solidFill>
                            <a:srgbClr val="3333FF"/>
                          </a:solidFill>
                          <a:latin typeface="+mn-lt"/>
                          <a:ea typeface="PMingLiU"/>
                          <a:cs typeface="Times New Roman"/>
                        </a:rPr>
                        <a:t>Knappheit </a:t>
                      </a:r>
                      <a:br>
                        <a:rPr lang="de-DE" sz="1400" i="1">
                          <a:solidFill>
                            <a:srgbClr val="3333FF"/>
                          </a:solidFill>
                          <a:latin typeface="+mn-lt"/>
                          <a:ea typeface="PMingLiU"/>
                          <a:cs typeface="Times New Roman"/>
                        </a:rPr>
                      </a:br>
                      <a:r>
                        <a:rPr lang="de-DE" sz="1400" i="1">
                          <a:solidFill>
                            <a:srgbClr val="3333FF"/>
                          </a:solidFill>
                          <a:latin typeface="+mn-lt"/>
                          <a:ea typeface="PMingLiU"/>
                          <a:cs typeface="Times New Roman"/>
                        </a:rPr>
                        <a:t>der Software</a:t>
                      </a:r>
                      <a:r>
                        <a:rPr lang="de-DE" sz="1400">
                          <a:solidFill>
                            <a:srgbClr val="3333FF"/>
                          </a:solidFill>
                          <a:latin typeface="+mn-lt"/>
                          <a:ea typeface="PMingLiU"/>
                          <a:cs typeface="Times New Roman"/>
                        </a:rPr>
                        <a:t>:</a:t>
                      </a:r>
                      <a:endParaRPr lang="de-DE" sz="2000">
                        <a:solidFill>
                          <a:srgbClr val="3333FF"/>
                        </a:solidFill>
                        <a:latin typeface="+mn-lt"/>
                        <a:ea typeface="PMingLiU"/>
                        <a:cs typeface="Times New Roman"/>
                      </a:endParaRPr>
                    </a:p>
                  </a:txBody>
                  <a:tcPr marL="48839" marR="48839" marT="90155" marB="6761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400">
                          <a:solidFill>
                            <a:srgbClr val="000000"/>
                          </a:solidFill>
                          <a:latin typeface="+mn-lt"/>
                          <a:ea typeface="PMingLiU"/>
                          <a:cs typeface="Times New Roman"/>
                        </a:rPr>
                        <a:t>ist hoch, wenn ihr Umfang durch Vermeidung von Redundanz aller Art gering gehalten wurde.</a:t>
                      </a:r>
                      <a:endParaRPr lang="de-DE" sz="2000">
                        <a:solidFill>
                          <a:srgbClr val="000000"/>
                        </a:solidFill>
                        <a:latin typeface="+mn-lt"/>
                        <a:ea typeface="PMingLiU"/>
                        <a:cs typeface="Times New Roman"/>
                      </a:endParaRPr>
                    </a:p>
                  </a:txBody>
                  <a:tcPr marL="48839" marR="48839" marT="90155" marB="6761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84432">
                <a:tc>
                  <a:txBody>
                    <a:bodyPr/>
                    <a:lstStyle/>
                    <a:p>
                      <a:pPr marL="0">
                        <a:lnSpc>
                          <a:spcPct val="100000"/>
                        </a:lnSpc>
                        <a:spcBef>
                          <a:spcPts val="600"/>
                        </a:spcBef>
                        <a:spcAft>
                          <a:spcPts val="0"/>
                        </a:spcAft>
                        <a:tabLst>
                          <a:tab pos="177800" algn="l"/>
                          <a:tab pos="215900" algn="l"/>
                          <a:tab pos="393700" algn="l"/>
                          <a:tab pos="749300" algn="l"/>
                        </a:tabLst>
                      </a:pPr>
                      <a:r>
                        <a:rPr lang="de-DE" sz="1400" i="1">
                          <a:solidFill>
                            <a:srgbClr val="3333FF"/>
                          </a:solidFill>
                          <a:latin typeface="+mn-lt"/>
                          <a:ea typeface="PMingLiU"/>
                          <a:cs typeface="Times New Roman"/>
                        </a:rPr>
                        <a:t>Lesbarkeit </a:t>
                      </a:r>
                      <a:br>
                        <a:rPr lang="de-DE" sz="1400" i="1">
                          <a:solidFill>
                            <a:srgbClr val="3333FF"/>
                          </a:solidFill>
                          <a:latin typeface="+mn-lt"/>
                          <a:ea typeface="PMingLiU"/>
                          <a:cs typeface="Times New Roman"/>
                        </a:rPr>
                      </a:br>
                      <a:r>
                        <a:rPr lang="de-DE" sz="1400" i="1">
                          <a:solidFill>
                            <a:srgbClr val="3333FF"/>
                          </a:solidFill>
                          <a:latin typeface="+mn-lt"/>
                          <a:ea typeface="PMingLiU"/>
                          <a:cs typeface="Times New Roman"/>
                        </a:rPr>
                        <a:t>der Software</a:t>
                      </a:r>
                      <a:r>
                        <a:rPr lang="de-DE" sz="1400">
                          <a:solidFill>
                            <a:srgbClr val="3333FF"/>
                          </a:solidFill>
                          <a:latin typeface="+mn-lt"/>
                          <a:ea typeface="PMingLiU"/>
                          <a:cs typeface="Times New Roman"/>
                        </a:rPr>
                        <a:t>:</a:t>
                      </a:r>
                      <a:endParaRPr lang="de-DE" sz="2000">
                        <a:solidFill>
                          <a:srgbClr val="3333FF"/>
                        </a:solidFill>
                        <a:latin typeface="+mn-lt"/>
                        <a:ea typeface="PMingLiU"/>
                        <a:cs typeface="Times New Roman"/>
                      </a:endParaRPr>
                    </a:p>
                  </a:txBody>
                  <a:tcPr marL="48839" marR="48839" marT="90155" marB="6761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400" dirty="0">
                          <a:solidFill>
                            <a:srgbClr val="000000"/>
                          </a:solidFill>
                          <a:latin typeface="+mn-lt"/>
                          <a:ea typeface="PMingLiU"/>
                          <a:cs typeface="Times New Roman"/>
                        </a:rPr>
                        <a:t>ist hoch, wenn ein (fremder) Leser in der Lage ist, mit minimalem </a:t>
                      </a:r>
                      <a:r>
                        <a:rPr lang="de-DE" sz="1400" dirty="0" smtClean="0">
                          <a:solidFill>
                            <a:srgbClr val="000000"/>
                          </a:solidFill>
                          <a:latin typeface="+mn-lt"/>
                          <a:ea typeface="PMingLiU"/>
                          <a:cs typeface="Times New Roman"/>
                        </a:rPr>
                        <a:t>Aufwand </a:t>
                      </a:r>
                      <a:r>
                        <a:rPr lang="de-DE" sz="1400" dirty="0">
                          <a:solidFill>
                            <a:srgbClr val="000000"/>
                          </a:solidFill>
                          <a:latin typeface="+mn-lt"/>
                          <a:ea typeface="PMingLiU"/>
                          <a:cs typeface="Times New Roman"/>
                        </a:rPr>
                        <a:t>den Inhalt korrekt zu erfassen.</a:t>
                      </a:r>
                      <a:endParaRPr lang="de-DE" sz="2000" dirty="0">
                        <a:solidFill>
                          <a:srgbClr val="000000"/>
                        </a:solidFill>
                        <a:latin typeface="+mn-lt"/>
                        <a:ea typeface="PMingLiU"/>
                        <a:cs typeface="Times New Roman"/>
                      </a:endParaRPr>
                    </a:p>
                  </a:txBody>
                  <a:tcPr marL="48839" marR="48839" marT="90155" marB="6761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551746">
                <a:tc>
                  <a:txBody>
                    <a:bodyPr/>
                    <a:lstStyle/>
                    <a:p>
                      <a:pPr marL="0">
                        <a:lnSpc>
                          <a:spcPct val="100000"/>
                        </a:lnSpc>
                        <a:spcBef>
                          <a:spcPts val="600"/>
                        </a:spcBef>
                        <a:spcAft>
                          <a:spcPts val="0"/>
                        </a:spcAft>
                        <a:tabLst>
                          <a:tab pos="177800" algn="l"/>
                          <a:tab pos="215900" algn="l"/>
                          <a:tab pos="393700" algn="l"/>
                          <a:tab pos="749300" algn="l"/>
                        </a:tabLst>
                      </a:pPr>
                      <a:r>
                        <a:rPr lang="de-DE" sz="1400" i="1">
                          <a:solidFill>
                            <a:srgbClr val="3333FF"/>
                          </a:solidFill>
                          <a:latin typeface="+mn-lt"/>
                          <a:ea typeface="PMingLiU"/>
                          <a:cs typeface="Times New Roman"/>
                        </a:rPr>
                        <a:t>Geräteunabhängigkeit</a:t>
                      </a:r>
                      <a:r>
                        <a:rPr lang="de-DE" sz="1400">
                          <a:solidFill>
                            <a:srgbClr val="3333FF"/>
                          </a:solidFill>
                          <a:latin typeface="+mn-lt"/>
                          <a:ea typeface="PMingLiU"/>
                          <a:cs typeface="Times New Roman"/>
                        </a:rPr>
                        <a:t>:</a:t>
                      </a:r>
                      <a:endParaRPr lang="de-DE" sz="2000">
                        <a:solidFill>
                          <a:srgbClr val="3333FF"/>
                        </a:solidFill>
                        <a:latin typeface="+mn-lt"/>
                        <a:ea typeface="PMingLiU"/>
                        <a:cs typeface="Times New Roman"/>
                      </a:endParaRPr>
                    </a:p>
                  </a:txBody>
                  <a:tcPr marL="48839" marR="48839" marT="90155" marB="6761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400" dirty="0">
                          <a:solidFill>
                            <a:srgbClr val="000000"/>
                          </a:solidFill>
                          <a:latin typeface="+mn-lt"/>
                          <a:ea typeface="PMingLiU"/>
                          <a:cs typeface="Times New Roman"/>
                        </a:rPr>
                        <a:t>ist hoch, wenn Merkmale spezieller Geräte darin eine geringe Rolle </a:t>
                      </a:r>
                      <a:r>
                        <a:rPr lang="de-DE" sz="1400" dirty="0" smtClean="0">
                          <a:solidFill>
                            <a:srgbClr val="000000"/>
                          </a:solidFill>
                          <a:latin typeface="+mn-lt"/>
                          <a:ea typeface="PMingLiU"/>
                          <a:cs typeface="Times New Roman"/>
                        </a:rPr>
                        <a:t>spielen</a:t>
                      </a:r>
                      <a:r>
                        <a:rPr lang="de-DE" sz="1400" dirty="0">
                          <a:solidFill>
                            <a:srgbClr val="000000"/>
                          </a:solidFill>
                          <a:latin typeface="+mn-lt"/>
                          <a:ea typeface="PMingLiU"/>
                          <a:cs typeface="Times New Roman"/>
                        </a:rPr>
                        <a:t>.</a:t>
                      </a:r>
                      <a:endParaRPr lang="de-DE" sz="2000" dirty="0">
                        <a:solidFill>
                          <a:srgbClr val="000000"/>
                        </a:solidFill>
                        <a:latin typeface="+mn-lt"/>
                        <a:ea typeface="PMingLiU"/>
                        <a:cs typeface="Times New Roman"/>
                      </a:endParaRPr>
                    </a:p>
                  </a:txBody>
                  <a:tcPr marL="48839" marR="48839" marT="90155" marB="67616">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584432">
                <a:tc>
                  <a:txBody>
                    <a:bodyPr/>
                    <a:lstStyle/>
                    <a:p>
                      <a:pPr marL="0">
                        <a:lnSpc>
                          <a:spcPct val="100000"/>
                        </a:lnSpc>
                        <a:spcBef>
                          <a:spcPts val="600"/>
                        </a:spcBef>
                        <a:spcAft>
                          <a:spcPts val="0"/>
                        </a:spcAft>
                        <a:tabLst>
                          <a:tab pos="177800" algn="l"/>
                          <a:tab pos="215900" algn="l"/>
                          <a:tab pos="393700" algn="l"/>
                          <a:tab pos="749300" algn="l"/>
                        </a:tabLst>
                      </a:pPr>
                      <a:r>
                        <a:rPr lang="de-DE" sz="1400" i="1" dirty="0">
                          <a:solidFill>
                            <a:srgbClr val="3333FF"/>
                          </a:solidFill>
                          <a:latin typeface="+mn-lt"/>
                          <a:ea typeface="PMingLiU"/>
                          <a:cs typeface="Times New Roman"/>
                        </a:rPr>
                        <a:t>Abgeschlossenheit</a:t>
                      </a:r>
                      <a:r>
                        <a:rPr lang="de-DE" sz="1400" dirty="0">
                          <a:solidFill>
                            <a:srgbClr val="3333FF"/>
                          </a:solidFill>
                          <a:latin typeface="+mn-lt"/>
                          <a:ea typeface="PMingLiU"/>
                          <a:cs typeface="Times New Roman"/>
                        </a:rPr>
                        <a:t>:</a:t>
                      </a:r>
                      <a:endParaRPr lang="de-DE" sz="2000" dirty="0">
                        <a:solidFill>
                          <a:srgbClr val="3333FF"/>
                        </a:solidFill>
                        <a:latin typeface="+mn-lt"/>
                        <a:ea typeface="PMingLiU"/>
                        <a:cs typeface="Times New Roman"/>
                      </a:endParaRPr>
                    </a:p>
                  </a:txBody>
                  <a:tcPr marL="48839" marR="48839" marT="90155" marB="67616">
                    <a:lnL>
                      <a:noFill/>
                    </a:lnL>
                    <a:lnR>
                      <a:noFill/>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0">
                        <a:lnSpc>
                          <a:spcPct val="100000"/>
                        </a:lnSpc>
                        <a:spcBef>
                          <a:spcPts val="600"/>
                        </a:spcBef>
                        <a:spcAft>
                          <a:spcPts val="0"/>
                        </a:spcAft>
                        <a:tabLst>
                          <a:tab pos="177800" algn="l"/>
                          <a:tab pos="215900" algn="l"/>
                          <a:tab pos="393700" algn="l"/>
                          <a:tab pos="749300" algn="l"/>
                        </a:tabLst>
                      </a:pPr>
                      <a:r>
                        <a:rPr lang="de-DE" sz="1400" dirty="0">
                          <a:solidFill>
                            <a:srgbClr val="000000"/>
                          </a:solidFill>
                          <a:latin typeface="+mn-lt"/>
                          <a:ea typeface="PMingLiU"/>
                          <a:cs typeface="Times New Roman"/>
                        </a:rPr>
                        <a:t>ist hoch, wenn die Software eine gut abgegrenzte Leistung erbringt und damit kaum Schnittstellen zu anderen Systemen hat.</a:t>
                      </a:r>
                      <a:endParaRPr lang="de-DE" sz="2000" dirty="0">
                        <a:solidFill>
                          <a:srgbClr val="000000"/>
                        </a:solidFill>
                        <a:latin typeface="+mn-lt"/>
                        <a:ea typeface="PMingLiU"/>
                        <a:cs typeface="Times New Roman"/>
                      </a:endParaRPr>
                    </a:p>
                  </a:txBody>
                  <a:tcPr marL="48839" marR="48839" marT="90155" marB="67616">
                    <a:lnL>
                      <a:noFill/>
                    </a:lnL>
                    <a:lnR>
                      <a:noFill/>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15392"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5B8FFCF-42F7-4C90-A0E5-BBE3F4B2ACC9}" type="slidenum">
              <a:rPr lang="de-DE" altLang="en-US"/>
              <a:pPr eaLnBrk="1" hangingPunct="1"/>
              <a:t>12</a:t>
            </a:fld>
            <a:endParaRPr lang="de-DE"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992188" y="1700213"/>
            <a:ext cx="7921625" cy="1223962"/>
          </a:xfrm>
        </p:spPr>
        <p:txBody>
          <a:bodyPr>
            <a:spAutoFit/>
          </a:bodyPr>
          <a:lstStyle/>
          <a:p>
            <a:r>
              <a:rPr lang="de-DE" altLang="en-US" smtClean="0"/>
              <a:t>5.1	Qualität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de-DE" altLang="en-US" smtClean="0"/>
              <a:t>Definition - 1</a:t>
            </a:r>
          </a:p>
        </p:txBody>
      </p:sp>
      <p:sp>
        <p:nvSpPr>
          <p:cNvPr id="6147" name="Content Placeholder 2"/>
          <p:cNvSpPr>
            <a:spLocks noGrp="1"/>
          </p:cNvSpPr>
          <p:nvPr>
            <p:ph idx="1"/>
          </p:nvPr>
        </p:nvSpPr>
        <p:spPr>
          <a:xfrm>
            <a:off x="166688" y="981075"/>
            <a:ext cx="9501187" cy="576263"/>
          </a:xfrm>
        </p:spPr>
        <p:txBody>
          <a:bodyPr/>
          <a:lstStyle/>
          <a:p>
            <a:r>
              <a:rPr lang="de-DE" altLang="en-US" smtClean="0">
                <a:solidFill>
                  <a:srgbClr val="000000"/>
                </a:solidFill>
                <a:cs typeface="Times New Roman" panose="02020603050405020304" pitchFamily="18" charset="0"/>
              </a:rPr>
              <a:t>Qualität von lat.</a:t>
            </a:r>
            <a:r>
              <a:rPr lang="de-DE" altLang="en-US" smtClean="0">
                <a:solidFill>
                  <a:srgbClr val="000000"/>
                </a:solidFill>
                <a:latin typeface="Helvetica" pitchFamily="2" charset="0"/>
                <a:cs typeface="Times New Roman" panose="02020603050405020304" pitchFamily="18" charset="0"/>
              </a:rPr>
              <a:t> </a:t>
            </a:r>
            <a:r>
              <a:rPr lang="de-DE" altLang="en-US" smtClean="0">
                <a:solidFill>
                  <a:srgbClr val="000000"/>
                </a:solidFill>
                <a:latin typeface="Palatino" pitchFamily="18" charset="0"/>
                <a:cs typeface="Times New Roman" panose="02020603050405020304" pitchFamily="18" charset="0"/>
              </a:rPr>
              <a:t>qualitas</a:t>
            </a:r>
            <a:r>
              <a:rPr lang="de-DE" altLang="en-US" smtClean="0">
                <a:solidFill>
                  <a:srgbClr val="000000"/>
                </a:solidFill>
                <a:latin typeface="Helvetica" pitchFamily="2" charset="0"/>
                <a:cs typeface="Times New Roman" panose="02020603050405020304" pitchFamily="18" charset="0"/>
              </a:rPr>
              <a:t>, </a:t>
            </a:r>
            <a:r>
              <a:rPr lang="de-DE" altLang="en-US" smtClean="0">
                <a:solidFill>
                  <a:srgbClr val="000000"/>
                </a:solidFill>
                <a:latin typeface="Palatino" pitchFamily="18" charset="0"/>
                <a:cs typeface="Times New Roman" panose="02020603050405020304" pitchFamily="18" charset="0"/>
              </a:rPr>
              <a:t>-atis</a:t>
            </a:r>
            <a:r>
              <a:rPr lang="de-DE" altLang="en-US" smtClean="0">
                <a:solidFill>
                  <a:srgbClr val="000000"/>
                </a:solidFill>
                <a:latin typeface="Helvetica" pitchFamily="2" charset="0"/>
                <a:cs typeface="Times New Roman" panose="02020603050405020304" pitchFamily="18" charset="0"/>
              </a:rPr>
              <a:t>, </a:t>
            </a:r>
            <a:r>
              <a:rPr lang="de-DE" altLang="en-US" smtClean="0">
                <a:solidFill>
                  <a:srgbClr val="000000"/>
                </a:solidFill>
                <a:cs typeface="Times New Roman" panose="02020603050405020304" pitchFamily="18" charset="0"/>
              </a:rPr>
              <a:t>f. = Beschaffenheit</a:t>
            </a:r>
            <a:r>
              <a:rPr lang="de-DE" altLang="en-US" smtClean="0">
                <a:solidFill>
                  <a:srgbClr val="000000"/>
                </a:solidFill>
                <a:latin typeface="Helvetica" pitchFamily="2" charset="0"/>
                <a:cs typeface="Times New Roman" panose="02020603050405020304" pitchFamily="18" charset="0"/>
              </a:rPr>
              <a:t>, Eigenschaft</a:t>
            </a:r>
            <a:endParaRPr lang="de-DE" altLang="en-US" smtClean="0"/>
          </a:p>
        </p:txBody>
      </p:sp>
      <p:sp>
        <p:nvSpPr>
          <p:cNvPr id="4" name="TextBox 6"/>
          <p:cNvSpPr txBox="1">
            <a:spLocks noChangeArrowheads="1"/>
          </p:cNvSpPr>
          <p:nvPr/>
        </p:nvSpPr>
        <p:spPr bwMode="auto">
          <a:xfrm>
            <a:off x="273050" y="1916113"/>
            <a:ext cx="9001125" cy="4156075"/>
          </a:xfrm>
          <a:prstGeom prst="rect">
            <a:avLst/>
          </a:prstGeom>
          <a:noFill/>
          <a:ln w="9525">
            <a:solidFill>
              <a:schemeClr val="tx2"/>
            </a:solidFill>
            <a:miter lim="800000"/>
            <a:headEnd/>
            <a:tailEnd/>
          </a:ln>
        </p:spPr>
        <p:txBody>
          <a:bodyPr>
            <a:spAutoFit/>
          </a:bodyPr>
          <a:lstStyle/>
          <a:p>
            <a:pPr marL="361950" indent="-361950">
              <a:defRPr/>
            </a:pPr>
            <a:r>
              <a:rPr lang="de-DE" sz="2400" b="1" dirty="0">
                <a:solidFill>
                  <a:srgbClr val="0000FF"/>
                </a:solidFill>
                <a:latin typeface="Calibri" pitchFamily="34" charset="0"/>
                <a:cs typeface="Calibri" pitchFamily="34" charset="0"/>
              </a:rPr>
              <a:t>Qualität</a:t>
            </a:r>
            <a:r>
              <a:rPr lang="de-DE" sz="2400" dirty="0">
                <a:solidFill>
                  <a:srgbClr val="0000FF"/>
                </a:solidFill>
                <a:latin typeface="Calibri" pitchFamily="34" charset="0"/>
                <a:cs typeface="Calibri" pitchFamily="34" charset="0"/>
              </a:rPr>
              <a:t> — </a:t>
            </a:r>
            <a:r>
              <a:rPr lang="de-DE" sz="2400" i="1" dirty="0">
                <a:solidFill>
                  <a:srgbClr val="0000FF"/>
                </a:solidFill>
                <a:latin typeface="Calibri" pitchFamily="34" charset="0"/>
                <a:cs typeface="Calibri" pitchFamily="34" charset="0"/>
              </a:rPr>
              <a:t>Gesamtheit von Eigenschaften und Merkmalen eines Produktes oder einer Tätigkeit, die sich auf die Eignung zur Erfüllung gegebener Erfordernisse beziehen.</a:t>
            </a:r>
          </a:p>
          <a:p>
            <a:pPr marL="361950" indent="-361950">
              <a:defRPr/>
            </a:pPr>
            <a:r>
              <a:rPr lang="de-DE" sz="2400" b="1" dirty="0">
                <a:solidFill>
                  <a:srgbClr val="0000FF"/>
                </a:solidFill>
                <a:latin typeface="Calibri" pitchFamily="34" charset="0"/>
                <a:cs typeface="Calibri" pitchFamily="34" charset="0"/>
              </a:rPr>
              <a:t>Anmerkung 2</a:t>
            </a:r>
            <a:r>
              <a:rPr lang="de-DE" sz="2400" dirty="0">
                <a:solidFill>
                  <a:srgbClr val="0000FF"/>
                </a:solidFill>
                <a:latin typeface="Calibri" pitchFamily="34" charset="0"/>
                <a:cs typeface="Calibri" pitchFamily="34" charset="0"/>
              </a:rPr>
              <a:t>: </a:t>
            </a:r>
            <a:r>
              <a:rPr lang="de-DE" sz="2400" i="1" dirty="0">
                <a:solidFill>
                  <a:srgbClr val="0000FF"/>
                </a:solidFill>
                <a:latin typeface="Calibri" pitchFamily="34" charset="0"/>
                <a:cs typeface="Calibri" pitchFamily="34" charset="0"/>
              </a:rPr>
              <a:t>Ein Produkt ist z. B. jede Art von Waren, Rohstoffen, aber auch der Inhalt von Konzepten und Entwürfen. Eine Tätigkeit ist z. B. jede Art von Dienstleistung, aber auch ein maschineller Arbeitsablauf wie ein Verfahren oder ein Prozess.</a:t>
            </a:r>
          </a:p>
          <a:p>
            <a:pPr marL="361950" indent="-361950">
              <a:defRPr/>
            </a:pPr>
            <a:r>
              <a:rPr lang="de-DE" sz="2400" b="1" dirty="0">
                <a:solidFill>
                  <a:srgbClr val="0000FF"/>
                </a:solidFill>
                <a:latin typeface="Calibri" pitchFamily="34" charset="0"/>
                <a:cs typeface="Calibri" pitchFamily="34" charset="0"/>
              </a:rPr>
              <a:t>Anmerkung 4: </a:t>
            </a:r>
            <a:r>
              <a:rPr lang="de-DE" sz="2400" i="1" dirty="0">
                <a:solidFill>
                  <a:srgbClr val="0000FF"/>
                </a:solidFill>
                <a:latin typeface="Calibri" pitchFamily="34" charset="0"/>
                <a:cs typeface="Calibri" pitchFamily="34" charset="0"/>
              </a:rPr>
              <a:t>Die Qualität wird durch die Planungs- und Ausführungsqualitäten in allen Phasen des Qualitätskreises bestimmt.</a:t>
            </a:r>
          </a:p>
          <a:p>
            <a:pPr algn="r">
              <a:defRPr/>
            </a:pPr>
            <a:r>
              <a:rPr lang="de-DE" sz="2400" dirty="0">
                <a:latin typeface="Calibri" pitchFamily="34" charset="0"/>
                <a:cs typeface="Calibri" pitchFamily="34" charset="0"/>
              </a:rPr>
              <a:t>DIN 55350-11:1995-08 (Auszüge)</a:t>
            </a:r>
          </a:p>
        </p:txBody>
      </p:sp>
      <p:sp>
        <p:nvSpPr>
          <p:cNvPr id="6149"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ACA9DC6-D60B-4DE2-9901-29D4531B20FD}" type="slidenum">
              <a:rPr lang="de-DE" altLang="en-US"/>
              <a:pPr eaLnBrk="1" hangingPunct="1"/>
              <a:t>3</a:t>
            </a:fld>
            <a:endParaRPr lang="de-DE"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de-DE" altLang="en-US" smtClean="0"/>
              <a:t>Definition - 2</a:t>
            </a:r>
          </a:p>
        </p:txBody>
      </p:sp>
      <p:sp>
        <p:nvSpPr>
          <p:cNvPr id="7171" name="Content Placeholder 2"/>
          <p:cNvSpPr>
            <a:spLocks noGrp="1"/>
          </p:cNvSpPr>
          <p:nvPr>
            <p:ph idx="1"/>
          </p:nvPr>
        </p:nvSpPr>
        <p:spPr>
          <a:xfrm>
            <a:off x="166688" y="981075"/>
            <a:ext cx="9501187" cy="5326063"/>
          </a:xfrm>
        </p:spPr>
        <p:txBody>
          <a:bodyPr/>
          <a:lstStyle/>
          <a:p>
            <a:r>
              <a:rPr lang="de-DE" altLang="en-US" smtClean="0">
                <a:solidFill>
                  <a:srgbClr val="000000"/>
                </a:solidFill>
              </a:rPr>
              <a:t>Entsprechend dieser Norm umfasst </a:t>
            </a:r>
            <a:r>
              <a:rPr lang="de-DE" altLang="en-US" smtClean="0">
                <a:solidFill>
                  <a:srgbClr val="0000FF"/>
                </a:solidFill>
                <a:ea typeface="Times New Roman" panose="02020603050405020304" pitchFamily="18" charset="0"/>
                <a:cs typeface="New York" charset="0"/>
              </a:rPr>
              <a:t>Software-Qualität</a:t>
            </a:r>
            <a:r>
              <a:rPr lang="de-DE" altLang="en-US" b="1" smtClean="0">
                <a:solidFill>
                  <a:srgbClr val="000000"/>
                </a:solidFill>
              </a:rPr>
              <a:t> </a:t>
            </a:r>
            <a:r>
              <a:rPr lang="de-DE" altLang="en-US" smtClean="0">
                <a:solidFill>
                  <a:srgbClr val="000000"/>
                </a:solidFill>
              </a:rPr>
              <a:t>nicht nur Qualitätsaspekte im landläufigen Sinne, sondern auch (und im Kern) die </a:t>
            </a:r>
            <a:r>
              <a:rPr lang="de-DE" altLang="en-US" smtClean="0">
                <a:solidFill>
                  <a:srgbClr val="0000FF"/>
                </a:solidFill>
                <a:cs typeface="Times New Roman" panose="02020603050405020304" pitchFamily="18" charset="0"/>
              </a:rPr>
              <a:t>Funktionalität</a:t>
            </a:r>
            <a:r>
              <a:rPr lang="de-DE" altLang="en-US" smtClean="0">
                <a:solidFill>
                  <a:srgbClr val="000000"/>
                </a:solidFill>
              </a:rPr>
              <a:t>.</a:t>
            </a:r>
            <a:endParaRPr lang="de-DE" altLang="en-US" smtClean="0"/>
          </a:p>
          <a:p>
            <a:r>
              <a:rPr lang="de-DE" altLang="en-US" smtClean="0"/>
              <a:t>Eine Reihe anderer Aspekte kommt hinzu.</a:t>
            </a:r>
            <a:endParaRPr lang="de-DE" altLang="en-US" smtClean="0">
              <a:solidFill>
                <a:srgbClr val="000000"/>
              </a:solidFill>
              <a:cs typeface="Times New Roman" panose="02020603050405020304" pitchFamily="18" charset="0"/>
            </a:endParaRPr>
          </a:p>
          <a:p>
            <a:r>
              <a:rPr lang="de-DE" altLang="en-US" smtClean="0">
                <a:solidFill>
                  <a:srgbClr val="000000"/>
                </a:solidFill>
                <a:cs typeface="Times New Roman" panose="02020603050405020304" pitchFamily="18" charset="0"/>
              </a:rPr>
              <a:t>Ursprünglich steckt im Wort „Qualität“ </a:t>
            </a:r>
            <a:r>
              <a:rPr lang="de-DE" altLang="en-US" b="1" smtClean="0">
                <a:solidFill>
                  <a:srgbClr val="000000"/>
                </a:solidFill>
                <a:cs typeface="Times New Roman" panose="02020603050405020304" pitchFamily="18" charset="0"/>
              </a:rPr>
              <a:t>keine Wertung</a:t>
            </a:r>
            <a:r>
              <a:rPr lang="de-DE" altLang="en-US" smtClean="0">
                <a:solidFill>
                  <a:srgbClr val="000000"/>
                </a:solidFill>
                <a:cs typeface="Times New Roman" panose="02020603050405020304" pitchFamily="18" charset="0"/>
              </a:rPr>
              <a:t>.</a:t>
            </a:r>
          </a:p>
          <a:p>
            <a:r>
              <a:rPr lang="de-DE" altLang="en-US" smtClean="0">
                <a:solidFill>
                  <a:srgbClr val="000000"/>
                </a:solidFill>
                <a:cs typeface="Times New Roman" panose="02020603050405020304" pitchFamily="18" charset="0"/>
              </a:rPr>
              <a:t>So sprechen wir, wenn sich etwas grundsätzlich geändert hat, von einer </a:t>
            </a:r>
            <a:r>
              <a:rPr lang="de-DE" altLang="en-US" smtClean="0">
                <a:solidFill>
                  <a:srgbClr val="0000FF"/>
                </a:solidFill>
                <a:cs typeface="Times New Roman" panose="02020603050405020304" pitchFamily="18" charset="0"/>
              </a:rPr>
              <a:t>neuen Qualität</a:t>
            </a:r>
            <a:r>
              <a:rPr lang="de-DE" altLang="en-US" smtClean="0">
                <a:solidFill>
                  <a:srgbClr val="000000"/>
                </a:solidFill>
                <a:cs typeface="Times New Roman" panose="02020603050405020304" pitchFamily="18" charset="0"/>
              </a:rPr>
              <a:t>. </a:t>
            </a:r>
          </a:p>
          <a:p>
            <a:r>
              <a:rPr lang="de-DE" altLang="en-US" smtClean="0">
                <a:solidFill>
                  <a:srgbClr val="000000"/>
                </a:solidFill>
                <a:cs typeface="Times New Roman" panose="02020603050405020304" pitchFamily="18" charset="0"/>
              </a:rPr>
              <a:t>Im Laufe der Zeit hat der Qualitätsbegriff eine </a:t>
            </a:r>
            <a:r>
              <a:rPr lang="de-DE" altLang="en-US" b="1" smtClean="0">
                <a:solidFill>
                  <a:srgbClr val="000000"/>
                </a:solidFill>
                <a:cs typeface="Times New Roman" panose="02020603050405020304" pitchFamily="18" charset="0"/>
              </a:rPr>
              <a:t>wertende Bedeutung</a:t>
            </a:r>
            <a:r>
              <a:rPr lang="de-DE" altLang="en-US" smtClean="0">
                <a:solidFill>
                  <a:srgbClr val="000000"/>
                </a:solidFill>
                <a:cs typeface="Times New Roman" panose="02020603050405020304" pitchFamily="18" charset="0"/>
              </a:rPr>
              <a:t> bekommen, „Qualität“ wurde gleichbedeutend mit </a:t>
            </a:r>
            <a:r>
              <a:rPr lang="de-DE" altLang="en-US" smtClean="0">
                <a:solidFill>
                  <a:srgbClr val="0000FF"/>
                </a:solidFill>
                <a:cs typeface="Times New Roman" panose="02020603050405020304" pitchFamily="18" charset="0"/>
              </a:rPr>
              <a:t>guter Qualität</a:t>
            </a:r>
            <a:r>
              <a:rPr lang="de-DE" altLang="en-US" smtClean="0">
                <a:solidFill>
                  <a:srgbClr val="000000"/>
                </a:solidFill>
                <a:cs typeface="Times New Roman" panose="02020603050405020304" pitchFamily="18" charset="0"/>
              </a:rPr>
              <a:t>.</a:t>
            </a:r>
          </a:p>
          <a:p>
            <a:r>
              <a:rPr lang="de-DE" altLang="en-US" smtClean="0">
                <a:solidFill>
                  <a:srgbClr val="000000"/>
                </a:solidFill>
                <a:cs typeface="Times New Roman" panose="02020603050405020304" pitchFamily="18" charset="0"/>
              </a:rPr>
              <a:t>In diesem Sinne steckt die Qualität im Wort </a:t>
            </a:r>
            <a:r>
              <a:rPr lang="de-DE" altLang="en-US" smtClean="0">
                <a:solidFill>
                  <a:srgbClr val="0000FF"/>
                </a:solidFill>
                <a:cs typeface="Times New Roman" panose="02020603050405020304" pitchFamily="18" charset="0"/>
              </a:rPr>
              <a:t>Qualitätssicherung</a:t>
            </a:r>
            <a:r>
              <a:rPr lang="de-DE" altLang="en-US" smtClean="0">
                <a:solidFill>
                  <a:srgbClr val="000000"/>
                </a:solidFill>
                <a:cs typeface="Times New Roman" panose="02020603050405020304" pitchFamily="18" charset="0"/>
              </a:rPr>
              <a:t>.</a:t>
            </a:r>
          </a:p>
          <a:p>
            <a:endParaRPr lang="de-DE" altLang="en-US" smtClean="0"/>
          </a:p>
        </p:txBody>
      </p:sp>
      <p:sp>
        <p:nvSpPr>
          <p:cNvPr id="717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01ED158-0255-4ECC-9AD7-FBDA18F07C4F}" type="slidenum">
              <a:rPr lang="de-DE" altLang="en-US"/>
              <a:pPr eaLnBrk="1" hangingPunct="1"/>
              <a:t>4</a:t>
            </a:fld>
            <a:endParaRPr lang="de-DE"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de-DE" dirty="0" smtClean="0"/>
              <a:t>5.2	Taxonomie der Software-Qualitäten</a:t>
            </a:r>
            <a:endParaRPr lang="de-DE"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de-DE" altLang="en-US" smtClean="0"/>
              <a:t>Taxonomie der Qualitäten</a:t>
            </a:r>
          </a:p>
        </p:txBody>
      </p:sp>
      <p:sp>
        <p:nvSpPr>
          <p:cNvPr id="9219" name="Content Placeholder 2"/>
          <p:cNvSpPr>
            <a:spLocks noGrp="1"/>
          </p:cNvSpPr>
          <p:nvPr>
            <p:ph idx="1"/>
          </p:nvPr>
        </p:nvSpPr>
        <p:spPr>
          <a:xfrm>
            <a:off x="166688" y="981075"/>
            <a:ext cx="9501187" cy="5326063"/>
          </a:xfrm>
        </p:spPr>
        <p:txBody>
          <a:bodyPr/>
          <a:lstStyle/>
          <a:p>
            <a:r>
              <a:rPr lang="de-DE" altLang="en-US" smtClean="0"/>
              <a:t>Der Begriff der </a:t>
            </a:r>
            <a:r>
              <a:rPr lang="de-DE" altLang="en-US" smtClean="0">
                <a:solidFill>
                  <a:srgbClr val="0000FF"/>
                </a:solidFill>
                <a:ea typeface="Times New Roman" panose="02020603050405020304" pitchFamily="18" charset="0"/>
                <a:cs typeface="New York" charset="0"/>
              </a:rPr>
              <a:t>Qualität</a:t>
            </a:r>
            <a:r>
              <a:rPr lang="de-DE" altLang="en-US" smtClean="0"/>
              <a:t> bezieht sich entweder auf </a:t>
            </a:r>
          </a:p>
          <a:p>
            <a:pPr lvl="1"/>
            <a:r>
              <a:rPr lang="de-DE" altLang="en-US" smtClean="0"/>
              <a:t>den Entwicklungsprozess (</a:t>
            </a:r>
            <a:r>
              <a:rPr lang="de-DE" altLang="en-US" smtClean="0">
                <a:solidFill>
                  <a:srgbClr val="0000FF"/>
                </a:solidFill>
                <a:cs typeface="Times New Roman" panose="02020603050405020304" pitchFamily="18" charset="0"/>
              </a:rPr>
              <a:t>Prozessqualität</a:t>
            </a:r>
            <a:r>
              <a:rPr lang="de-DE" altLang="en-US" smtClean="0"/>
              <a:t>) oder auf</a:t>
            </a:r>
          </a:p>
          <a:p>
            <a:pPr lvl="1"/>
            <a:r>
              <a:rPr lang="de-DE" altLang="en-US" smtClean="0"/>
              <a:t>das Produkt (</a:t>
            </a:r>
            <a:r>
              <a:rPr lang="de-DE" altLang="en-US" smtClean="0">
                <a:solidFill>
                  <a:srgbClr val="0000FF"/>
                </a:solidFill>
                <a:cs typeface="Times New Roman" panose="02020603050405020304" pitchFamily="18" charset="0"/>
              </a:rPr>
              <a:t>Produktqualität</a:t>
            </a:r>
            <a:r>
              <a:rPr lang="de-DE" altLang="en-US" smtClean="0"/>
              <a:t>).</a:t>
            </a:r>
          </a:p>
          <a:p>
            <a:r>
              <a:rPr lang="de-DE" altLang="en-US" smtClean="0"/>
              <a:t>Die </a:t>
            </a:r>
            <a:r>
              <a:rPr lang="de-DE" altLang="en-US" smtClean="0">
                <a:solidFill>
                  <a:srgbClr val="0000FF"/>
                </a:solidFill>
                <a:cs typeface="Times New Roman" panose="02020603050405020304" pitchFamily="18" charset="0"/>
              </a:rPr>
              <a:t>Prozessqualität</a:t>
            </a:r>
            <a:r>
              <a:rPr lang="de-DE" altLang="en-US" smtClean="0"/>
              <a:t> ist u. U. wesentlich für das Zustandekommen des Projekts; sie schlägt sich in Abmachungen zwischen Hersteller und Kunden nieder.</a:t>
            </a:r>
          </a:p>
          <a:p>
            <a:r>
              <a:rPr lang="de-DE" altLang="en-US" smtClean="0"/>
              <a:t>Die Produktqualität ist weiter zu differenzieren in die</a:t>
            </a:r>
          </a:p>
          <a:p>
            <a:pPr lvl="1"/>
            <a:r>
              <a:rPr lang="de-DE" altLang="en-US" smtClean="0"/>
              <a:t>Qualität aus Sicht des Benutzers (</a:t>
            </a:r>
            <a:r>
              <a:rPr lang="de-DE" altLang="en-US" smtClean="0">
                <a:solidFill>
                  <a:srgbClr val="0000FF"/>
                </a:solidFill>
                <a:cs typeface="Times New Roman" panose="02020603050405020304" pitchFamily="18" charset="0"/>
              </a:rPr>
              <a:t>Gebrauchsqualität</a:t>
            </a:r>
            <a:r>
              <a:rPr lang="de-DE" altLang="en-US" smtClean="0"/>
              <a:t>)</a:t>
            </a:r>
          </a:p>
          <a:p>
            <a:pPr lvl="1"/>
            <a:r>
              <a:rPr lang="de-DE" altLang="en-US" smtClean="0"/>
              <a:t>Qualität aus Sicht des Bearbeiters (</a:t>
            </a:r>
            <a:r>
              <a:rPr lang="de-DE" altLang="en-US" smtClean="0">
                <a:solidFill>
                  <a:srgbClr val="0000FF"/>
                </a:solidFill>
                <a:cs typeface="Times New Roman" panose="02020603050405020304" pitchFamily="18" charset="0"/>
              </a:rPr>
              <a:t>Wartungsqualität</a:t>
            </a:r>
            <a:r>
              <a:rPr lang="de-DE" altLang="en-US" smtClean="0"/>
              <a:t>)</a:t>
            </a:r>
          </a:p>
          <a:p>
            <a:endParaRPr lang="de-DE" altLang="en-US" smtClean="0"/>
          </a:p>
        </p:txBody>
      </p:sp>
      <p:sp>
        <p:nvSpPr>
          <p:cNvPr id="922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A9E74B2-9EEB-41E7-9FA4-D6E2309182BE}" type="slidenum">
              <a:rPr lang="de-DE" altLang="en-US"/>
              <a:pPr eaLnBrk="1" hangingPunct="1"/>
              <a:t>6</a:t>
            </a:fld>
            <a:endParaRPr lang="de-DE"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de-DE" altLang="en-US" smtClean="0"/>
              <a:t>Zusammenhang der Qualitäten</a:t>
            </a:r>
          </a:p>
        </p:txBody>
      </p:sp>
      <p:sp>
        <p:nvSpPr>
          <p:cNvPr id="10243" name="Text Placeholder 2"/>
          <p:cNvSpPr>
            <a:spLocks noGrp="1"/>
          </p:cNvSpPr>
          <p:nvPr>
            <p:ph type="body" sz="half" idx="2"/>
          </p:nvPr>
        </p:nvSpPr>
        <p:spPr>
          <a:xfrm>
            <a:off x="344488" y="5648325"/>
            <a:ext cx="9072562" cy="804863"/>
          </a:xfrm>
        </p:spPr>
        <p:txBody>
          <a:bodyPr/>
          <a:lstStyle/>
          <a:p>
            <a:r>
              <a:rPr lang="de-DE" altLang="en-US" smtClean="0"/>
              <a:t>Das Wort „</a:t>
            </a:r>
            <a:r>
              <a:rPr lang="de-DE" altLang="en-US" b="1" smtClean="0"/>
              <a:t>Projektqualität</a:t>
            </a:r>
            <a:r>
              <a:rPr lang="de-DE" altLang="en-US" smtClean="0"/>
              <a:t>“ ist nicht gebräuchlich. Statt dessen gebraucht man (auch) dafür das Wort „</a:t>
            </a:r>
            <a:r>
              <a:rPr lang="de-DE" altLang="en-US" b="1" smtClean="0"/>
              <a:t>Prozessqualität</a:t>
            </a:r>
            <a:r>
              <a:rPr lang="de-DE" altLang="en-US" smtClean="0"/>
              <a:t>“.</a:t>
            </a:r>
          </a:p>
          <a:p>
            <a:endParaRPr lang="de-DE" altLang="en-US" smtClean="0"/>
          </a:p>
        </p:txBody>
      </p:sp>
      <p:sp>
        <p:nvSpPr>
          <p:cNvPr id="10244" name="Slide Number Placeholder 4"/>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B745AE4-3DF0-45F9-85D8-BF7BA6B15F7B}" type="slidenum">
              <a:rPr lang="de-DE" altLang="en-US"/>
              <a:pPr eaLnBrk="1" hangingPunct="1"/>
              <a:t>7</a:t>
            </a:fld>
            <a:endParaRPr lang="de-DE" altLang="en-US"/>
          </a:p>
        </p:txBody>
      </p:sp>
      <p:pic>
        <p:nvPicPr>
          <p:cNvPr id="10245" name="Content Placeholder 5" descr="5_1_Q_Fluesse_COL.png"/>
          <p:cNvPicPr>
            <a:picLocks noGrp="1" noChangeAspect="1"/>
          </p:cNvPicPr>
          <p:nvPr>
            <p:ph sz="quarter" idx="12"/>
          </p:nvPr>
        </p:nvPicPr>
        <p:blipFill>
          <a:blip r:embed="rId2" cstate="print">
            <a:extLst>
              <a:ext uri="{28A0092B-C50C-407E-A947-70E740481C1C}">
                <a14:useLocalDpi xmlns:a14="http://schemas.microsoft.com/office/drawing/2010/main" val="0"/>
              </a:ext>
            </a:extLst>
          </a:blip>
          <a:srcRect/>
          <a:stretch>
            <a:fillRect/>
          </a:stretch>
        </p:blipFill>
        <p:spPr>
          <a:xfrm>
            <a:off x="1303338" y="1196975"/>
            <a:ext cx="7226300" cy="3887788"/>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de-DE" altLang="en-US" smtClean="0"/>
              <a:t>Qualitätenbaum</a:t>
            </a:r>
          </a:p>
        </p:txBody>
      </p:sp>
      <p:pic>
        <p:nvPicPr>
          <p:cNvPr id="11267" name="Content Placeholder 6" descr="5_2_Q_Baum_COL_a.png"/>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101725" y="650875"/>
            <a:ext cx="7307263" cy="5842000"/>
          </a:xfrm>
        </p:spPr>
      </p:pic>
      <p:sp>
        <p:nvSpPr>
          <p:cNvPr id="11268" name="Slide Number Placeholder 7"/>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D34BC1D-64C0-4955-9B8C-BEF29BDD68A4}" type="slidenum">
              <a:rPr lang="de-DE" altLang="en-US"/>
              <a:pPr eaLnBrk="1" hangingPunct="1"/>
              <a:t>8</a:t>
            </a:fld>
            <a:endParaRPr lang="de-DE"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de-DE" altLang="en-US" smtClean="0"/>
              <a:t>Produktqualitäten</a:t>
            </a:r>
          </a:p>
        </p:txBody>
      </p:sp>
      <p:pic>
        <p:nvPicPr>
          <p:cNvPr id="12291" name="Content Placeholder 5" descr="5_2_Q_Baum_COL_b.png"/>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717675" y="1052513"/>
            <a:ext cx="6399213" cy="5183187"/>
          </a:xfrm>
        </p:spPr>
      </p:pic>
      <p:sp>
        <p:nvSpPr>
          <p:cNvPr id="12292"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6FC69DF-F1DD-476B-BA09-ED81C956FF1F}" type="slidenum">
              <a:rPr lang="de-DE" altLang="en-US"/>
              <a:pPr eaLnBrk="1" hangingPunct="1"/>
              <a:t>9</a:t>
            </a:fld>
            <a:endParaRPr lang="de-DE" altLang="en-US"/>
          </a:p>
        </p:txBody>
      </p:sp>
    </p:spTree>
  </p:cSld>
  <p:clrMapOvr>
    <a:masterClrMapping/>
  </p:clrMapOvr>
</p:sld>
</file>

<file path=ppt/theme/theme1.xml><?xml version="1.0" encoding="utf-8"?>
<a:theme xmlns:a="http://schemas.openxmlformats.org/drawingml/2006/main" name="SE Book">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01_Grundlagen.pp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01_Grundlagen.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01_Grundlagen.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01_Grundlagen.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01_Grundlagen.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01_Grundlagen.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01_Grundlagen.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01_Grundlagen.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 Software-Nutzen und Software-Kosten</Template>
  <TotalTime>0</TotalTime>
  <Words>818</Words>
  <Application>Microsoft Office PowerPoint</Application>
  <PresentationFormat>A4 Paper (210x297 mm)</PresentationFormat>
  <Paragraphs>96</Paragraphs>
  <Slides>12</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12</vt:i4>
      </vt:variant>
    </vt:vector>
  </HeadingPairs>
  <TitlesOfParts>
    <vt:vector size="23" baseType="lpstr">
      <vt:lpstr>Arial</vt:lpstr>
      <vt:lpstr>Arial Rounded MT Bold</vt:lpstr>
      <vt:lpstr>Verdana</vt:lpstr>
      <vt:lpstr>Wingdings</vt:lpstr>
      <vt:lpstr>Times New Roman</vt:lpstr>
      <vt:lpstr>Helvetica</vt:lpstr>
      <vt:lpstr>Palatino</vt:lpstr>
      <vt:lpstr>Calibri</vt:lpstr>
      <vt:lpstr>New York</vt:lpstr>
      <vt:lpstr>PMingLiU</vt:lpstr>
      <vt:lpstr>SE Book</vt:lpstr>
      <vt:lpstr>5 Software-Qualität</vt:lpstr>
      <vt:lpstr>5.1 Qualität</vt:lpstr>
      <vt:lpstr>Definition - 1</vt:lpstr>
      <vt:lpstr>Definition - 2</vt:lpstr>
      <vt:lpstr>5.2 Taxonomie der Software-Qualitäten</vt:lpstr>
      <vt:lpstr>Taxonomie der Qualitäten</vt:lpstr>
      <vt:lpstr>Zusammenhang der Qualitäten</vt:lpstr>
      <vt:lpstr>Qualitätenbaum</vt:lpstr>
      <vt:lpstr>Produktqualitäten</vt:lpstr>
      <vt:lpstr>Merkmale der Prozessqualität</vt:lpstr>
      <vt:lpstr>Merkmale der Brauchbarkeit</vt:lpstr>
      <vt:lpstr>Merkmale der Wartbarkeit</vt:lpstr>
    </vt:vector>
  </TitlesOfParts>
  <Company>Universität Stuttgart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Software-Qualität</dc:title>
  <dc:creator>Institut für Softwaretechnologie</dc:creator>
  <cp:lastModifiedBy>Horst Lichter</cp:lastModifiedBy>
  <cp:revision>45</cp:revision>
  <dcterms:created xsi:type="dcterms:W3CDTF">2010-06-25T11:56:32Z</dcterms:created>
  <dcterms:modified xsi:type="dcterms:W3CDTF">2022-11-16T09:45:43Z</dcterms:modified>
</cp:coreProperties>
</file>