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02"/>
  </p:notesMasterIdLst>
  <p:handoutMasterIdLst>
    <p:handoutMasterId r:id="rId10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1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302" r:id="rId45"/>
    <p:sldId id="301" r:id="rId46"/>
    <p:sldId id="300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48" r:id="rId93"/>
    <p:sldId id="349" r:id="rId94"/>
    <p:sldId id="350" r:id="rId95"/>
    <p:sldId id="351" r:id="rId96"/>
    <p:sldId id="352" r:id="rId97"/>
    <p:sldId id="353" r:id="rId98"/>
    <p:sldId id="354" r:id="rId99"/>
    <p:sldId id="355" r:id="rId100"/>
    <p:sldId id="356" r:id="rId101"/>
  </p:sldIdLst>
  <p:sldSz cx="9906000" cy="6858000" type="A4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42835"/>
    <a:srgbClr val="FF9999"/>
    <a:srgbClr val="CCCCFF"/>
    <a:srgbClr val="9999FF"/>
    <a:srgbClr val="F5F5F7"/>
    <a:srgbClr val="E73B49"/>
    <a:srgbClr val="8CB9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11" autoAdjust="0"/>
    <p:restoredTop sz="94660" autoAdjust="0"/>
  </p:normalViewPr>
  <p:slideViewPr>
    <p:cSldViewPr>
      <p:cViewPr varScale="1">
        <p:scale>
          <a:sx n="121" d="100"/>
          <a:sy n="121" d="100"/>
        </p:scale>
        <p:origin x="1200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3270" y="-84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315913" y="428625"/>
            <a:ext cx="6462712" cy="250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5504" tIns="46914" rIns="95504" bIns="46914">
            <a:spAutoFit/>
          </a:bodyPr>
          <a:lstStyle/>
          <a:p>
            <a:pPr defTabSz="804863" eaLnBrk="0" hangingPunct="0">
              <a:lnSpc>
                <a:spcPct val="90000"/>
              </a:lnSpc>
              <a:defRPr/>
            </a:pPr>
            <a:r>
              <a:rPr lang="de-DE" sz="1000">
                <a:latin typeface="Arial" charset="0"/>
                <a:cs typeface="+mn-cs"/>
              </a:rPr>
              <a:t>SW-Projekt-Management 		         WS 99/00		 H. Lichter, RWTH Aachen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3463925" y="9637713"/>
            <a:ext cx="384175" cy="252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5504" tIns="46914" rIns="95504" bIns="46914">
            <a:spAutoFit/>
          </a:bodyPr>
          <a:lstStyle>
            <a:lvl1pPr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048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048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048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048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en-US" sz="1000">
                <a:latin typeface="Arial" panose="020B0604020202020204" pitchFamily="34" charset="0"/>
              </a:rPr>
              <a:t> </a:t>
            </a:r>
            <a:fld id="{04FD666A-5221-4FC1-A556-EB74108F31B7}" type="slidenum">
              <a:rPr lang="en-US" altLang="en-US" sz="1000">
                <a:latin typeface="Arial" panose="020B0604020202020204" pitchFamily="34" charset="0"/>
              </a:rPr>
              <a:pPr algn="ctr">
                <a:lnSpc>
                  <a:spcPct val="90000"/>
                </a:lnSpc>
              </a:pPr>
              <a:t>‹#›</a:t>
            </a:fld>
            <a:endParaRPr lang="en-US" altLang="en-US" sz="100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t" anchorCtr="0" compatLnSpc="1">
            <a:prstTxWarp prst="textNoShape">
              <a:avLst/>
            </a:prstTxWarp>
          </a:bodyPr>
          <a:lstStyle>
            <a:lvl1pPr defTabSz="965200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65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6288" y="766763"/>
            <a:ext cx="5546725" cy="3840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5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Click to edit Master text styles</a:t>
            </a:r>
          </a:p>
          <a:p>
            <a:pPr lvl="1"/>
            <a:r>
              <a:rPr lang="de-DE" noProof="0" smtClean="0"/>
              <a:t>Second level</a:t>
            </a:r>
          </a:p>
          <a:p>
            <a:pPr lvl="2"/>
            <a:r>
              <a:rPr lang="de-DE" noProof="0" smtClean="0"/>
              <a:t>Third level</a:t>
            </a:r>
          </a:p>
          <a:p>
            <a:pPr lvl="3"/>
            <a:r>
              <a:rPr lang="de-DE" noProof="0" smtClean="0"/>
              <a:t>Fourth level</a:t>
            </a:r>
          </a:p>
          <a:p>
            <a:pPr lvl="4"/>
            <a:r>
              <a:rPr lang="de-DE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b" anchorCtr="0" compatLnSpc="1">
            <a:prstTxWarp prst="textNoShape">
              <a:avLst/>
            </a:prstTxWarp>
          </a:bodyPr>
          <a:lstStyle>
            <a:lvl1pPr defTabSz="965200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fld id="{C3B81A2C-2086-46DC-812D-399607232C46}" type="slidenum">
              <a:rPr lang="de-DE" altLang="en-US"/>
              <a:pPr/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66690" y="981075"/>
            <a:ext cx="9501187" cy="5326063"/>
          </a:xfrm>
        </p:spPr>
        <p:txBody>
          <a:bodyPr/>
          <a:lstStyle>
            <a:lvl1pPr marL="0" indent="0">
              <a:buClr>
                <a:srgbClr val="3333FF"/>
              </a:buClr>
              <a:defRPr/>
            </a:lvl1pPr>
            <a:lvl2pPr>
              <a:buClr>
                <a:srgbClr val="3333FF"/>
              </a:buClr>
              <a:defRPr/>
            </a:lvl2pPr>
            <a:lvl3pPr>
              <a:buClr>
                <a:srgbClr val="3333FF"/>
              </a:buClr>
              <a:defRPr/>
            </a:lvl3pPr>
            <a:lvl4pPr>
              <a:buClr>
                <a:srgbClr val="3333FF"/>
              </a:buClr>
              <a:defRPr/>
            </a:lvl4pPr>
            <a:lvl5pPr>
              <a:buClr>
                <a:srgbClr val="3333FF"/>
              </a:buClr>
              <a:defRPr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EEDEA85-08B7-479C-897E-42D7636CFD3E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044283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344488" y="5648474"/>
            <a:ext cx="9073008" cy="804862"/>
          </a:xfrm>
        </p:spPr>
        <p:txBody>
          <a:bodyPr/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416496" y="836612"/>
            <a:ext cx="9001000" cy="46086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fld id="{BF07D61F-DF2D-41C7-892E-33ED9EFC7ADC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634755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00472" y="980728"/>
            <a:ext cx="4608512" cy="5400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097016" y="980728"/>
            <a:ext cx="4608512" cy="54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579C3D17-D32F-4CC2-9D15-26127ED700F1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427157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00472" y="980728"/>
            <a:ext cx="9505056" cy="2520280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200472" y="4005064"/>
            <a:ext cx="9505056" cy="2376264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D200BBF8-2C6D-418B-A553-92BB7073E5E1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643029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CEA086-69D5-4A2B-AD31-9CBD674FBACA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987774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920750" y="344488"/>
            <a:ext cx="78486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4000" dirty="0">
                <a:latin typeface="+mn-lt"/>
              </a:rPr>
              <a:t>Software Engineering</a:t>
            </a: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992188" y="188913"/>
            <a:ext cx="7921625" cy="144462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/>
          <a:lstStyle/>
          <a:p>
            <a:pPr marL="381000" indent="-381000" algn="ctr" defTabSz="762000" eaLnBrk="0" hangingPunct="0">
              <a:lnSpc>
                <a:spcPct val="90000"/>
              </a:lnSpc>
              <a:spcBef>
                <a:spcPct val="60000"/>
              </a:spcBef>
              <a:spcAft>
                <a:spcPct val="5000"/>
              </a:spcAft>
              <a:buClr>
                <a:srgbClr val="0000FF"/>
              </a:buClr>
              <a:buSzPct val="10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992188" y="6165850"/>
            <a:ext cx="7921625" cy="142875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/>
          <a:lstStyle/>
          <a:p>
            <a:pPr marL="381000" indent="-381000" algn="ctr" defTabSz="762000" eaLnBrk="0" hangingPunct="0">
              <a:lnSpc>
                <a:spcPct val="90000"/>
              </a:lnSpc>
              <a:spcBef>
                <a:spcPct val="60000"/>
              </a:spcBef>
              <a:spcAft>
                <a:spcPct val="5000"/>
              </a:spcAft>
              <a:buClr>
                <a:srgbClr val="0000FF"/>
              </a:buClr>
              <a:buSzPct val="10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7" name="TextBox 6"/>
          <p:cNvSpPr txBox="1"/>
          <p:nvPr userDrawn="1"/>
        </p:nvSpPr>
        <p:spPr>
          <a:xfrm>
            <a:off x="920750" y="6308725"/>
            <a:ext cx="8135938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100" dirty="0">
                <a:latin typeface="+mn-lt"/>
              </a:rPr>
              <a:t>© Ludewig, J., H. Lichter: Software Engineering  –   Grundlagen, Menschen, Prozesse, Techniken. 2. Aufl., </a:t>
            </a:r>
            <a:r>
              <a:rPr lang="de-DE" sz="1100" dirty="0" err="1">
                <a:latin typeface="+mn-lt"/>
              </a:rPr>
              <a:t>dpunkt.verlag</a:t>
            </a:r>
            <a:r>
              <a:rPr lang="de-DE" sz="1100" dirty="0">
                <a:latin typeface="+mn-lt"/>
              </a:rPr>
              <a:t>, 2010.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560" y="1196603"/>
            <a:ext cx="7920880" cy="1224136"/>
          </a:xfrm>
        </p:spPr>
        <p:txBody>
          <a:bodyPr>
            <a:normAutofit/>
          </a:bodyPr>
          <a:lstStyle>
            <a:lvl1pPr marL="712788" indent="-712788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1496616" y="2564755"/>
            <a:ext cx="7416824" cy="3528392"/>
          </a:xfrm>
        </p:spPr>
        <p:txBody>
          <a:bodyPr/>
          <a:lstStyle>
            <a:lvl1pPr marL="631825" indent="-631825">
              <a:spcBef>
                <a:spcPts val="800"/>
              </a:spcBef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9486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992188" y="1196975"/>
            <a:ext cx="7921625" cy="144463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/>
          <a:lstStyle/>
          <a:p>
            <a:pPr marL="381000" indent="-381000" algn="ctr" defTabSz="762000" eaLnBrk="0" hangingPunct="0">
              <a:lnSpc>
                <a:spcPct val="90000"/>
              </a:lnSpc>
              <a:spcBef>
                <a:spcPct val="60000"/>
              </a:spcBef>
              <a:spcAft>
                <a:spcPct val="5000"/>
              </a:spcAft>
              <a:buClr>
                <a:srgbClr val="0000FF"/>
              </a:buClr>
              <a:buSzPct val="10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992188" y="3429000"/>
            <a:ext cx="7921625" cy="144463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/>
          <a:lstStyle/>
          <a:p>
            <a:pPr marL="381000" indent="-381000" algn="ctr" defTabSz="762000" eaLnBrk="0" hangingPunct="0">
              <a:lnSpc>
                <a:spcPct val="90000"/>
              </a:lnSpc>
              <a:spcBef>
                <a:spcPct val="60000"/>
              </a:spcBef>
              <a:spcAft>
                <a:spcPct val="5000"/>
              </a:spcAft>
              <a:buClr>
                <a:srgbClr val="0000FF"/>
              </a:buClr>
              <a:buSzPct val="10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560" y="1700808"/>
            <a:ext cx="7920880" cy="1224135"/>
          </a:xfrm>
        </p:spPr>
        <p:txBody>
          <a:bodyPr tIns="252000" bIns="252000">
            <a:normAutofit/>
          </a:bodyPr>
          <a:lstStyle>
            <a:lvl1pPr marL="895350" indent="-895350">
              <a:defRPr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1765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906000" cy="588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288000" tIns="44450" rIns="90488" bIns="4445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3079" name="Rectangle 7"/>
          <p:cNvSpPr>
            <a:spLocks noChangeAspect="1" noChangeArrowheads="1"/>
          </p:cNvSpPr>
          <p:nvPr/>
        </p:nvSpPr>
        <p:spPr bwMode="auto">
          <a:xfrm>
            <a:off x="0" y="6572250"/>
            <a:ext cx="9906000" cy="28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lIns="180000" tIns="36000" rIns="0" bIns="72000"/>
          <a:lstStyle/>
          <a:p>
            <a:pPr defTabSz="762000" eaLnBrk="0" hangingPunct="0">
              <a:lnSpc>
                <a:spcPct val="90000"/>
              </a:lnSpc>
              <a:tabLst>
                <a:tab pos="3856038" algn="ctr"/>
                <a:tab pos="7620000" algn="r"/>
              </a:tabLst>
              <a:defRPr/>
            </a:pPr>
            <a:endParaRPr lang="en-US" sz="1100" dirty="0">
              <a:solidFill>
                <a:schemeClr val="accent5">
                  <a:lumMod val="25000"/>
                </a:schemeClr>
              </a:solidFill>
              <a:cs typeface="+mn-cs"/>
            </a:endParaRP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6688" y="981075"/>
            <a:ext cx="9501187" cy="532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Hauptteiltext</a:t>
            </a:r>
          </a:p>
          <a:p>
            <a:pPr lvl="1"/>
            <a:r>
              <a:rPr lang="en-US" altLang="en-US" smtClean="0"/>
              <a:t>Zweite Ebene</a:t>
            </a:r>
          </a:p>
          <a:p>
            <a:pPr lvl="2"/>
            <a:r>
              <a:rPr lang="en-US" altLang="en-US" smtClean="0"/>
              <a:t>Dritte Ebene</a:t>
            </a:r>
          </a:p>
          <a:p>
            <a:pPr lvl="3"/>
            <a:r>
              <a:rPr lang="en-US" altLang="en-US" smtClean="0"/>
              <a:t>Vierte Ebene</a:t>
            </a:r>
          </a:p>
          <a:p>
            <a:pPr lvl="4"/>
            <a:r>
              <a:rPr lang="en-US" altLang="en-US" smtClean="0"/>
              <a:t>Fünfte Ebene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7400925" y="6597650"/>
            <a:ext cx="2311400" cy="2603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59CCBCA1-A640-4FA7-969C-3F1C0E1A2BEA}" type="slidenum">
              <a:rPr lang="de-DE" altLang="en-US"/>
              <a:pPr/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</p:sldLayoutIdLst>
  <p:hf hdr="0"/>
  <p:txStyles>
    <p:titleStyle>
      <a:lvl1pPr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2pPr>
      <a:lvl3pPr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3pPr>
      <a:lvl4pPr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4pPr>
      <a:lvl5pPr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5pPr>
      <a:lvl6pPr marL="457200"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6pPr>
      <a:lvl7pPr marL="914400"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7pPr>
      <a:lvl8pPr marL="1371600"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8pPr>
      <a:lvl9pPr marL="1828800"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9pPr>
    </p:titleStyle>
    <p:bodyStyle>
      <a:lvl1pPr marL="342900" indent="-342900" algn="l" defTabSz="762000" rtl="0" eaLnBrk="0" fontAlgn="base" hangingPunct="0">
        <a:lnSpc>
          <a:spcPct val="90000"/>
        </a:lnSpc>
        <a:spcBef>
          <a:spcPct val="60000"/>
        </a:spcBef>
        <a:spcAft>
          <a:spcPct val="5000"/>
        </a:spcAft>
        <a:buClr>
          <a:srgbClr val="0330D8"/>
        </a:buClr>
        <a:buSzPct val="100000"/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1pPr>
      <a:lvl2pPr marL="381000" indent="-38100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330D8"/>
        </a:buClr>
        <a:buSzPct val="100000"/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2pPr>
      <a:lvl3pPr marL="715963" indent="-384175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330D8"/>
        </a:buClr>
        <a:buSzPct val="100000"/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3pPr>
      <a:lvl4pPr marL="1077913" indent="-352425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330D8"/>
        </a:buClr>
        <a:buSzPct val="100000"/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4pPr>
      <a:lvl5pPr marL="1430338" indent="-32385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330D8"/>
        </a:buClr>
        <a:buSzPct val="100000"/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5pPr>
      <a:lvl6pPr marL="2724150" indent="-17145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SzPct val="100000"/>
        <a:buChar char="–"/>
        <a:defRPr sz="1600">
          <a:solidFill>
            <a:schemeClr val="tx1"/>
          </a:solidFill>
          <a:latin typeface="+mn-lt"/>
        </a:defRPr>
      </a:lvl6pPr>
      <a:lvl7pPr marL="3181350" indent="-17145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SzPct val="100000"/>
        <a:buChar char="–"/>
        <a:defRPr sz="1600">
          <a:solidFill>
            <a:schemeClr val="tx1"/>
          </a:solidFill>
          <a:latin typeface="+mn-lt"/>
        </a:defRPr>
      </a:lvl7pPr>
      <a:lvl8pPr marL="3638550" indent="-17145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SzPct val="100000"/>
        <a:buChar char="–"/>
        <a:defRPr sz="1600">
          <a:solidFill>
            <a:schemeClr val="tx1"/>
          </a:solidFill>
          <a:latin typeface="+mn-lt"/>
        </a:defRPr>
      </a:lvl8pPr>
      <a:lvl9pPr marL="4095750" indent="-17145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SzPct val="100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992188" y="1196975"/>
            <a:ext cx="7921625" cy="1223963"/>
          </a:xfrm>
        </p:spPr>
        <p:txBody>
          <a:bodyPr>
            <a:spAutoFit/>
          </a:bodyPr>
          <a:lstStyle/>
          <a:p>
            <a:r>
              <a:rPr lang="en-US" altLang="en-US" smtClean="0"/>
              <a:t>8	Projektleitung und Projektleiter 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sz="quarter" idx="13"/>
          </p:nvPr>
        </p:nvSpPr>
        <p:spPr>
          <a:xfrm>
            <a:off x="1497013" y="2565400"/>
            <a:ext cx="7416800" cy="3527425"/>
          </a:xfrm>
        </p:spPr>
        <p:txBody>
          <a:bodyPr/>
          <a:lstStyle/>
          <a:p>
            <a:r>
              <a:rPr lang="de-DE" altLang="en-US" smtClean="0">
                <a:solidFill>
                  <a:srgbClr val="7F7F7F"/>
                </a:solidFill>
              </a:rPr>
              <a:t>8.1	Ziele und Schwerpunkte des Projektmanagements</a:t>
            </a:r>
          </a:p>
          <a:p>
            <a:r>
              <a:rPr lang="de-DE" altLang="en-US" smtClean="0">
                <a:solidFill>
                  <a:srgbClr val="7F7F7F"/>
                </a:solidFill>
              </a:rPr>
              <a:t>8.2	Das Vorprojekt</a:t>
            </a:r>
          </a:p>
          <a:p>
            <a:r>
              <a:rPr lang="de-DE" altLang="en-US" smtClean="0">
                <a:solidFill>
                  <a:srgbClr val="7F7F7F"/>
                </a:solidFill>
              </a:rPr>
              <a:t>8.3	Start des Projekts, Planung</a:t>
            </a:r>
          </a:p>
          <a:p>
            <a:r>
              <a:rPr lang="de-DE" altLang="en-US" smtClean="0">
                <a:solidFill>
                  <a:srgbClr val="7F7F7F"/>
                </a:solidFill>
              </a:rPr>
              <a:t>8.4	Aufwand, Kosten, Risiken</a:t>
            </a:r>
          </a:p>
          <a:p>
            <a:r>
              <a:rPr lang="de-DE" altLang="en-US" smtClean="0">
                <a:solidFill>
                  <a:srgbClr val="7F7F7F"/>
                </a:solidFill>
              </a:rPr>
              <a:t>8.5	Projektkontrolle und -steuerung</a:t>
            </a:r>
          </a:p>
          <a:p>
            <a:r>
              <a:rPr lang="de-DE" altLang="en-US" smtClean="0">
                <a:solidFill>
                  <a:srgbClr val="7F7F7F"/>
                </a:solidFill>
              </a:rPr>
              <a:t>8.6	Der Projektabschluss</a:t>
            </a:r>
          </a:p>
          <a:p>
            <a:r>
              <a:rPr lang="de-DE" altLang="en-US" smtClean="0">
                <a:solidFill>
                  <a:srgbClr val="7F7F7F"/>
                </a:solidFill>
              </a:rPr>
              <a:t>8.7	Projektmanagement als Führungsaufgabe</a:t>
            </a:r>
            <a:endParaRPr lang="en-US" altLang="en-US" smtClean="0">
              <a:solidFill>
                <a:srgbClr val="7F7F7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Die Organisation des Vorprojekts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Das Vorprojekt wird typisch von </a:t>
            </a:r>
            <a:r>
              <a:rPr lang="de-DE" altLang="en-US" smtClean="0">
                <a:solidFill>
                  <a:srgbClr val="0000FF"/>
                </a:solidFill>
              </a:rPr>
              <a:t>einer oder wenigen Personen </a:t>
            </a:r>
            <a:r>
              <a:rPr lang="de-DE" altLang="en-US" smtClean="0"/>
              <a:t>durchgeführt.</a:t>
            </a:r>
          </a:p>
          <a:p>
            <a:pPr lvl="1"/>
            <a:r>
              <a:rPr lang="de-DE" altLang="en-US" smtClean="0"/>
              <a:t>Es sollten sowohl Kenntnisse des </a:t>
            </a:r>
            <a:r>
              <a:rPr lang="de-DE" altLang="en-US" smtClean="0">
                <a:solidFill>
                  <a:srgbClr val="0000FF"/>
                </a:solidFill>
              </a:rPr>
              <a:t>Anwendungsbereichs</a:t>
            </a:r>
            <a:r>
              <a:rPr lang="de-DE" altLang="en-US" smtClean="0"/>
              <a:t> als auch der </a:t>
            </a:r>
            <a:r>
              <a:rPr lang="de-DE" altLang="en-US" smtClean="0">
                <a:solidFill>
                  <a:srgbClr val="0000FF"/>
                </a:solidFill>
              </a:rPr>
              <a:t>Technik</a:t>
            </a:r>
            <a:r>
              <a:rPr lang="de-DE" altLang="en-US" smtClean="0"/>
              <a:t> vertreten sind. </a:t>
            </a:r>
          </a:p>
          <a:p>
            <a:pPr lvl="1"/>
            <a:r>
              <a:rPr lang="de-DE" altLang="en-US" smtClean="0"/>
              <a:t>Die Zusammenarbeit ist </a:t>
            </a:r>
            <a:r>
              <a:rPr lang="de-DE" altLang="en-US" smtClean="0">
                <a:solidFill>
                  <a:srgbClr val="0000FF"/>
                </a:solidFill>
              </a:rPr>
              <a:t>eng</a:t>
            </a:r>
            <a:r>
              <a:rPr lang="de-DE" altLang="en-US" smtClean="0"/>
              <a:t> und kaum reglementiert.  </a:t>
            </a:r>
          </a:p>
          <a:p>
            <a:r>
              <a:rPr lang="de-DE" altLang="en-US" smtClean="0"/>
              <a:t>Der </a:t>
            </a:r>
            <a:r>
              <a:rPr lang="de-DE" altLang="en-US" smtClean="0">
                <a:solidFill>
                  <a:srgbClr val="0000FF"/>
                </a:solidFill>
              </a:rPr>
              <a:t>Aufwand</a:t>
            </a:r>
            <a:r>
              <a:rPr lang="de-DE" altLang="en-US" smtClean="0"/>
              <a:t> liegt bei </a:t>
            </a:r>
            <a:r>
              <a:rPr lang="de-DE" altLang="en-US" smtClean="0">
                <a:solidFill>
                  <a:srgbClr val="0000FF"/>
                </a:solidFill>
              </a:rPr>
              <a:t>einigen Prozent </a:t>
            </a:r>
            <a:r>
              <a:rPr lang="de-DE" altLang="en-US" smtClean="0"/>
              <a:t>der Projektkosten insgesamt. </a:t>
            </a:r>
          </a:p>
          <a:p>
            <a:r>
              <a:rPr lang="de-DE" altLang="en-US" smtClean="0"/>
              <a:t>Wegen der Unsicherheit ist das Vorprojekt eine Gratwanderung: </a:t>
            </a:r>
          </a:p>
          <a:p>
            <a:pPr lvl="1"/>
            <a:r>
              <a:rPr lang="de-DE" altLang="en-US" smtClean="0"/>
              <a:t>Der Aufwand muss für ein seriöses Angebot ausreichen.</a:t>
            </a:r>
          </a:p>
          <a:p>
            <a:pPr lvl="1"/>
            <a:r>
              <a:rPr lang="de-DE" altLang="en-US" smtClean="0"/>
              <a:t>Der Aufwand darf nicht schmerzen, wenn er verloren ist.</a:t>
            </a:r>
          </a:p>
          <a:p>
            <a:r>
              <a:rPr lang="de-DE" altLang="en-US" smtClean="0"/>
              <a:t> </a:t>
            </a:r>
          </a:p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D8A4024-FE3C-4EBF-A8D7-C811B15C4A81}" type="slidenum">
              <a:rPr lang="de-DE" altLang="en-US" sz="1100"/>
              <a:pPr eaLnBrk="1" hangingPunct="1"/>
              <a:t>10</a:t>
            </a:fld>
            <a:endParaRPr lang="de-DE" altLang="en-US" sz="1100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Zeitlos gültige Regeln (Metzger 1981)</a:t>
            </a:r>
          </a:p>
        </p:txBody>
      </p:sp>
      <p:sp>
        <p:nvSpPr>
          <p:cNvPr id="105475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Rules of behavior for successful project management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en-US" altLang="en-US" smtClean="0"/>
              <a:t>Think people first, the business second. All a business is, is its people. Take care of them.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en-US" altLang="en-US" smtClean="0"/>
              <a:t>Establish a clear definition of your project's development cycle and stick to it.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en-US" altLang="en-US" smtClean="0"/>
              <a:t>Emphasize the front-end of the project so that the rear-end won't be dragging.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en-US" altLang="en-US" smtClean="0"/>
              <a:t>Establish baselines early and protect them from uncontrolled change.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en-US" altLang="en-US" smtClean="0"/>
              <a:t>State clearly the responsibilities of each person on the project.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en-US" altLang="en-US" smtClean="0"/>
              <a:t>Define a system of documents clearly and early.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en-US" altLang="en-US" smtClean="0"/>
              <a:t>Never give an estimate or an answer you don't believe in.</a:t>
            </a:r>
          </a:p>
          <a:p>
            <a:pPr marL="457200" lvl="1" indent="-457200">
              <a:buFont typeface="Arial Rounded MT Bold" panose="020F0704030504030204" pitchFamily="34" charset="0"/>
              <a:buAutoNum type="arabicPeriod"/>
            </a:pPr>
            <a:r>
              <a:rPr lang="en-US" altLang="en-US" smtClean="0"/>
              <a:t>Never forget Rule 1.</a:t>
            </a:r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049E47D-5137-41B1-87F8-F5E7D3034FC7}" type="slidenum">
              <a:rPr lang="de-DE" altLang="en-US" sz="1100"/>
              <a:pPr eaLnBrk="1" hangingPunct="1"/>
              <a:t>100</a:t>
            </a:fld>
            <a:endParaRPr lang="de-DE" altLang="en-US" sz="11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Resultate des Vorprojekts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Für die </a:t>
            </a:r>
            <a:r>
              <a:rPr lang="de-DE" altLang="en-US" smtClean="0">
                <a:solidFill>
                  <a:srgbClr val="0000FF"/>
                </a:solidFill>
              </a:rPr>
              <a:t>Projektentscheidung</a:t>
            </a:r>
            <a:r>
              <a:rPr lang="de-DE" altLang="en-US" smtClean="0"/>
              <a:t> ist vor allem eine </a:t>
            </a:r>
            <a:r>
              <a:rPr lang="de-DE" altLang="en-US" smtClean="0">
                <a:solidFill>
                  <a:srgbClr val="0000FF"/>
                </a:solidFill>
              </a:rPr>
              <a:t>Aufwandsschätzung</a:t>
            </a:r>
            <a:r>
              <a:rPr lang="de-DE" altLang="en-US" smtClean="0"/>
              <a:t> nötig, verbunden mit der Analyse, ob die richtigen Leute zum richtigen Zeitpunkt verfügbar sein werden. </a:t>
            </a:r>
          </a:p>
          <a:p>
            <a:pPr lvl="1"/>
            <a:r>
              <a:rPr lang="de-DE" altLang="en-US" smtClean="0"/>
              <a:t>Das erfordert eine ungefähre Vorstellung von der Struktur des Systems und der eingesetzten Technologie, und diese hängen wiederum von den Anforderungen ab. </a:t>
            </a:r>
          </a:p>
          <a:p>
            <a:r>
              <a:rPr lang="de-DE" altLang="en-US" smtClean="0"/>
              <a:t>Wir benötigen also:</a:t>
            </a:r>
          </a:p>
          <a:p>
            <a:pPr lvl="1"/>
            <a:r>
              <a:rPr lang="de-DE" altLang="en-US" smtClean="0"/>
              <a:t>einen Überblick über die </a:t>
            </a:r>
            <a:r>
              <a:rPr lang="de-DE" altLang="en-US" smtClean="0">
                <a:solidFill>
                  <a:srgbClr val="0000FF"/>
                </a:solidFill>
              </a:rPr>
              <a:t>wichtigsten Anforderungen</a:t>
            </a:r>
            <a:r>
              <a:rPr lang="de-DE" altLang="en-US" smtClean="0"/>
              <a:t>, vor allem solche, die den Aufwand erheblich beeinflussen,</a:t>
            </a:r>
          </a:p>
          <a:p>
            <a:pPr lvl="1"/>
            <a:r>
              <a:rPr lang="de-DE" altLang="en-US" smtClean="0"/>
              <a:t>eine Konzeption, die </a:t>
            </a:r>
            <a:r>
              <a:rPr lang="de-DE" altLang="en-US" smtClean="0">
                <a:solidFill>
                  <a:srgbClr val="0000FF"/>
                </a:solidFill>
              </a:rPr>
              <a:t>Architektur des Systems</a:t>
            </a:r>
            <a:r>
              <a:rPr lang="de-DE" altLang="en-US" smtClean="0"/>
              <a:t>, freilich ohne Details, aber mit den wichtigsten Entscheidungen über die einzusetzende Technologie,</a:t>
            </a:r>
          </a:p>
          <a:p>
            <a:pPr lvl="1"/>
            <a:r>
              <a:rPr lang="de-DE" altLang="en-US" smtClean="0"/>
              <a:t>einen </a:t>
            </a:r>
            <a:r>
              <a:rPr lang="de-DE" altLang="en-US" smtClean="0">
                <a:solidFill>
                  <a:srgbClr val="0000FF"/>
                </a:solidFill>
              </a:rPr>
              <a:t>Entwicklungsplan</a:t>
            </a:r>
            <a:r>
              <a:rPr lang="de-DE" altLang="en-US" smtClean="0"/>
              <a:t>,</a:t>
            </a:r>
          </a:p>
          <a:p>
            <a:pPr lvl="1"/>
            <a:r>
              <a:rPr lang="de-DE" altLang="en-US" smtClean="0"/>
              <a:t>eine </a:t>
            </a:r>
            <a:r>
              <a:rPr lang="de-DE" altLang="en-US" smtClean="0">
                <a:solidFill>
                  <a:srgbClr val="0000FF"/>
                </a:solidFill>
              </a:rPr>
              <a:t>Aufwandsschätzung</a:t>
            </a:r>
            <a:r>
              <a:rPr lang="de-DE" altLang="en-US" smtClean="0"/>
              <a:t>.</a:t>
            </a:r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226BE14-4329-40C9-93B7-646841CBE765}" type="slidenum">
              <a:rPr lang="de-DE" altLang="en-US" sz="1100"/>
              <a:pPr eaLnBrk="1" hangingPunct="1"/>
              <a:t>11</a:t>
            </a:fld>
            <a:endParaRPr lang="de-DE" altLang="en-US" sz="1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Aktivitäten im Vorprojekt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3"/>
          </p:nvPr>
        </p:nvSpPr>
        <p:spPr>
          <a:xfrm>
            <a:off x="200025" y="836613"/>
            <a:ext cx="4608513" cy="5400675"/>
          </a:xfrm>
        </p:spPr>
        <p:txBody>
          <a:bodyPr/>
          <a:lstStyle/>
          <a:p>
            <a:pPr marL="0" indent="0"/>
            <a:r>
              <a:rPr lang="de-DE" altLang="en-US" smtClean="0"/>
              <a:t>Charakteristisch für die Situation zu Beginn des Vorprojekts ist der </a:t>
            </a:r>
            <a:r>
              <a:rPr lang="de-DE" altLang="en-US" smtClean="0">
                <a:solidFill>
                  <a:srgbClr val="0000FF"/>
                </a:solidFill>
              </a:rPr>
              <a:t>Mangel an Information</a:t>
            </a:r>
            <a:r>
              <a:rPr lang="de-DE" altLang="en-US" smtClean="0"/>
              <a:t>. </a:t>
            </a:r>
          </a:p>
          <a:p>
            <a:pPr marL="0" indent="0"/>
            <a:r>
              <a:rPr lang="de-DE" altLang="en-US" smtClean="0"/>
              <a:t>Darum geht es zunächst darum, Licht ins Dunkel zu bringen.</a:t>
            </a:r>
          </a:p>
          <a:p>
            <a:pPr marL="0" indent="0"/>
            <a:r>
              <a:rPr lang="de-DE" altLang="en-US" smtClean="0">
                <a:solidFill>
                  <a:srgbClr val="FF0000"/>
                </a:solidFill>
              </a:rPr>
              <a:t>Einen systematischen Prozess gibt es dafür nicht. </a:t>
            </a:r>
          </a:p>
          <a:p>
            <a:pPr marL="0" indent="0"/>
            <a:r>
              <a:rPr lang="de-DE" altLang="en-US" smtClean="0"/>
              <a:t>Die Aktivitäten sind </a:t>
            </a:r>
            <a:r>
              <a:rPr lang="de-DE" altLang="en-US" smtClean="0">
                <a:solidFill>
                  <a:srgbClr val="0000FF"/>
                </a:solidFill>
              </a:rPr>
              <a:t>vermischt</a:t>
            </a:r>
            <a:r>
              <a:rPr lang="de-DE" altLang="en-US" smtClean="0"/>
              <a:t> und </a:t>
            </a:r>
            <a:r>
              <a:rPr lang="de-DE" altLang="en-US" smtClean="0">
                <a:solidFill>
                  <a:srgbClr val="0000FF"/>
                </a:solidFill>
              </a:rPr>
              <a:t>bedingen sich gegenseitig</a:t>
            </a:r>
            <a:r>
              <a:rPr lang="de-DE" altLang="en-US" smtClean="0"/>
              <a:t>.</a:t>
            </a:r>
          </a:p>
          <a:p>
            <a:pPr marL="0" indent="0"/>
            <a:r>
              <a:rPr lang="de-DE" altLang="en-US" smtClean="0"/>
              <a:t>Die Resultate des Vorprojekts sind höchstens </a:t>
            </a:r>
            <a:r>
              <a:rPr lang="de-DE" altLang="en-US" smtClean="0">
                <a:solidFill>
                  <a:srgbClr val="0000FF"/>
                </a:solidFill>
              </a:rPr>
              <a:t>vorläufig gültig</a:t>
            </a:r>
            <a:r>
              <a:rPr lang="de-DE" altLang="en-US" smtClean="0"/>
              <a:t>. Wird das Projekt tatsächlich durchgeführt, müssen sie überprüft und ergänzt werden.</a:t>
            </a:r>
          </a:p>
          <a:p>
            <a:pPr marL="0" indent="0"/>
            <a:endParaRPr lang="en-US" altLang="en-US" smtClean="0"/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EB5A66B-0D93-4118-8C94-1EB1D04743CC}" type="slidenum">
              <a:rPr lang="de-DE" altLang="en-US" sz="1100"/>
              <a:pPr eaLnBrk="1" hangingPunct="1"/>
              <a:t>12</a:t>
            </a:fld>
            <a:endParaRPr lang="de-DE" altLang="en-US" sz="1100"/>
          </a:p>
        </p:txBody>
      </p:sp>
      <p:pic>
        <p:nvPicPr>
          <p:cNvPr id="15365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99113" y="2227263"/>
            <a:ext cx="3606800" cy="2908300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Das Angebot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166688" y="908050"/>
            <a:ext cx="9501187" cy="5326063"/>
          </a:xfrm>
        </p:spPr>
        <p:txBody>
          <a:bodyPr/>
          <a:lstStyle/>
          <a:p>
            <a:r>
              <a:rPr lang="de-DE" altLang="en-US" smtClean="0"/>
              <a:t>Soll ein Auftrag akquiriert werden, dann ist das Ergebnis des Vorprojekts das </a:t>
            </a:r>
            <a:r>
              <a:rPr lang="de-DE" altLang="en-US" smtClean="0">
                <a:solidFill>
                  <a:srgbClr val="FF0000"/>
                </a:solidFill>
              </a:rPr>
              <a:t>Angebot</a:t>
            </a:r>
            <a:r>
              <a:rPr lang="de-DE" altLang="en-US" smtClean="0"/>
              <a:t>. </a:t>
            </a:r>
          </a:p>
          <a:p>
            <a:pPr lvl="1"/>
            <a:r>
              <a:rPr lang="de-DE" altLang="en-US" smtClean="0"/>
              <a:t>Darin beschreibt der Anbieter, </a:t>
            </a:r>
            <a:r>
              <a:rPr lang="de-DE" altLang="en-US" smtClean="0">
                <a:solidFill>
                  <a:srgbClr val="0000FF"/>
                </a:solidFill>
              </a:rPr>
              <a:t>was</a:t>
            </a:r>
            <a:r>
              <a:rPr lang="de-DE" altLang="en-US" smtClean="0"/>
              <a:t> er </a:t>
            </a:r>
            <a:r>
              <a:rPr lang="de-DE" altLang="en-US" smtClean="0">
                <a:solidFill>
                  <a:srgbClr val="0000FF"/>
                </a:solidFill>
              </a:rPr>
              <a:t>wann</a:t>
            </a:r>
            <a:r>
              <a:rPr lang="de-DE" altLang="en-US" smtClean="0"/>
              <a:t> zu </a:t>
            </a:r>
            <a:r>
              <a:rPr lang="de-DE" altLang="en-US" smtClean="0">
                <a:solidFill>
                  <a:srgbClr val="0000FF"/>
                </a:solidFill>
              </a:rPr>
              <a:t>welchem Preis </a:t>
            </a:r>
            <a:r>
              <a:rPr lang="de-DE" altLang="en-US" smtClean="0"/>
              <a:t>liefern kann. </a:t>
            </a:r>
          </a:p>
          <a:p>
            <a:r>
              <a:rPr lang="de-DE" altLang="en-US" smtClean="0"/>
              <a:t>Ein Angebot enthält:</a:t>
            </a:r>
          </a:p>
          <a:p>
            <a:pPr lvl="1"/>
            <a:r>
              <a:rPr lang="de-DE" altLang="en-US" smtClean="0"/>
              <a:t>eine Beschreibung des </a:t>
            </a:r>
            <a:r>
              <a:rPr lang="de-DE" altLang="en-US" smtClean="0">
                <a:solidFill>
                  <a:srgbClr val="0000FF"/>
                </a:solidFill>
              </a:rPr>
              <a:t>zu liefernden Systems</a:t>
            </a:r>
            <a:r>
              <a:rPr lang="de-DE" altLang="en-US" smtClean="0"/>
              <a:t>,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Alleinstellungsmerkmale</a:t>
            </a:r>
            <a:r>
              <a:rPr lang="de-DE" altLang="en-US" smtClean="0"/>
              <a:t> des Angebots,</a:t>
            </a:r>
          </a:p>
          <a:p>
            <a:pPr lvl="1"/>
            <a:r>
              <a:rPr lang="de-DE" altLang="en-US" smtClean="0"/>
              <a:t>einen </a:t>
            </a:r>
            <a:r>
              <a:rPr lang="de-DE" altLang="en-US" smtClean="0">
                <a:solidFill>
                  <a:srgbClr val="0000FF"/>
                </a:solidFill>
              </a:rPr>
              <a:t>Plan</a:t>
            </a:r>
            <a:r>
              <a:rPr lang="de-DE" altLang="en-US" smtClean="0"/>
              <a:t> mit den externen Meilensteinen des Projekts,</a:t>
            </a:r>
          </a:p>
          <a:p>
            <a:pPr lvl="1"/>
            <a:r>
              <a:rPr lang="de-DE" altLang="en-US" smtClean="0"/>
              <a:t>Hinweise zum </a:t>
            </a:r>
            <a:r>
              <a:rPr lang="de-DE" altLang="en-US" smtClean="0">
                <a:solidFill>
                  <a:srgbClr val="0000FF"/>
                </a:solidFill>
              </a:rPr>
              <a:t>weiteren Vorgehen </a:t>
            </a:r>
            <a:r>
              <a:rPr lang="de-DE" altLang="en-US" smtClean="0"/>
              <a:t>(Kontaktpersonen).</a:t>
            </a:r>
          </a:p>
          <a:p>
            <a:r>
              <a:rPr lang="de-DE" altLang="en-US" smtClean="0"/>
              <a:t>Das zu liefernde System sollte so beschrieben werden, dass sich der </a:t>
            </a:r>
            <a:r>
              <a:rPr lang="de-DE" altLang="en-US" smtClean="0">
                <a:solidFill>
                  <a:srgbClr val="0000FF"/>
                </a:solidFill>
              </a:rPr>
              <a:t>Auftraggeber</a:t>
            </a:r>
            <a:r>
              <a:rPr lang="de-DE" altLang="en-US" smtClean="0"/>
              <a:t> darin wiederfindet. </a:t>
            </a:r>
          </a:p>
          <a:p>
            <a:r>
              <a:rPr lang="de-DE" altLang="en-US" smtClean="0"/>
              <a:t>Ein </a:t>
            </a:r>
            <a:r>
              <a:rPr lang="de-DE" altLang="en-US" smtClean="0">
                <a:solidFill>
                  <a:srgbClr val="0000FF"/>
                </a:solidFill>
              </a:rPr>
              <a:t>Prototyp</a:t>
            </a:r>
            <a:r>
              <a:rPr lang="de-DE" altLang="en-US" smtClean="0"/>
              <a:t> ist in vielen Fällen ein überzeugendes Argument.</a:t>
            </a:r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06F64AE-EB16-4504-A1BF-A61D3F30F562}" type="slidenum">
              <a:rPr lang="de-DE" altLang="en-US" sz="1100"/>
              <a:pPr eaLnBrk="1" hangingPunct="1"/>
              <a:t>13</a:t>
            </a:fld>
            <a:endParaRPr lang="de-DE" altLang="en-US" sz="11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Weitere Ergebnisse des Vorprojekts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Das Vorprojekt schafft die </a:t>
            </a:r>
            <a:r>
              <a:rPr lang="de-DE" altLang="en-US" smtClean="0">
                <a:solidFill>
                  <a:srgbClr val="0000FF"/>
                </a:solidFill>
              </a:rPr>
              <a:t>Grundlagen</a:t>
            </a:r>
            <a:r>
              <a:rPr lang="de-DE" altLang="en-US" smtClean="0"/>
              <a:t> für die Entscheidung über das Projekt. </a:t>
            </a:r>
          </a:p>
          <a:p>
            <a:r>
              <a:rPr lang="de-DE" altLang="en-US" smtClean="0"/>
              <a:t>Kommt das Projekt zustande, sollte der im Vorprojekt </a:t>
            </a:r>
            <a:r>
              <a:rPr lang="de-DE" altLang="en-US" smtClean="0">
                <a:solidFill>
                  <a:srgbClr val="0000FF"/>
                </a:solidFill>
              </a:rPr>
              <a:t>eingesetzte Aufwand weiter genutzt werden</a:t>
            </a:r>
            <a:r>
              <a:rPr lang="de-DE" altLang="en-US" smtClean="0"/>
              <a:t>, denn es sind bereits einige Dokumente entstanden – natürlich nur rudimentär:</a:t>
            </a:r>
          </a:p>
          <a:p>
            <a:pPr lvl="1"/>
            <a:r>
              <a:rPr lang="de-DE" altLang="en-US" smtClean="0"/>
              <a:t>Anforderungen wurden erhoben.</a:t>
            </a:r>
          </a:p>
          <a:p>
            <a:pPr lvl="1"/>
            <a:r>
              <a:rPr lang="de-DE" altLang="en-US" smtClean="0"/>
              <a:t>Die Architektur ist wenigstens grob entworfen.</a:t>
            </a:r>
          </a:p>
          <a:p>
            <a:pPr lvl="1"/>
            <a:r>
              <a:rPr lang="de-DE" altLang="en-US" smtClean="0"/>
              <a:t>Eine erste Aufwands- und Kostenschätzung wurde angefertigt.</a:t>
            </a:r>
          </a:p>
          <a:p>
            <a:pPr lvl="1"/>
            <a:r>
              <a:rPr lang="de-DE" altLang="en-US" smtClean="0"/>
              <a:t>Ein Plan für die Durchführung wurde erstellt.</a:t>
            </a:r>
          </a:p>
          <a:p>
            <a:r>
              <a:rPr lang="de-DE" altLang="en-US" smtClean="0"/>
              <a:t>Das </a:t>
            </a:r>
            <a:r>
              <a:rPr lang="de-DE" altLang="en-US" smtClean="0">
                <a:solidFill>
                  <a:srgbClr val="0000FF"/>
                </a:solidFill>
              </a:rPr>
              <a:t>Ende</a:t>
            </a:r>
            <a:r>
              <a:rPr lang="de-DE" altLang="en-US" smtClean="0"/>
              <a:t> des Vorprojekts sollte </a:t>
            </a:r>
            <a:r>
              <a:rPr lang="de-DE" altLang="en-US" smtClean="0">
                <a:solidFill>
                  <a:srgbClr val="0000FF"/>
                </a:solidFill>
              </a:rPr>
              <a:t>explizit festgestellt </a:t>
            </a:r>
            <a:r>
              <a:rPr lang="de-DE" altLang="en-US" smtClean="0"/>
              <a:t>werden.</a:t>
            </a:r>
          </a:p>
          <a:p>
            <a:pPr lvl="1"/>
            <a:r>
              <a:rPr lang="de-DE" altLang="en-US" smtClean="0"/>
              <a:t>Andernfalls besteht die Gefahr, dass es gleitend zum Projekt wird. </a:t>
            </a:r>
          </a:p>
          <a:p>
            <a:pPr lvl="1"/>
            <a:r>
              <a:rPr lang="de-DE" altLang="en-US" smtClean="0"/>
              <a:t>Damit ist ein systematisches Vorgehen kaum möglich.</a:t>
            </a:r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A9BD010-97A1-42A9-9C76-5C1940C8CAC1}" type="slidenum">
              <a:rPr lang="de-DE" altLang="en-US" sz="1100"/>
              <a:pPr eaLnBrk="1" hangingPunct="1"/>
              <a:t>14</a:t>
            </a:fld>
            <a:endParaRPr lang="de-DE" altLang="en-US" sz="11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spAutoFit/>
          </a:bodyPr>
          <a:lstStyle/>
          <a:p>
            <a:r>
              <a:rPr lang="en-US" altLang="en-US" smtClean="0"/>
              <a:t>8.3	Start des Projekts, Planung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Die Startphase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Ein Projekt konkretisiert sich in zwischen zwei Ereignissen: </a:t>
            </a:r>
          </a:p>
          <a:p>
            <a:pPr lvl="1"/>
            <a:r>
              <a:rPr lang="de-DE" altLang="en-US" smtClean="0"/>
              <a:t>der </a:t>
            </a:r>
            <a:r>
              <a:rPr lang="de-DE" altLang="en-US" smtClean="0">
                <a:solidFill>
                  <a:srgbClr val="0000FF"/>
                </a:solidFill>
              </a:rPr>
              <a:t>Entscheidung</a:t>
            </a:r>
            <a:r>
              <a:rPr lang="de-DE" altLang="en-US" smtClean="0"/>
              <a:t> des Auftraggebers, ein Software-System entwickeln zu lassen, und dem</a:t>
            </a:r>
          </a:p>
          <a:p>
            <a:pPr lvl="1"/>
            <a:r>
              <a:rPr lang="de-DE" altLang="en-US" smtClean="0"/>
              <a:t>eigentlichen </a:t>
            </a:r>
            <a:r>
              <a:rPr lang="de-DE" altLang="en-US" smtClean="0">
                <a:solidFill>
                  <a:srgbClr val="0000FF"/>
                </a:solidFill>
              </a:rPr>
              <a:t>Startschuss</a:t>
            </a:r>
            <a:r>
              <a:rPr lang="de-DE" altLang="en-US" smtClean="0"/>
              <a:t> des Projekts. </a:t>
            </a:r>
          </a:p>
          <a:p>
            <a:r>
              <a:rPr lang="de-DE" altLang="en-US" smtClean="0"/>
              <a:t>Dieser fällt, wenn der Projektplan in Kraft gesetzt wird. Dazwischen liegt die Definition des Projekts, die sogenannte </a:t>
            </a:r>
            <a:r>
              <a:rPr lang="de-DE" altLang="en-US" smtClean="0">
                <a:solidFill>
                  <a:srgbClr val="FF0000"/>
                </a:solidFill>
              </a:rPr>
              <a:t>Startphase</a:t>
            </a:r>
            <a:r>
              <a:rPr lang="de-DE" altLang="en-US" smtClean="0"/>
              <a:t>. </a:t>
            </a:r>
          </a:p>
          <a:p>
            <a:r>
              <a:rPr lang="de-DE" altLang="en-US" smtClean="0"/>
              <a:t>In dieser Phase wird der </a:t>
            </a:r>
            <a:r>
              <a:rPr lang="de-DE" altLang="en-US" smtClean="0">
                <a:solidFill>
                  <a:srgbClr val="FF0000"/>
                </a:solidFill>
              </a:rPr>
              <a:t>Projektleiter</a:t>
            </a:r>
            <a:r>
              <a:rPr lang="de-DE" altLang="en-US" smtClean="0"/>
              <a:t> ernannt. </a:t>
            </a:r>
          </a:p>
          <a:p>
            <a:pPr lvl="1"/>
            <a:r>
              <a:rPr lang="de-DE" altLang="en-US" smtClean="0"/>
              <a:t>Er verkörpert das Projekt, vertritt es und bildet die Keimzelle des Projektteams.</a:t>
            </a:r>
          </a:p>
          <a:p>
            <a:pPr lvl="1"/>
            <a:r>
              <a:rPr lang="de-DE" altLang="en-US" smtClean="0"/>
              <a:t>Seine erste Aufgabe ist es, auf der Grundlage des Projektauftrags einen </a:t>
            </a:r>
            <a:r>
              <a:rPr lang="de-DE" altLang="en-US" smtClean="0">
                <a:solidFill>
                  <a:srgbClr val="0000FF"/>
                </a:solidFill>
              </a:rPr>
              <a:t>Vorgehensplan</a:t>
            </a:r>
            <a:r>
              <a:rPr lang="de-DE" altLang="en-US" smtClean="0"/>
              <a:t> zu erstellen und die </a:t>
            </a:r>
            <a:r>
              <a:rPr lang="de-DE" altLang="en-US" smtClean="0">
                <a:solidFill>
                  <a:srgbClr val="0000FF"/>
                </a:solidFill>
              </a:rPr>
              <a:t>Rahmenbedingungen</a:t>
            </a:r>
            <a:r>
              <a:rPr lang="de-DE" altLang="en-US" smtClean="0"/>
              <a:t> zu gestalten, unter denen das Projekt durchgeführt wird. </a:t>
            </a:r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6A13922-FD82-47DE-AF0C-1B4742D8D1F7}" type="slidenum">
              <a:rPr lang="de-DE" altLang="en-US" sz="1100"/>
              <a:pPr eaLnBrk="1" hangingPunct="1"/>
              <a:t>16</a:t>
            </a:fld>
            <a:endParaRPr lang="de-DE" altLang="en-US" sz="11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Planung im Software-Projekt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Zu Beginn des Projekts müssen </a:t>
            </a:r>
            <a:r>
              <a:rPr lang="de-DE" altLang="en-US" smtClean="0">
                <a:solidFill>
                  <a:srgbClr val="FF0000"/>
                </a:solidFill>
              </a:rPr>
              <a:t>Pläne aufgestellt werden.</a:t>
            </a:r>
          </a:p>
          <a:p>
            <a:pPr lvl="1"/>
            <a:r>
              <a:rPr lang="de-DE" altLang="en-US" smtClean="0"/>
              <a:t>Gliederung in Phasen, zeitlicher Ablauf (Meilensteine), Arbeitsorganisation, Aufbau der Dokumentation, Prüfungen. </a:t>
            </a:r>
          </a:p>
          <a:p>
            <a:pPr lvl="1"/>
            <a:r>
              <a:rPr lang="de-DE" altLang="en-US" smtClean="0"/>
              <a:t>Die Existenz und die Qualität dieser Pläne hat zentrale Bedeutung für den Erfolg des Projekts.</a:t>
            </a:r>
          </a:p>
          <a:p>
            <a:r>
              <a:rPr lang="de-DE" altLang="en-US" smtClean="0"/>
              <a:t>Während des Projekts bleibt die </a:t>
            </a:r>
            <a:r>
              <a:rPr lang="de-DE" altLang="en-US" smtClean="0">
                <a:solidFill>
                  <a:srgbClr val="FF0000"/>
                </a:solidFill>
              </a:rPr>
              <a:t>Planung eine Daueraufgabe.</a:t>
            </a:r>
            <a:endParaRPr lang="de-DE" altLang="en-US" smtClean="0"/>
          </a:p>
          <a:p>
            <a:pPr lvl="1"/>
            <a:r>
              <a:rPr lang="de-DE" altLang="en-US" smtClean="0"/>
              <a:t>Weil sich die Realität meist nicht an unsere Planungen hält.</a:t>
            </a:r>
          </a:p>
          <a:p>
            <a:pPr lvl="1"/>
            <a:r>
              <a:rPr lang="de-DE" altLang="en-US" smtClean="0"/>
              <a:t>Notwendig ist ein Mittelweg zwischen der starrsinnigen Verteidigung von Plänen, die offenkundig nicht einzuhalten sind, und der täglichen Anpassung der Pläne an den realen Stand.</a:t>
            </a:r>
          </a:p>
          <a:p>
            <a:pPr lvl="1"/>
            <a:r>
              <a:rPr lang="de-DE" altLang="en-US" smtClean="0"/>
              <a:t>Eine gewisse Spannung zwischen Plan und Realität ist normal.</a:t>
            </a:r>
          </a:p>
          <a:p>
            <a:endParaRPr lang="en-US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0EF6DAE-4906-459B-B8CA-FBB0EE846E99}" type="slidenum">
              <a:rPr lang="de-DE" altLang="en-US" sz="1100"/>
              <a:pPr eaLnBrk="1" hangingPunct="1"/>
              <a:t>17</a:t>
            </a:fld>
            <a:endParaRPr lang="de-DE" altLang="en-US" sz="11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Teilaufgaben der Planung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Wichtige Teilaufgaben der Planung sind:</a:t>
            </a:r>
          </a:p>
          <a:p>
            <a:pPr lvl="1"/>
            <a:r>
              <a:rPr lang="de-DE" altLang="en-US" smtClean="0"/>
              <a:t>Abgrenzen des Liefer- und Leistungsumfangs</a:t>
            </a:r>
          </a:p>
          <a:p>
            <a:pPr lvl="1"/>
            <a:r>
              <a:rPr lang="de-DE" altLang="en-US" smtClean="0"/>
              <a:t>Definieren und Gliedern der Aufgaben</a:t>
            </a:r>
          </a:p>
          <a:p>
            <a:pPr lvl="1"/>
            <a:r>
              <a:rPr lang="de-DE" altLang="en-US" smtClean="0"/>
              <a:t>Festlegen des Berichtswesens innerhalb des Projektteams sowie an der Schnittstelle zum Auftraggeber</a:t>
            </a:r>
          </a:p>
          <a:p>
            <a:pPr lvl="1"/>
            <a:r>
              <a:rPr lang="de-DE" altLang="en-US" smtClean="0"/>
              <a:t>Abschätzen des Personalbedarfs</a:t>
            </a:r>
          </a:p>
          <a:p>
            <a:pPr lvl="1"/>
            <a:r>
              <a:rPr lang="de-DE" altLang="en-US" smtClean="0"/>
              <a:t>Erstellen des Budgets und der Terminpläne</a:t>
            </a:r>
          </a:p>
          <a:p>
            <a:pPr lvl="1"/>
            <a:r>
              <a:rPr lang="de-DE" altLang="en-US" smtClean="0"/>
              <a:t>Verteilen der Aufgaben über die Rollen</a:t>
            </a:r>
          </a:p>
          <a:p>
            <a:pPr lvl="1"/>
            <a:r>
              <a:rPr lang="de-DE" altLang="en-US" smtClean="0"/>
              <a:t>Bereitstellen der notwendigen Unterstützung (Dienstleistungen)</a:t>
            </a:r>
          </a:p>
          <a:p>
            <a:pPr lvl="1"/>
            <a:r>
              <a:rPr lang="de-DE" altLang="en-US" smtClean="0"/>
              <a:t>Identifizieren von Risiken</a:t>
            </a:r>
          </a:p>
          <a:p>
            <a:r>
              <a:rPr lang="de-DE" altLang="en-US" smtClean="0"/>
              <a:t>Das </a:t>
            </a:r>
            <a:r>
              <a:rPr lang="de-DE" altLang="en-US" smtClean="0">
                <a:solidFill>
                  <a:srgbClr val="0000FF"/>
                </a:solidFill>
              </a:rPr>
              <a:t>Resultat dieser Tätigkeiten </a:t>
            </a:r>
            <a:r>
              <a:rPr lang="de-DE" altLang="en-US" smtClean="0"/>
              <a:t>ist der </a:t>
            </a:r>
            <a:r>
              <a:rPr lang="de-DE" altLang="en-US" smtClean="0">
                <a:solidFill>
                  <a:srgbClr val="FF0000"/>
                </a:solidFill>
              </a:rPr>
              <a:t>Projektplan</a:t>
            </a:r>
            <a:r>
              <a:rPr lang="de-DE" altLang="en-US" smtClean="0"/>
              <a:t>.</a:t>
            </a:r>
          </a:p>
          <a:p>
            <a:pPr lvl="1"/>
            <a:r>
              <a:rPr lang="de-DE" altLang="en-US" smtClean="0"/>
              <a:t>Darin beschreibt der Projektleiter, wie das Projekt durchgeführt werden soll.  </a:t>
            </a:r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1CCC0B2-F2E9-4A2B-8BC6-BE1F8CFDDFC1}" type="slidenum">
              <a:rPr lang="de-DE" altLang="en-US" sz="1100"/>
              <a:pPr eaLnBrk="1" hangingPunct="1"/>
              <a:t>18</a:t>
            </a:fld>
            <a:endParaRPr lang="de-DE" altLang="en-US" sz="11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Fazit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>
                <a:solidFill>
                  <a:srgbClr val="0000FF"/>
                </a:solidFill>
              </a:rPr>
              <a:t>Planung</a:t>
            </a:r>
            <a:r>
              <a:rPr lang="de-DE" altLang="en-US" smtClean="0"/>
              <a:t> und </a:t>
            </a:r>
            <a:r>
              <a:rPr lang="de-DE" altLang="en-US" smtClean="0">
                <a:solidFill>
                  <a:srgbClr val="0000FF"/>
                </a:solidFill>
              </a:rPr>
              <a:t>Planverfolgung</a:t>
            </a:r>
            <a:r>
              <a:rPr lang="de-DE" altLang="en-US" smtClean="0"/>
              <a:t> sind die </a:t>
            </a:r>
            <a:r>
              <a:rPr lang="de-DE" altLang="en-US" smtClean="0">
                <a:solidFill>
                  <a:srgbClr val="FF0000"/>
                </a:solidFill>
              </a:rPr>
              <a:t>wichtigsten Aufgaben </a:t>
            </a:r>
            <a:r>
              <a:rPr lang="de-DE" altLang="en-US" smtClean="0"/>
              <a:t>der Projektleitung! </a:t>
            </a:r>
          </a:p>
          <a:p>
            <a:r>
              <a:rPr lang="de-DE" altLang="en-US" smtClean="0"/>
              <a:t>Eng damit verbunden sind: </a:t>
            </a:r>
          </a:p>
          <a:p>
            <a:r>
              <a:rPr lang="de-DE" altLang="en-US" smtClean="0">
                <a:solidFill>
                  <a:srgbClr val="0000FF"/>
                </a:solidFill>
              </a:rPr>
              <a:t>Controlling </a:t>
            </a:r>
          </a:p>
          <a:p>
            <a:pPr lvl="1"/>
            <a:r>
              <a:rPr lang="de-DE" altLang="en-US" smtClean="0"/>
              <a:t>d.h. die Überwachung der Ausgaben in einem Projekt und </a:t>
            </a:r>
          </a:p>
          <a:p>
            <a:r>
              <a:rPr lang="de-DE" altLang="en-US" smtClean="0">
                <a:solidFill>
                  <a:srgbClr val="0000FF"/>
                </a:solidFill>
              </a:rPr>
              <a:t>Qualitätssicherung</a:t>
            </a:r>
          </a:p>
          <a:p>
            <a:pPr lvl="1"/>
            <a:r>
              <a:rPr lang="de-DE" altLang="en-US" smtClean="0"/>
              <a:t>d.h. die Prüfung aller Teilresultate und Resultate.</a:t>
            </a:r>
          </a:p>
          <a:p>
            <a:endParaRPr lang="en-US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6C749A2-1EBC-43EE-B31C-2894F2A0D6D3}" type="slidenum">
              <a:rPr lang="de-DE" altLang="en-US" sz="1100"/>
              <a:pPr eaLnBrk="1" hangingPunct="1"/>
              <a:t>19</a:t>
            </a:fld>
            <a:endParaRPr lang="de-DE" altLang="en-US" sz="1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Einordnung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In Kapitel 7 werden die statischen Strukturen der Projekte betrachtet </a:t>
            </a:r>
          </a:p>
          <a:p>
            <a:r>
              <a:rPr lang="de-DE" altLang="en-US" smtClean="0"/>
              <a:t>Hier geht es um die </a:t>
            </a:r>
            <a:r>
              <a:rPr lang="de-DE" altLang="en-US" smtClean="0">
                <a:solidFill>
                  <a:srgbClr val="0000FF"/>
                </a:solidFill>
              </a:rPr>
              <a:t>Durchführung der Projekte </a:t>
            </a:r>
            <a:r>
              <a:rPr lang="de-DE" altLang="en-US" smtClean="0"/>
              <a:t>und damit auch um die </a:t>
            </a:r>
            <a:r>
              <a:rPr lang="de-DE" altLang="en-US" smtClean="0">
                <a:solidFill>
                  <a:srgbClr val="0000FF"/>
                </a:solidFill>
              </a:rPr>
              <a:t>Rolle</a:t>
            </a:r>
            <a:r>
              <a:rPr lang="de-DE" altLang="en-US" smtClean="0"/>
              <a:t>, die der </a:t>
            </a:r>
            <a:r>
              <a:rPr lang="de-DE" altLang="en-US" smtClean="0">
                <a:solidFill>
                  <a:srgbClr val="0000FF"/>
                </a:solidFill>
              </a:rPr>
              <a:t>Projektleiter</a:t>
            </a:r>
            <a:r>
              <a:rPr lang="de-DE" altLang="en-US" smtClean="0"/>
              <a:t> spielt. </a:t>
            </a:r>
          </a:p>
          <a:p>
            <a:r>
              <a:rPr lang="de-DE" altLang="en-US" smtClean="0"/>
              <a:t>Wir gehen nachfolgend von einem </a:t>
            </a:r>
            <a:r>
              <a:rPr lang="de-DE" altLang="en-US" smtClean="0">
                <a:solidFill>
                  <a:srgbClr val="FF0000"/>
                </a:solidFill>
              </a:rPr>
              <a:t>starken Projektleiter </a:t>
            </a:r>
            <a:r>
              <a:rPr lang="de-DE" altLang="en-US" smtClean="0"/>
              <a:t>aus, wie er vor allem in der </a:t>
            </a:r>
            <a:r>
              <a:rPr lang="de-DE" altLang="en-US" smtClean="0">
                <a:solidFill>
                  <a:srgbClr val="0000FF"/>
                </a:solidFill>
              </a:rPr>
              <a:t>reinen Projektorganisation </a:t>
            </a:r>
            <a:r>
              <a:rPr lang="de-DE" altLang="en-US" smtClean="0"/>
              <a:t>auftritt.</a:t>
            </a:r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4BE356C-B5AF-473F-996F-4097497E8EE9}" type="slidenum">
              <a:rPr lang="de-DE" altLang="en-US" sz="1100"/>
              <a:pPr eaLnBrk="1" hangingPunct="1"/>
              <a:t>2</a:t>
            </a:fld>
            <a:endParaRPr lang="de-DE" altLang="en-US" sz="11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Planungsaspekte- 1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Planung der Aufgaben</a:t>
            </a:r>
          </a:p>
          <a:p>
            <a:pPr lvl="1"/>
            <a:r>
              <a:rPr lang="de-DE" altLang="en-US" smtClean="0"/>
              <a:t>Es wird festgelegt, was zu tun ist, um die Projektziele und Projektleistungen zu erreichen. </a:t>
            </a:r>
          </a:p>
          <a:p>
            <a:pPr lvl="1"/>
            <a:r>
              <a:rPr lang="de-DE" altLang="en-US" smtClean="0"/>
              <a:t>Das Ergebnis sind </a:t>
            </a:r>
            <a:r>
              <a:rPr lang="de-DE" altLang="en-US" smtClean="0">
                <a:solidFill>
                  <a:srgbClr val="0000FF"/>
                </a:solidFill>
              </a:rPr>
              <a:t>Arbeitspakete</a:t>
            </a:r>
            <a:r>
              <a:rPr lang="de-DE" altLang="en-US" smtClean="0"/>
              <a:t>. </a:t>
            </a:r>
          </a:p>
          <a:p>
            <a:pPr lvl="1"/>
            <a:r>
              <a:rPr lang="de-DE" altLang="en-US" smtClean="0"/>
              <a:t>Die Aufgabenplanung ist eine </a:t>
            </a:r>
            <a:r>
              <a:rPr lang="de-DE" altLang="en-US" smtClean="0">
                <a:solidFill>
                  <a:srgbClr val="0000FF"/>
                </a:solidFill>
              </a:rPr>
              <a:t>Voraussetzung</a:t>
            </a:r>
            <a:r>
              <a:rPr lang="de-DE" altLang="en-US" smtClean="0"/>
              <a:t>, um Termine und Ressourcen planen zu können.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Planung der Termine</a:t>
            </a:r>
          </a:p>
          <a:p>
            <a:pPr lvl="1"/>
            <a:r>
              <a:rPr lang="de-DE" altLang="en-US" smtClean="0"/>
              <a:t>Es ist festzulegen, </a:t>
            </a:r>
            <a:r>
              <a:rPr lang="de-DE" altLang="en-US" smtClean="0">
                <a:solidFill>
                  <a:srgbClr val="0000FF"/>
                </a:solidFill>
              </a:rPr>
              <a:t>wann welche Resultate </a:t>
            </a:r>
            <a:r>
              <a:rPr lang="de-DE" altLang="en-US" smtClean="0"/>
              <a:t>verfügbar sein sollen. </a:t>
            </a:r>
          </a:p>
          <a:p>
            <a:pPr lvl="1"/>
            <a:r>
              <a:rPr lang="de-DE" altLang="en-US" smtClean="0"/>
              <a:t>Dazu gehört die Terminplanung für die </a:t>
            </a:r>
            <a:r>
              <a:rPr lang="de-DE" altLang="en-US" smtClean="0">
                <a:solidFill>
                  <a:srgbClr val="0000FF"/>
                </a:solidFill>
              </a:rPr>
              <a:t>Meilensteine</a:t>
            </a:r>
            <a:r>
              <a:rPr lang="de-DE" altLang="en-US" smtClean="0"/>
              <a:t> und die </a:t>
            </a:r>
            <a:r>
              <a:rPr lang="de-DE" altLang="en-US" smtClean="0">
                <a:solidFill>
                  <a:srgbClr val="0000FF"/>
                </a:solidFill>
              </a:rPr>
              <a:t>Releases</a:t>
            </a:r>
            <a:r>
              <a:rPr lang="de-DE" altLang="en-US" smtClean="0"/>
              <a:t>. </a:t>
            </a:r>
          </a:p>
          <a:p>
            <a:pPr lvl="1"/>
            <a:r>
              <a:rPr lang="de-DE" altLang="en-US" smtClean="0"/>
              <a:t>Natürlich ist auch der </a:t>
            </a:r>
            <a:r>
              <a:rPr lang="de-DE" altLang="en-US" smtClean="0">
                <a:solidFill>
                  <a:srgbClr val="0000FF"/>
                </a:solidFill>
              </a:rPr>
              <a:t>Endtermin</a:t>
            </a:r>
            <a:r>
              <a:rPr lang="de-DE" altLang="en-US" smtClean="0"/>
              <a:t> anzugeben.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B576C72-E434-4974-9A03-705A29278271}" type="slidenum">
              <a:rPr lang="de-DE" altLang="en-US" sz="1100"/>
              <a:pPr eaLnBrk="1" hangingPunct="1"/>
              <a:t>20</a:t>
            </a:fld>
            <a:endParaRPr lang="de-DE" altLang="en-US" sz="11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Planungsaspekte- 2</a:t>
            </a:r>
          </a:p>
        </p:txBody>
      </p:sp>
      <p:sp>
        <p:nvSpPr>
          <p:cNvPr id="24579" name="Content Placeholder 6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Planung der Ressourcen</a:t>
            </a:r>
          </a:p>
          <a:p>
            <a:pPr lvl="1"/>
            <a:r>
              <a:rPr lang="de-DE" altLang="en-US" smtClean="0"/>
              <a:t>Dazu muss der </a:t>
            </a:r>
            <a:r>
              <a:rPr lang="de-DE" altLang="en-US" smtClean="0">
                <a:solidFill>
                  <a:srgbClr val="0000FF"/>
                </a:solidFill>
              </a:rPr>
              <a:t>Aufwand</a:t>
            </a:r>
            <a:r>
              <a:rPr lang="de-DE" altLang="en-US" smtClean="0"/>
              <a:t> geschätzt werden. </a:t>
            </a:r>
          </a:p>
          <a:p>
            <a:pPr lvl="1"/>
            <a:r>
              <a:rPr lang="de-DE" altLang="en-US" smtClean="0"/>
              <a:t>Auf der Basis dieser Schätzungen kann geplant werden, wann wie viele </a:t>
            </a:r>
            <a:r>
              <a:rPr lang="de-DE" altLang="en-US" smtClean="0">
                <a:solidFill>
                  <a:srgbClr val="0000FF"/>
                </a:solidFill>
              </a:rPr>
              <a:t>Mitarbeiter</a:t>
            </a:r>
            <a:r>
              <a:rPr lang="de-DE" altLang="en-US" smtClean="0"/>
              <a:t> mit welchen </a:t>
            </a:r>
            <a:r>
              <a:rPr lang="de-DE" altLang="en-US" smtClean="0">
                <a:solidFill>
                  <a:srgbClr val="0000FF"/>
                </a:solidFill>
              </a:rPr>
              <a:t>Qualifikationen</a:t>
            </a:r>
            <a:r>
              <a:rPr lang="de-DE" altLang="en-US" smtClean="0"/>
              <a:t> benötigt werden. </a:t>
            </a:r>
          </a:p>
          <a:p>
            <a:pPr lvl="1"/>
            <a:r>
              <a:rPr lang="de-DE" altLang="en-US" smtClean="0"/>
              <a:t>Weiterhin müssen die </a:t>
            </a:r>
            <a:r>
              <a:rPr lang="de-DE" altLang="en-US" smtClean="0">
                <a:solidFill>
                  <a:srgbClr val="0000FF"/>
                </a:solidFill>
              </a:rPr>
              <a:t>Kosten</a:t>
            </a:r>
            <a:r>
              <a:rPr lang="de-DE" altLang="en-US" smtClean="0"/>
              <a:t> für Hardware, Software und andere Investitionen eingeplant werden, die das Projekt benötigt. </a:t>
            </a:r>
          </a:p>
          <a:p>
            <a:pPr lvl="1"/>
            <a:r>
              <a:rPr lang="de-DE" altLang="en-US" smtClean="0"/>
              <a:t>Sind alle diese Zahlen ermittelt, kann geplant werden, welches </a:t>
            </a:r>
            <a:r>
              <a:rPr lang="de-DE" altLang="en-US" smtClean="0">
                <a:solidFill>
                  <a:srgbClr val="0000FF"/>
                </a:solidFill>
              </a:rPr>
              <a:t>Budget</a:t>
            </a:r>
            <a:r>
              <a:rPr lang="de-DE" altLang="en-US" smtClean="0"/>
              <a:t> zu welchem Zeitpunkt im Projekt sinnvoll und erforderlich ist.</a:t>
            </a:r>
          </a:p>
          <a:p>
            <a:endParaRPr lang="en-US" altLang="en-US" smtClean="0"/>
          </a:p>
        </p:txBody>
      </p:sp>
      <p:sp>
        <p:nvSpPr>
          <p:cNvPr id="24580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C83F73A-64F0-4F67-AEF0-9B4B1A2E84E4}" type="slidenum">
              <a:rPr lang="de-DE" altLang="en-US" sz="1100"/>
              <a:pPr eaLnBrk="1" hangingPunct="1"/>
              <a:t>21</a:t>
            </a:fld>
            <a:endParaRPr lang="de-DE" altLang="en-US" sz="11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Die Planung der Aufgaben: Arbeitspakete</a:t>
            </a:r>
            <a:endParaRPr lang="en-US" altLang="en-US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Arbeitspakete</a:t>
            </a:r>
            <a:r>
              <a:rPr lang="de-DE" altLang="en-US" smtClean="0"/>
              <a:t> ergeben sich aus der Zerlegung der Entwicklungsaufgaben in kleinere Pakete. </a:t>
            </a:r>
          </a:p>
          <a:p>
            <a:pPr lvl="1"/>
            <a:r>
              <a:rPr lang="de-DE" altLang="en-US" smtClean="0"/>
              <a:t>Die Gesamtaufgabe wird so lange baumartig in Unteraufgaben </a:t>
            </a:r>
            <a:r>
              <a:rPr lang="de-DE" altLang="en-US" smtClean="0">
                <a:solidFill>
                  <a:srgbClr val="0000FF"/>
                </a:solidFill>
              </a:rPr>
              <a:t>zerlegt</a:t>
            </a:r>
            <a:r>
              <a:rPr lang="de-DE" altLang="en-US" smtClean="0"/>
              <a:t>, bis diese nicht weiter aufgeteilt werden müssen, weil sie Arbeitspakete definieren. </a:t>
            </a:r>
          </a:p>
          <a:p>
            <a:r>
              <a:rPr lang="de-DE" altLang="en-US" smtClean="0"/>
              <a:t>Ein Arbeitspaket ist eine Aufgabe, </a:t>
            </a:r>
          </a:p>
          <a:p>
            <a:pPr lvl="1"/>
            <a:r>
              <a:rPr lang="de-DE" altLang="en-US" smtClean="0"/>
              <a:t>die ein Entwickler oder ein kleines Team in  </a:t>
            </a:r>
            <a:r>
              <a:rPr lang="de-DE" altLang="en-US" smtClean="0">
                <a:solidFill>
                  <a:srgbClr val="0000FF"/>
                </a:solidFill>
              </a:rPr>
              <a:t>höchstens einem Monat</a:t>
            </a:r>
            <a:endParaRPr lang="de-DE" altLang="en-US" smtClean="0"/>
          </a:p>
          <a:p>
            <a:pPr lvl="1"/>
            <a:r>
              <a:rPr lang="de-DE" altLang="en-US" smtClean="0"/>
              <a:t>mit </a:t>
            </a:r>
            <a:r>
              <a:rPr lang="de-DE" altLang="en-US" smtClean="0">
                <a:solidFill>
                  <a:srgbClr val="0000FF"/>
                </a:solidFill>
              </a:rPr>
              <a:t>gut planbarem Aufwand </a:t>
            </a:r>
            <a:r>
              <a:rPr lang="de-DE" altLang="en-US" smtClean="0"/>
              <a:t>lösen kann. </a:t>
            </a:r>
          </a:p>
          <a:p>
            <a:r>
              <a:rPr lang="de-DE" altLang="en-US" smtClean="0"/>
              <a:t>Die Arbeitspakete sind die </a:t>
            </a:r>
            <a:r>
              <a:rPr lang="de-DE" altLang="en-US" smtClean="0">
                <a:solidFill>
                  <a:srgbClr val="0000FF"/>
                </a:solidFill>
              </a:rPr>
              <a:t>Atome der Projektplanung</a:t>
            </a:r>
            <a:r>
              <a:rPr lang="de-DE" altLang="en-US" smtClean="0"/>
              <a:t>!</a:t>
            </a:r>
          </a:p>
          <a:p>
            <a:pPr lvl="1"/>
            <a:r>
              <a:rPr lang="de-DE" altLang="en-US" smtClean="0"/>
              <a:t>Eine weitere Verfeinerung ist aus Sicht der Planung weder </a:t>
            </a:r>
            <a:r>
              <a:rPr lang="de-DE" altLang="en-US" smtClean="0">
                <a:solidFill>
                  <a:srgbClr val="0000FF"/>
                </a:solidFill>
              </a:rPr>
              <a:t>sinnvoll</a:t>
            </a:r>
            <a:r>
              <a:rPr lang="de-DE" altLang="en-US" smtClean="0"/>
              <a:t> noch </a:t>
            </a:r>
            <a:r>
              <a:rPr lang="de-DE" altLang="en-US" smtClean="0">
                <a:solidFill>
                  <a:srgbClr val="0000FF"/>
                </a:solidFill>
              </a:rPr>
              <a:t>notwendig</a:t>
            </a:r>
            <a:r>
              <a:rPr lang="de-DE" altLang="en-US" smtClean="0"/>
              <a:t>.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99DFCDA-89D2-49C4-9297-01471AD54962}" type="slidenum">
              <a:rPr lang="de-DE" altLang="en-US" sz="1100"/>
              <a:pPr eaLnBrk="1" hangingPunct="1"/>
              <a:t>22</a:t>
            </a:fld>
            <a:endParaRPr lang="de-DE" altLang="en-US" sz="11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Kriterien für Arbeitspakete</a:t>
            </a:r>
          </a:p>
        </p:txBody>
      </p:sp>
      <p:sp>
        <p:nvSpPr>
          <p:cNvPr id="26627" name="Content Placeholder 6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Eine </a:t>
            </a:r>
            <a:r>
              <a:rPr lang="de-DE" altLang="en-US" smtClean="0">
                <a:solidFill>
                  <a:srgbClr val="0000FF"/>
                </a:solidFill>
              </a:rPr>
              <a:t>Aufgabe ist als Arbeitspaket geeignet</a:t>
            </a:r>
            <a:r>
              <a:rPr lang="de-DE" altLang="en-US" smtClean="0"/>
              <a:t>, wenn</a:t>
            </a:r>
          </a:p>
          <a:p>
            <a:pPr lvl="1"/>
            <a:r>
              <a:rPr lang="de-DE" altLang="en-US" smtClean="0"/>
              <a:t>sie </a:t>
            </a:r>
            <a:r>
              <a:rPr lang="de-DE" altLang="en-US" smtClean="0">
                <a:solidFill>
                  <a:srgbClr val="0000FF"/>
                </a:solidFill>
              </a:rPr>
              <a:t>durchgängig erledigt </a:t>
            </a:r>
            <a:r>
              <a:rPr lang="de-DE" altLang="en-US" smtClean="0"/>
              <a:t>werden kann, ohne dass es Koordinationszwänge gibt,</a:t>
            </a:r>
          </a:p>
          <a:p>
            <a:pPr lvl="1"/>
            <a:r>
              <a:rPr lang="de-DE" altLang="en-US" smtClean="0"/>
              <a:t>der Fortschritt und das Ende </a:t>
            </a:r>
            <a:r>
              <a:rPr lang="de-DE" altLang="en-US" smtClean="0">
                <a:solidFill>
                  <a:srgbClr val="0000FF"/>
                </a:solidFill>
              </a:rPr>
              <a:t>objektiv feststellbar </a:t>
            </a:r>
            <a:r>
              <a:rPr lang="de-DE" altLang="en-US" smtClean="0"/>
              <a:t>(messbar) sind,</a:t>
            </a:r>
          </a:p>
          <a:p>
            <a:pPr lvl="1"/>
            <a:r>
              <a:rPr lang="de-DE" altLang="en-US" smtClean="0"/>
              <a:t>es Ereignisse gibt, die </a:t>
            </a:r>
            <a:r>
              <a:rPr lang="de-DE" altLang="en-US" smtClean="0">
                <a:solidFill>
                  <a:srgbClr val="0000FF"/>
                </a:solidFill>
              </a:rPr>
              <a:t>Anfang und Ende </a:t>
            </a:r>
            <a:r>
              <a:rPr lang="de-DE" altLang="en-US" smtClean="0"/>
              <a:t>bestimmen, und</a:t>
            </a:r>
          </a:p>
          <a:p>
            <a:pPr lvl="1"/>
            <a:r>
              <a:rPr lang="de-DE" altLang="en-US" smtClean="0"/>
              <a:t>der </a:t>
            </a:r>
            <a:r>
              <a:rPr lang="de-DE" altLang="en-US" smtClean="0">
                <a:solidFill>
                  <a:srgbClr val="0000FF"/>
                </a:solidFill>
              </a:rPr>
              <a:t>Aufwand</a:t>
            </a:r>
            <a:r>
              <a:rPr lang="de-DE" altLang="en-US" smtClean="0"/>
              <a:t> und die </a:t>
            </a:r>
            <a:r>
              <a:rPr lang="de-DE" altLang="en-US" smtClean="0">
                <a:solidFill>
                  <a:srgbClr val="0000FF"/>
                </a:solidFill>
              </a:rPr>
              <a:t>Termine</a:t>
            </a:r>
            <a:r>
              <a:rPr lang="de-DE" altLang="en-US" smtClean="0"/>
              <a:t> schätzbar sind.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Auch wenn diese Kriterien in der Praxis nicht immer zu erfüllen sind, sollte man sich von ihnen leiten lassen. </a:t>
            </a:r>
          </a:p>
          <a:p>
            <a:r>
              <a:rPr lang="de-DE" altLang="en-US" smtClean="0"/>
              <a:t>Es hat sich bewährt, die Gliederung der Aufgaben in einer grafischen Baumdarstellung oder in einer strukturierten Liste zu visualisieren.</a:t>
            </a:r>
          </a:p>
          <a:p>
            <a:pPr lvl="1"/>
            <a:r>
              <a:rPr lang="de-DE" altLang="en-US" smtClean="0"/>
              <a:t>Als Ergebnis erhalten wir den sogenannten </a:t>
            </a:r>
            <a:r>
              <a:rPr lang="de-DE" altLang="en-US" smtClean="0">
                <a:solidFill>
                  <a:srgbClr val="FF0000"/>
                </a:solidFill>
              </a:rPr>
              <a:t>Projektstrukturplan</a:t>
            </a:r>
            <a:r>
              <a:rPr lang="de-DE" altLang="en-US" smtClean="0"/>
              <a:t> (engl. work breakdown structure).</a:t>
            </a:r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26628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27CF9C8-57E3-4B59-8EDD-C9829268A37C}" type="slidenum">
              <a:rPr lang="de-DE" altLang="en-US" sz="1100"/>
              <a:pPr eaLnBrk="1" hangingPunct="1"/>
              <a:t>23</a:t>
            </a:fld>
            <a:endParaRPr lang="de-DE" altLang="en-US" sz="11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Ein Projektstrukturplan</a:t>
            </a:r>
          </a:p>
        </p:txBody>
      </p:sp>
      <p:pic>
        <p:nvPicPr>
          <p:cNvPr id="27651" name="Content Placeholder 4" descr="8_1_PSP_COL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4588" y="1733550"/>
            <a:ext cx="7545387" cy="3821113"/>
          </a:xfrm>
        </p:spPr>
      </p:pic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75435A7-73BA-4A07-B831-50B0C1CF2547}" type="slidenum">
              <a:rPr lang="de-DE" altLang="en-US" sz="1100"/>
              <a:pPr eaLnBrk="1" hangingPunct="1"/>
              <a:t>24</a:t>
            </a:fld>
            <a:endParaRPr lang="de-DE" altLang="en-US" sz="11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Projektphasen</a:t>
            </a:r>
            <a:endParaRPr lang="en-US" altLang="en-US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Phase</a:t>
            </a:r>
          </a:p>
          <a:p>
            <a:pPr lvl="1"/>
            <a:r>
              <a:rPr lang="de-DE" altLang="en-US" smtClean="0"/>
              <a:t>Ein zusammenhängender, also nicht </a:t>
            </a:r>
            <a:r>
              <a:rPr lang="de-DE" altLang="en-US" smtClean="0">
                <a:solidFill>
                  <a:srgbClr val="0000FF"/>
                </a:solidFill>
              </a:rPr>
              <a:t>unterbrochener Zeitraum</a:t>
            </a:r>
            <a:r>
              <a:rPr lang="de-DE" altLang="en-US" smtClean="0"/>
              <a:t>, in dem bestimmte Arbeiten durchgeführt und abgeschlossen werden. </a:t>
            </a:r>
          </a:p>
          <a:p>
            <a:r>
              <a:rPr lang="de-DE" altLang="en-US" smtClean="0"/>
              <a:t>Am Ende der Phase steht ein </a:t>
            </a:r>
            <a:r>
              <a:rPr lang="de-DE" altLang="en-US" smtClean="0">
                <a:solidFill>
                  <a:srgbClr val="FF0000"/>
                </a:solidFill>
              </a:rPr>
              <a:t>Meilenstein</a:t>
            </a:r>
            <a:r>
              <a:rPr lang="de-DE" altLang="en-US" smtClean="0"/>
              <a:t>. </a:t>
            </a:r>
          </a:p>
          <a:p>
            <a:pPr lvl="1"/>
            <a:r>
              <a:rPr lang="de-DE" altLang="en-US" smtClean="0"/>
              <a:t>Die Phase ist </a:t>
            </a:r>
            <a:r>
              <a:rPr lang="de-DE" altLang="en-US" smtClean="0">
                <a:solidFill>
                  <a:srgbClr val="0000FF"/>
                </a:solidFill>
              </a:rPr>
              <a:t>erfolgreich beendet</a:t>
            </a:r>
            <a:r>
              <a:rPr lang="de-DE" altLang="en-US" smtClean="0"/>
              <a:t>, wenn die </a:t>
            </a:r>
            <a:r>
              <a:rPr lang="de-DE" altLang="en-US" smtClean="0">
                <a:solidFill>
                  <a:srgbClr val="0000FF"/>
                </a:solidFill>
              </a:rPr>
              <a:t>Kriterien</a:t>
            </a:r>
            <a:r>
              <a:rPr lang="de-DE" altLang="en-US" smtClean="0"/>
              <a:t>, die der Meilenstein vorgibt, erfüllt sind. </a:t>
            </a:r>
          </a:p>
          <a:p>
            <a:pPr lvl="1"/>
            <a:r>
              <a:rPr lang="de-DE" altLang="en-US" smtClean="0"/>
              <a:t>Typischerweise beginnt dann die nächste Phase. </a:t>
            </a:r>
          </a:p>
          <a:p>
            <a:r>
              <a:rPr lang="de-DE" altLang="en-US" smtClean="0">
                <a:solidFill>
                  <a:srgbClr val="0000FF"/>
                </a:solidFill>
              </a:rPr>
              <a:t>Phasen überlappen sich nicht!</a:t>
            </a:r>
          </a:p>
          <a:p>
            <a:pPr lvl="1"/>
            <a:r>
              <a:rPr lang="de-DE" altLang="en-US" smtClean="0"/>
              <a:t>Allerdings kann es in größeren Projekten verschiedene Entwicklungsstränge geben, die parallel ablaufen und durch unterschiedliche Meilensteine gegliedert sind.</a:t>
            </a:r>
            <a:endParaRPr lang="en-US" alt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6EDE63D-7CD2-4862-A602-2186B5645456}" type="slidenum">
              <a:rPr lang="de-DE" altLang="en-US" sz="1100"/>
              <a:pPr eaLnBrk="1" hangingPunct="1"/>
              <a:t>25</a:t>
            </a:fld>
            <a:endParaRPr lang="de-DE" altLang="en-US" sz="11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Meilensteine</a:t>
            </a:r>
            <a:endParaRPr lang="en-US" altLang="en-US" smtClean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Meilensteine</a:t>
            </a:r>
            <a:r>
              <a:rPr lang="de-DE" altLang="en-US" smtClean="0"/>
              <a:t> sind </a:t>
            </a:r>
            <a:r>
              <a:rPr lang="de-DE" altLang="en-US" smtClean="0">
                <a:solidFill>
                  <a:srgbClr val="0000FF"/>
                </a:solidFill>
              </a:rPr>
              <a:t>ausgezeichnete Punkte </a:t>
            </a:r>
            <a:r>
              <a:rPr lang="de-DE" altLang="en-US" smtClean="0"/>
              <a:t>im Projektablauf, zu denen vordefinierte Arbeitsergebnisse vorliegen. </a:t>
            </a:r>
          </a:p>
          <a:p>
            <a:r>
              <a:rPr lang="de-DE" altLang="en-US" smtClean="0"/>
              <a:t>Zur Definition eines Meilensteins gehören:</a:t>
            </a:r>
          </a:p>
          <a:p>
            <a:pPr lvl="1"/>
            <a:r>
              <a:rPr lang="de-DE" altLang="en-US" smtClean="0"/>
              <a:t>Definition der </a:t>
            </a:r>
            <a:r>
              <a:rPr lang="de-DE" altLang="en-US" smtClean="0">
                <a:solidFill>
                  <a:srgbClr val="0000FF"/>
                </a:solidFill>
              </a:rPr>
              <a:t>Ergebnisse</a:t>
            </a:r>
            <a:r>
              <a:rPr lang="de-DE" altLang="en-US" smtClean="0"/>
              <a:t>, die vorliegen müssen.</a:t>
            </a:r>
          </a:p>
          <a:p>
            <a:pPr lvl="1"/>
            <a:r>
              <a:rPr lang="de-DE" altLang="en-US" smtClean="0"/>
              <a:t>Die geforderten </a:t>
            </a:r>
            <a:r>
              <a:rPr lang="de-DE" altLang="en-US" smtClean="0">
                <a:solidFill>
                  <a:srgbClr val="0000FF"/>
                </a:solidFill>
              </a:rPr>
              <a:t>Qualitätseigenschaften</a:t>
            </a:r>
            <a:r>
              <a:rPr lang="de-DE" altLang="en-US" smtClean="0"/>
              <a:t> dieser Ergebnisse.</a:t>
            </a:r>
          </a:p>
          <a:p>
            <a:pPr lvl="1"/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0000FF"/>
                </a:solidFill>
              </a:rPr>
              <a:t>Instanz, die entscheidet</a:t>
            </a:r>
            <a:r>
              <a:rPr lang="de-DE" altLang="en-US" smtClean="0"/>
              <a:t>, ob der Meilenstein erreicht ist, und </a:t>
            </a:r>
          </a:p>
          <a:p>
            <a:pPr lvl="1"/>
            <a:r>
              <a:rPr lang="de-DE" altLang="en-US" smtClean="0"/>
              <a:t>Der vorgesehene </a:t>
            </a:r>
            <a:r>
              <a:rPr lang="de-DE" altLang="en-US" smtClean="0">
                <a:solidFill>
                  <a:srgbClr val="0000FF"/>
                </a:solidFill>
              </a:rPr>
              <a:t>Zeitpunkt</a:t>
            </a:r>
            <a:r>
              <a:rPr lang="de-DE" altLang="en-US" smtClean="0"/>
              <a:t> für das Erreichen des Meilensteins.</a:t>
            </a:r>
          </a:p>
          <a:p>
            <a:r>
              <a:rPr lang="de-DE" altLang="en-US" smtClean="0"/>
              <a:t>Der Zeitpunkt stellt eine Absichtserklärung dar.</a:t>
            </a:r>
          </a:p>
          <a:p>
            <a:pPr lvl="1"/>
            <a:r>
              <a:rPr lang="de-DE" altLang="en-US" smtClean="0"/>
              <a:t>Der Meilenstein ist erst erreicht, wenn </a:t>
            </a:r>
            <a:r>
              <a:rPr lang="de-DE" altLang="en-US" smtClean="0">
                <a:solidFill>
                  <a:srgbClr val="0000FF"/>
                </a:solidFill>
              </a:rPr>
              <a:t>die Kriterien </a:t>
            </a:r>
            <a:r>
              <a:rPr lang="de-DE" altLang="en-US" smtClean="0"/>
              <a:t>für das Erreichen des Meilensteins erfüllt sind. </a:t>
            </a:r>
          </a:p>
          <a:p>
            <a:r>
              <a:rPr lang="de-DE" altLang="en-US" smtClean="0"/>
              <a:t>Die beiden wichtigsten Meilensteine sind </a:t>
            </a:r>
            <a:r>
              <a:rPr lang="de-DE" altLang="en-US" smtClean="0">
                <a:solidFill>
                  <a:srgbClr val="0000FF"/>
                </a:solidFill>
              </a:rPr>
              <a:t>Projektstart</a:t>
            </a:r>
            <a:r>
              <a:rPr lang="de-DE" altLang="en-US" smtClean="0"/>
              <a:t> (nach dem Vorprojekt) und die </a:t>
            </a:r>
            <a:r>
              <a:rPr lang="de-DE" altLang="en-US" smtClean="0">
                <a:solidFill>
                  <a:srgbClr val="0000FF"/>
                </a:solidFill>
              </a:rPr>
              <a:t>Abnahme</a:t>
            </a:r>
            <a:r>
              <a:rPr lang="de-DE" altLang="en-US" smtClean="0"/>
              <a:t> (Ende der Entwicklung).</a:t>
            </a:r>
          </a:p>
          <a:p>
            <a:endParaRPr lang="en-US" alt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C9BF201-13E0-48F4-9EB4-EF60D9AAF028}" type="slidenum">
              <a:rPr lang="de-DE" altLang="en-US" sz="1100"/>
              <a:pPr eaLnBrk="1" hangingPunct="1"/>
              <a:t>26</a:t>
            </a:fld>
            <a:endParaRPr lang="de-DE" altLang="en-US" sz="11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Externe und interne Meilensteine</a:t>
            </a:r>
            <a:endParaRPr lang="en-US" altLang="en-US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Externe Meilensteine </a:t>
            </a:r>
          </a:p>
          <a:p>
            <a:pPr lvl="1"/>
            <a:r>
              <a:rPr lang="de-DE" altLang="en-US" smtClean="0"/>
              <a:t>Definieren Ergebnisse, die aus </a:t>
            </a:r>
            <a:r>
              <a:rPr lang="de-DE" altLang="en-US" smtClean="0">
                <a:solidFill>
                  <a:srgbClr val="0000FF"/>
                </a:solidFill>
              </a:rPr>
              <a:t>Sicht des Auftraggebers </a:t>
            </a:r>
            <a:r>
              <a:rPr lang="de-DE" altLang="en-US" smtClean="0"/>
              <a:t>von Bedeutung sind. </a:t>
            </a:r>
          </a:p>
          <a:p>
            <a:pPr lvl="1"/>
            <a:r>
              <a:rPr lang="de-DE" altLang="en-US" smtClean="0"/>
              <a:t>Der </a:t>
            </a:r>
            <a:r>
              <a:rPr lang="de-DE" altLang="en-US" smtClean="0">
                <a:solidFill>
                  <a:srgbClr val="0000FF"/>
                </a:solidFill>
              </a:rPr>
              <a:t>Auftraggeber entscheidet </a:t>
            </a:r>
            <a:r>
              <a:rPr lang="de-DE" altLang="en-US" smtClean="0"/>
              <a:t>nach Bewertung der erzielten Ergebnisse, ob die Arbeitspakete der nächsten Phase in Angriff genommen werden dürfen.</a:t>
            </a:r>
          </a:p>
          <a:p>
            <a:pPr lvl="1"/>
            <a:r>
              <a:rPr lang="de-DE" altLang="en-US" smtClean="0"/>
              <a:t>Diese Entscheidungen sollten </a:t>
            </a:r>
            <a:r>
              <a:rPr lang="de-DE" altLang="en-US" smtClean="0">
                <a:solidFill>
                  <a:srgbClr val="0000FF"/>
                </a:solidFill>
              </a:rPr>
              <a:t>finanzielle Konsequenzen </a:t>
            </a:r>
            <a:r>
              <a:rPr lang="de-DE" altLang="en-US" smtClean="0"/>
              <a:t>haben. 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Interne Meilensteine </a:t>
            </a:r>
          </a:p>
          <a:p>
            <a:pPr lvl="1"/>
            <a:r>
              <a:rPr lang="de-DE" altLang="en-US" smtClean="0"/>
              <a:t>Sind sinnvoll, wenn der </a:t>
            </a:r>
            <a:r>
              <a:rPr lang="de-DE" altLang="en-US" smtClean="0">
                <a:solidFill>
                  <a:srgbClr val="0000FF"/>
                </a:solidFill>
              </a:rPr>
              <a:t>Zeitraum</a:t>
            </a:r>
            <a:r>
              <a:rPr lang="de-DE" altLang="en-US" smtClean="0"/>
              <a:t> zwischen zwei externen Meilensteinen </a:t>
            </a:r>
            <a:r>
              <a:rPr lang="de-DE" altLang="en-US" smtClean="0">
                <a:solidFill>
                  <a:srgbClr val="0000FF"/>
                </a:solidFill>
              </a:rPr>
              <a:t>so groß </a:t>
            </a:r>
            <a:r>
              <a:rPr lang="de-DE" altLang="en-US" smtClean="0"/>
              <a:t>ist, dass </a:t>
            </a:r>
            <a:r>
              <a:rPr lang="de-DE" altLang="en-US" smtClean="0">
                <a:solidFill>
                  <a:srgbClr val="0000FF"/>
                </a:solidFill>
              </a:rPr>
              <a:t>Zwischenkontrollpunkte</a:t>
            </a:r>
            <a:r>
              <a:rPr lang="de-DE" altLang="en-US" smtClean="0"/>
              <a:t> eingeführt werden sollten. </a:t>
            </a:r>
          </a:p>
          <a:p>
            <a:pPr lvl="1"/>
            <a:r>
              <a:rPr lang="de-DE" altLang="en-US" smtClean="0"/>
              <a:t>Diese müssen geeignet sein, den </a:t>
            </a:r>
            <a:r>
              <a:rPr lang="de-DE" altLang="en-US" smtClean="0">
                <a:solidFill>
                  <a:srgbClr val="0000FF"/>
                </a:solidFill>
              </a:rPr>
              <a:t>Fortschritt des Projekts </a:t>
            </a:r>
            <a:r>
              <a:rPr lang="de-DE" altLang="en-US" smtClean="0"/>
              <a:t>sichtbar und messbar zu machen.</a:t>
            </a:r>
            <a:endParaRPr lang="en-US" alt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3910EC0-D7E3-4D0F-AF7C-F0FC2767A90A}" type="slidenum">
              <a:rPr lang="de-DE" altLang="en-US" sz="1100"/>
              <a:pPr eaLnBrk="1" hangingPunct="1"/>
              <a:t>27</a:t>
            </a:fld>
            <a:endParaRPr lang="de-DE" altLang="en-US" sz="11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Beispiel für Phasen und Meilensteine</a:t>
            </a:r>
            <a:endParaRPr lang="en-US" altLang="en-US" smtClean="0"/>
          </a:p>
        </p:txBody>
      </p:sp>
      <p:sp>
        <p:nvSpPr>
          <p:cNvPr id="31747" name="Content Placeholder 2"/>
          <p:cNvSpPr>
            <a:spLocks noGrp="1"/>
          </p:cNvSpPr>
          <p:nvPr>
            <p:ph sz="quarter" idx="13"/>
          </p:nvPr>
        </p:nvSpPr>
        <p:spPr>
          <a:xfrm>
            <a:off x="200025" y="981075"/>
            <a:ext cx="9505950" cy="2519363"/>
          </a:xfrm>
        </p:spPr>
        <p:txBody>
          <a:bodyPr/>
          <a:lstStyle/>
          <a:p>
            <a:r>
              <a:rPr lang="de-DE" altLang="en-US" smtClean="0"/>
              <a:t>Größere Unternehmen verwenden oft eigene Prozessmodelle, die allen Projekten </a:t>
            </a:r>
            <a:r>
              <a:rPr lang="de-DE" altLang="en-US" smtClean="0">
                <a:solidFill>
                  <a:srgbClr val="0000FF"/>
                </a:solidFill>
              </a:rPr>
              <a:t>Standardphasen</a:t>
            </a:r>
            <a:r>
              <a:rPr lang="de-DE" altLang="en-US" smtClean="0"/>
              <a:t> und </a:t>
            </a:r>
            <a:r>
              <a:rPr lang="de-DE" altLang="en-US" smtClean="0">
                <a:solidFill>
                  <a:srgbClr val="0000FF"/>
                </a:solidFill>
              </a:rPr>
              <a:t>Meilensteine</a:t>
            </a:r>
            <a:r>
              <a:rPr lang="de-DE" altLang="en-US" smtClean="0"/>
              <a:t> vorgeben</a:t>
            </a:r>
            <a:endParaRPr lang="en-US" altLang="en-US" smtClean="0"/>
          </a:p>
        </p:txBody>
      </p:sp>
      <p:pic>
        <p:nvPicPr>
          <p:cNvPr id="31748" name="Content Placeholder 5" descr="8_2 ABB Gate Modell_COL.png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6075" y="3141663"/>
            <a:ext cx="6673850" cy="1398587"/>
          </a:xfrm>
        </p:spPr>
      </p:pic>
      <p:sp>
        <p:nvSpPr>
          <p:cNvPr id="31749" name="Slide Number Placeholder 4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0F0C43A-0273-4C7E-A8C7-6CE9C3CFC768}" type="slidenum">
              <a:rPr lang="de-DE" altLang="en-US" sz="1100"/>
              <a:pPr eaLnBrk="1" hangingPunct="1"/>
              <a:t>28</a:t>
            </a:fld>
            <a:endParaRPr lang="de-DE" altLang="en-US" sz="11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Anodnung der Arbeitspakte - Einflüsse</a:t>
            </a:r>
            <a:endParaRPr lang="en-US" altLang="en-US" smtClean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Damit die Arbeitspakete </a:t>
            </a:r>
            <a:r>
              <a:rPr lang="de-DE" altLang="en-US" smtClean="0">
                <a:solidFill>
                  <a:srgbClr val="0000FF"/>
                </a:solidFill>
              </a:rPr>
              <a:t>zeitlich sinnvoll angeordnet </a:t>
            </a:r>
            <a:r>
              <a:rPr lang="de-DE" altLang="en-US" smtClean="0"/>
              <a:t>werden können, müssen folgende Einflüsse berücksichtigt werden: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Logische Abhängigkeiten zwischen Arbeitspaketen</a:t>
            </a:r>
            <a:r>
              <a:rPr lang="de-DE" altLang="en-US" smtClean="0"/>
              <a:t/>
            </a:r>
            <a:br>
              <a:rPr lang="de-DE" altLang="en-US" smtClean="0"/>
            </a:br>
            <a:r>
              <a:rPr lang="de-DE" altLang="en-US" smtClean="0"/>
              <a:t>Der Entwurf eines Moduls vorliegen, bevor es codiert werden kann.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Aufwand für die Arbeitspakete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Einflüsse von außen</a:t>
            </a:r>
            <a:r>
              <a:rPr lang="de-DE" altLang="en-US" smtClean="0"/>
              <a:t/>
            </a:r>
            <a:br>
              <a:rPr lang="de-DE" altLang="en-US" smtClean="0"/>
            </a:br>
            <a:r>
              <a:rPr lang="de-DE" altLang="en-US" smtClean="0"/>
              <a:t>Lieferungen der Hardware und zugekaufter Software, Bereitstellung von Daten, Algorithmen usw.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Verfügbarkeit von Mitarbeitern und Betriebsmitteln</a:t>
            </a:r>
            <a:r>
              <a:rPr lang="de-DE" altLang="en-US" smtClean="0"/>
              <a:t/>
            </a:r>
            <a:br>
              <a:rPr lang="de-DE" altLang="en-US" smtClean="0"/>
            </a:br>
            <a:r>
              <a:rPr lang="de-DE" altLang="en-US" smtClean="0"/>
              <a:t>Spezialisten, Rechen- oder Testeinrichtungen.</a:t>
            </a:r>
            <a:endParaRPr lang="en-US" alt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A71BCEF-C011-4050-B9E3-C0E7CA67882E}" type="slidenum">
              <a:rPr lang="de-DE" altLang="en-US" sz="1100"/>
              <a:pPr eaLnBrk="1" hangingPunct="1"/>
              <a:t>29</a:t>
            </a:fld>
            <a:endParaRPr lang="de-DE" altLang="en-US"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8.1	</a:t>
            </a:r>
            <a:r>
              <a:rPr lang="de-DE" dirty="0" smtClean="0"/>
              <a:t>Ziele und Schwerpunkte des Projektmanagements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Anordnungsbeziehungen </a:t>
            </a:r>
            <a:endParaRPr lang="en-US" altLang="en-US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0000FF"/>
                </a:solidFill>
              </a:rPr>
              <a:t>logischen Abhängigkeiten </a:t>
            </a:r>
            <a:r>
              <a:rPr lang="de-DE" altLang="en-US" smtClean="0"/>
              <a:t>zwischen Arbeitspaketen legen fest, welche Arbeitspakete von der Sache her </a:t>
            </a:r>
            <a:r>
              <a:rPr lang="de-DE" altLang="en-US" smtClean="0">
                <a:solidFill>
                  <a:srgbClr val="0000FF"/>
                </a:solidFill>
              </a:rPr>
              <a:t>nur nacheinander </a:t>
            </a:r>
            <a:r>
              <a:rPr lang="de-DE" altLang="en-US" smtClean="0"/>
              <a:t>und welche auch </a:t>
            </a:r>
            <a:r>
              <a:rPr lang="de-DE" altLang="en-US" smtClean="0">
                <a:solidFill>
                  <a:srgbClr val="0000FF"/>
                </a:solidFill>
              </a:rPr>
              <a:t>gleichzeitig ausgeführt </a:t>
            </a:r>
            <a:r>
              <a:rPr lang="de-DE" altLang="en-US" smtClean="0"/>
              <a:t>werden können. </a:t>
            </a:r>
          </a:p>
          <a:p>
            <a:r>
              <a:rPr lang="de-DE" altLang="en-US" smtClean="0">
                <a:solidFill>
                  <a:srgbClr val="0000FF"/>
                </a:solidFill>
              </a:rPr>
              <a:t>Anordnungsbeziehungen</a:t>
            </a:r>
            <a:r>
              <a:rPr lang="de-DE" altLang="en-US" smtClean="0"/>
              <a:t> zwischen Arbeitspaketen: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Normalfolge</a:t>
            </a:r>
            <a:r>
              <a:rPr lang="de-DE" altLang="en-US" smtClean="0"/>
              <a:t> (Ende-Anfang-Beziehung)</a:t>
            </a:r>
            <a:br>
              <a:rPr lang="de-DE" altLang="en-US" smtClean="0"/>
            </a:br>
            <a:r>
              <a:rPr lang="de-DE" altLang="en-US" smtClean="0"/>
              <a:t>Das Ende eines Arbeitspakets ist Voraussetzung für den Anfang eines anderen Arbeitspakets. 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Anfangsfolge</a:t>
            </a:r>
            <a:r>
              <a:rPr lang="de-DE" altLang="en-US" smtClean="0"/>
              <a:t> (Anfang-Anfang-Beziehung)</a:t>
            </a:r>
            <a:br>
              <a:rPr lang="de-DE" altLang="en-US" smtClean="0"/>
            </a:br>
            <a:r>
              <a:rPr lang="de-DE" altLang="en-US" smtClean="0"/>
              <a:t>Der Anfang eines Arbeitspakets ist Voraussetzung für den Anfang eines anderen Arbeitspakets. 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Endfolge</a:t>
            </a:r>
            <a:r>
              <a:rPr lang="de-DE" altLang="en-US" smtClean="0"/>
              <a:t> (Ende-Ende-Beziehung)</a:t>
            </a:r>
            <a:br>
              <a:rPr lang="de-DE" altLang="en-US" smtClean="0"/>
            </a:br>
            <a:r>
              <a:rPr lang="de-DE" altLang="en-US" smtClean="0"/>
              <a:t>Das Ende eines Arbeitspakets ist Voraussetzung für das Ende eines anderen Arbeitspakets.</a:t>
            </a:r>
            <a:endParaRPr lang="en-US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5188FD3-107B-4B05-A0DB-7CA700BA8899}" type="slidenum">
              <a:rPr lang="de-DE" altLang="en-US" sz="1100"/>
              <a:pPr eaLnBrk="1" hangingPunct="1"/>
              <a:t>30</a:t>
            </a:fld>
            <a:endParaRPr lang="de-DE" altLang="en-US" sz="11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Terminplan als Balkendiagramm</a:t>
            </a:r>
            <a:endParaRPr lang="en-US" altLang="en-US" smtClean="0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1223963"/>
          </a:xfrm>
        </p:spPr>
        <p:txBody>
          <a:bodyPr/>
          <a:lstStyle/>
          <a:p>
            <a:r>
              <a:rPr lang="de-DE" altLang="en-US" smtClean="0">
                <a:solidFill>
                  <a:srgbClr val="0000FF"/>
                </a:solidFill>
              </a:rPr>
              <a:t>Gantt-Charts</a:t>
            </a:r>
            <a:r>
              <a:rPr lang="de-DE" altLang="en-US" smtClean="0"/>
              <a:t> sind nach dem amerikanischen Ingenieur Henry L. Gantt benannt, der sie 1917 eingeführt hat.</a:t>
            </a:r>
            <a:endParaRPr lang="en-US" alt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BD4DBA0-3A1C-47A9-A287-307FB006B809}" type="slidenum">
              <a:rPr lang="de-DE" altLang="en-US" sz="1100"/>
              <a:pPr eaLnBrk="1" hangingPunct="1"/>
              <a:t>31</a:t>
            </a:fld>
            <a:endParaRPr lang="de-DE" altLang="en-US" sz="1100"/>
          </a:p>
        </p:txBody>
      </p:sp>
      <p:pic>
        <p:nvPicPr>
          <p:cNvPr id="34821" name="Picture 4" descr="8_3_Gantt_CO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205038"/>
            <a:ext cx="8105775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Terminplan als Netzplan</a:t>
            </a:r>
            <a:endParaRPr lang="en-US" altLang="en-US" smtClean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PERT</a:t>
            </a:r>
            <a:r>
              <a:rPr lang="de-DE" altLang="en-US" smtClean="0"/>
              <a:t> = Program Evaluation Review Technique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Abhängigkeiten</a:t>
            </a:r>
            <a:r>
              <a:rPr lang="de-DE" altLang="en-US" smtClean="0"/>
              <a:t> zwischen den Arbeitspaketen werden </a:t>
            </a:r>
            <a:r>
              <a:rPr lang="de-DE" altLang="en-US" smtClean="0">
                <a:solidFill>
                  <a:srgbClr val="0000FF"/>
                </a:solidFill>
              </a:rPr>
              <a:t>explizit</a:t>
            </a:r>
            <a:r>
              <a:rPr lang="de-DE" altLang="en-US" smtClean="0"/>
              <a:t> dargestellt.</a:t>
            </a:r>
          </a:p>
          <a:p>
            <a:r>
              <a:rPr lang="de-DE" altLang="en-US" smtClean="0"/>
              <a:t>Wenn die </a:t>
            </a:r>
            <a:r>
              <a:rPr lang="de-DE" altLang="en-US" smtClean="0">
                <a:solidFill>
                  <a:srgbClr val="0000FF"/>
                </a:solidFill>
              </a:rPr>
              <a:t>Dauer</a:t>
            </a:r>
            <a:r>
              <a:rPr lang="de-DE" altLang="en-US" smtClean="0"/>
              <a:t> der Arbeitspakte und der </a:t>
            </a:r>
            <a:r>
              <a:rPr lang="de-DE" altLang="en-US" smtClean="0">
                <a:solidFill>
                  <a:srgbClr val="0000FF"/>
                </a:solidFill>
              </a:rPr>
              <a:t>Starttermin</a:t>
            </a:r>
            <a:r>
              <a:rPr lang="de-DE" altLang="en-US" smtClean="0"/>
              <a:t> des Projekts bekannt ist, kann für jedes Arbeitspaket ermittelt werden,</a:t>
            </a:r>
          </a:p>
          <a:p>
            <a:pPr lvl="1"/>
            <a:r>
              <a:rPr lang="de-DE" altLang="en-US" smtClean="0"/>
              <a:t>wann es </a:t>
            </a:r>
            <a:r>
              <a:rPr lang="de-DE" altLang="en-US" smtClean="0">
                <a:solidFill>
                  <a:srgbClr val="0000FF"/>
                </a:solidFill>
              </a:rPr>
              <a:t>frühestens begonnen </a:t>
            </a:r>
            <a:r>
              <a:rPr lang="de-DE" altLang="en-US" smtClean="0"/>
              <a:t>und </a:t>
            </a:r>
            <a:r>
              <a:rPr lang="de-DE" altLang="en-US" smtClean="0">
                <a:solidFill>
                  <a:srgbClr val="0000FF"/>
                </a:solidFill>
              </a:rPr>
              <a:t>frühestens beendet </a:t>
            </a:r>
            <a:r>
              <a:rPr lang="de-DE" altLang="en-US" smtClean="0"/>
              <a:t>werden kann, </a:t>
            </a:r>
          </a:p>
          <a:p>
            <a:pPr lvl="1"/>
            <a:r>
              <a:rPr lang="de-DE" altLang="en-US" smtClean="0"/>
              <a:t>wann es im Hinblick auf den Endtermin des Projekts </a:t>
            </a:r>
            <a:r>
              <a:rPr lang="de-DE" altLang="en-US" smtClean="0">
                <a:solidFill>
                  <a:srgbClr val="0000FF"/>
                </a:solidFill>
              </a:rPr>
              <a:t>spätestens begonnen </a:t>
            </a:r>
            <a:r>
              <a:rPr lang="de-DE" altLang="en-US" smtClean="0"/>
              <a:t>und </a:t>
            </a:r>
            <a:r>
              <a:rPr lang="de-DE" altLang="en-US" smtClean="0">
                <a:solidFill>
                  <a:srgbClr val="0000FF"/>
                </a:solidFill>
              </a:rPr>
              <a:t>beendet</a:t>
            </a:r>
            <a:r>
              <a:rPr lang="de-DE" altLang="en-US" smtClean="0"/>
              <a:t> werden muss.</a:t>
            </a:r>
            <a:endParaRPr lang="en-US" alt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5BC0368-F788-45C7-96F4-DDDECF5E8F37}" type="slidenum">
              <a:rPr lang="de-DE" altLang="en-US" sz="1100"/>
              <a:pPr eaLnBrk="1" hangingPunct="1"/>
              <a:t>32</a:t>
            </a:fld>
            <a:endParaRPr lang="de-DE" altLang="en-US" sz="11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Netzplan  - Beispiel</a:t>
            </a:r>
            <a:endParaRPr lang="en-US" altLang="en-US" smtClean="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6C8B262-C86B-4ACC-B831-9F15FDAE986C}" type="slidenum">
              <a:rPr lang="de-DE" altLang="en-US" sz="1100"/>
              <a:pPr eaLnBrk="1" hangingPunct="1"/>
              <a:t>33</a:t>
            </a:fld>
            <a:endParaRPr lang="de-DE" altLang="en-US" sz="1100"/>
          </a:p>
        </p:txBody>
      </p:sp>
      <p:pic>
        <p:nvPicPr>
          <p:cNvPr id="36868" name="Content Placeholder 11" descr="8_4_Netzplan_COL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0775" y="1657350"/>
            <a:ext cx="7593013" cy="3973513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Der Projektplan</a:t>
            </a:r>
            <a:endParaRPr lang="en-US" altLang="en-US" smtClean="0"/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Der Projektplan entsteht mit dem Projekt und wird im Verlauf des Projekts </a:t>
            </a:r>
            <a:r>
              <a:rPr lang="de-DE" altLang="en-US" smtClean="0">
                <a:solidFill>
                  <a:srgbClr val="0000FF"/>
                </a:solidFill>
              </a:rPr>
              <a:t>fortgeschrieben</a:t>
            </a:r>
            <a:r>
              <a:rPr lang="de-DE" altLang="en-US" smtClean="0"/>
              <a:t>, aber </a:t>
            </a:r>
            <a:r>
              <a:rPr lang="de-DE" altLang="en-US" smtClean="0">
                <a:solidFill>
                  <a:srgbClr val="0000FF"/>
                </a:solidFill>
              </a:rPr>
              <a:t>nicht laufend geändert</a:t>
            </a:r>
            <a:r>
              <a:rPr lang="de-DE" altLang="en-US" smtClean="0"/>
              <a:t>.</a:t>
            </a:r>
          </a:p>
          <a:p>
            <a:r>
              <a:rPr lang="de-DE" altLang="en-US" smtClean="0"/>
              <a:t>Der initiale Projektplan sollte </a:t>
            </a:r>
            <a:r>
              <a:rPr lang="de-DE" altLang="en-US" smtClean="0">
                <a:solidFill>
                  <a:srgbClr val="0000FF"/>
                </a:solidFill>
              </a:rPr>
              <a:t>sorgfältig geprüft </a:t>
            </a:r>
            <a:r>
              <a:rPr lang="de-DE" altLang="en-US" smtClean="0"/>
              <a:t>werden!</a:t>
            </a:r>
          </a:p>
          <a:p>
            <a:r>
              <a:rPr lang="de-DE" altLang="en-US" smtClean="0"/>
              <a:t>Der Projektplan macht prinzipiell Aussagen zu den folgenden sechs w-Punkten: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warum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was</a:t>
            </a:r>
            <a:r>
              <a:rPr lang="de-DE" altLang="en-US" smtClean="0"/>
              <a:t> getan wird, </a:t>
            </a:r>
          </a:p>
          <a:p>
            <a:pPr lvl="1"/>
            <a:r>
              <a:rPr lang="de-DE" altLang="en-US" smtClean="0"/>
              <a:t>für </a:t>
            </a:r>
            <a:r>
              <a:rPr lang="de-DE" altLang="en-US" smtClean="0">
                <a:solidFill>
                  <a:srgbClr val="FF0000"/>
                </a:solidFill>
              </a:rPr>
              <a:t>wie viel </a:t>
            </a:r>
            <a:r>
              <a:rPr lang="de-DE" altLang="en-US" smtClean="0"/>
              <a:t>Geld, </a:t>
            </a:r>
          </a:p>
          <a:p>
            <a:pPr lvl="1"/>
            <a:r>
              <a:rPr lang="de-DE" altLang="en-US" smtClean="0"/>
              <a:t>von </a:t>
            </a:r>
            <a:r>
              <a:rPr lang="de-DE" altLang="en-US" smtClean="0">
                <a:solidFill>
                  <a:srgbClr val="FF0000"/>
                </a:solidFill>
              </a:rPr>
              <a:t>wem</a:t>
            </a:r>
            <a:r>
              <a:rPr lang="de-DE" altLang="en-US" smtClean="0"/>
              <a:t>,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wann</a:t>
            </a:r>
            <a:r>
              <a:rPr lang="de-DE" altLang="en-US" smtClean="0"/>
              <a:t> und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womit</a:t>
            </a:r>
            <a:r>
              <a:rPr lang="de-DE" altLang="en-US" smtClean="0"/>
              <a:t>, d.h. unter Einsatz welcher Hilfsmittel und Techniken. </a:t>
            </a:r>
          </a:p>
          <a:p>
            <a:endParaRPr lang="en-US" alt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070E613-28E0-45FA-84B7-A5BD969212B8}" type="slidenum">
              <a:rPr lang="de-DE" altLang="en-US" sz="1100"/>
              <a:pPr eaLnBrk="1" hangingPunct="1"/>
              <a:t>34</a:t>
            </a:fld>
            <a:endParaRPr lang="de-DE" altLang="en-US" sz="11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Aufbau eines Projektplans -1</a:t>
            </a:r>
            <a:endParaRPr lang="en-US" altLang="en-US" smtClean="0"/>
          </a:p>
        </p:txBody>
      </p:sp>
      <p:sp>
        <p:nvSpPr>
          <p:cNvPr id="38915" name="Content Placeholder 4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z="1800" smtClean="0">
                <a:solidFill>
                  <a:srgbClr val="0000FF"/>
                </a:solidFill>
              </a:rPr>
              <a:t>1. Einleitung</a:t>
            </a:r>
          </a:p>
          <a:p>
            <a:r>
              <a:rPr lang="de-DE" altLang="en-US" sz="1800" smtClean="0"/>
              <a:t>1.1	Zweck, Abgrenzung</a:t>
            </a:r>
            <a:br>
              <a:rPr lang="de-DE" altLang="en-US" sz="1800" smtClean="0"/>
            </a:br>
            <a:r>
              <a:rPr lang="de-DE" altLang="en-US" sz="1800" smtClean="0"/>
              <a:t>1.2	Projektüberblick, Motivation</a:t>
            </a:r>
          </a:p>
          <a:p>
            <a:r>
              <a:rPr lang="de-DE" altLang="en-US" sz="1800" smtClean="0">
                <a:solidFill>
                  <a:srgbClr val="0000FF"/>
                </a:solidFill>
              </a:rPr>
              <a:t>2.  Formale Grundlagen</a:t>
            </a:r>
          </a:p>
          <a:p>
            <a:r>
              <a:rPr lang="de-DE" altLang="en-US" sz="1800" smtClean="0"/>
              <a:t>2.1	Vertragliche Anforderungen an die Projektdurchführung</a:t>
            </a:r>
            <a:br>
              <a:rPr lang="de-DE" altLang="en-US" sz="1800" smtClean="0"/>
            </a:br>
            <a:r>
              <a:rPr lang="de-DE" altLang="en-US" sz="1800" smtClean="0"/>
              <a:t>2.2	Vertragliche Anforderungen an das Produkt</a:t>
            </a:r>
            <a:br>
              <a:rPr lang="de-DE" altLang="en-US" sz="1800" smtClean="0"/>
            </a:br>
            <a:r>
              <a:rPr lang="de-DE" altLang="en-US" sz="1800" smtClean="0"/>
              <a:t>2.3	Vertragliche Anforderungen an die Konformität mit Normen</a:t>
            </a:r>
            <a:br>
              <a:rPr lang="de-DE" altLang="en-US" sz="1800" smtClean="0"/>
            </a:br>
            <a:r>
              <a:rPr lang="de-DE" altLang="en-US" sz="1800" smtClean="0"/>
              <a:t>2.4	Gesetzliche Auflagen</a:t>
            </a:r>
          </a:p>
          <a:p>
            <a:r>
              <a:rPr lang="de-DE" altLang="en-US" sz="1800" smtClean="0">
                <a:solidFill>
                  <a:srgbClr val="0000FF"/>
                </a:solidFill>
              </a:rPr>
              <a:t>3.  Leistungen der Vertragspartner</a:t>
            </a:r>
          </a:p>
          <a:p>
            <a:r>
              <a:rPr lang="de-DE" altLang="en-US" sz="1800" smtClean="0"/>
              <a:t>3.1	Lieferumfang (Software, Dienstleistungen, ...)</a:t>
            </a:r>
            <a:br>
              <a:rPr lang="de-DE" altLang="en-US" sz="1800" smtClean="0"/>
            </a:br>
            <a:r>
              <a:rPr lang="de-DE" altLang="en-US" sz="1800" smtClean="0"/>
              <a:t>3.2	Resultate, die nicht zum Lieferumfang gehören</a:t>
            </a:r>
            <a:br>
              <a:rPr lang="de-DE" altLang="en-US" sz="1800" smtClean="0"/>
            </a:br>
            <a:r>
              <a:rPr lang="de-DE" altLang="en-US" sz="1800" smtClean="0"/>
              <a:t>3.3	Leistungen des Auftraggebers (Beistellungen)</a:t>
            </a:r>
            <a:br>
              <a:rPr lang="de-DE" altLang="en-US" sz="1800" smtClean="0"/>
            </a:br>
            <a:r>
              <a:rPr lang="de-DE" altLang="en-US" sz="1800" smtClean="0"/>
              <a:t>3.4	Externe Meilensteine</a:t>
            </a:r>
            <a:br>
              <a:rPr lang="de-DE" altLang="en-US" sz="1800" smtClean="0"/>
            </a:br>
            <a:r>
              <a:rPr lang="de-DE" altLang="en-US" sz="1800" smtClean="0"/>
              <a:t>3.5	Abnahmeprozedur</a:t>
            </a:r>
            <a:br>
              <a:rPr lang="de-DE" altLang="en-US" sz="1800" smtClean="0"/>
            </a:br>
            <a:r>
              <a:rPr lang="de-DE" altLang="en-US" sz="1800" smtClean="0"/>
              <a:t>3.6	Änderungsverfahren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2C4ED72-209B-470D-93DE-93980F1C0533}" type="slidenum">
              <a:rPr lang="de-DE" altLang="en-US" sz="1100"/>
              <a:pPr eaLnBrk="1" hangingPunct="1"/>
              <a:t>35</a:t>
            </a:fld>
            <a:endParaRPr lang="de-DE" altLang="en-US" sz="11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Aufbau eines Projektplans - 3</a:t>
            </a:r>
            <a:endParaRPr lang="en-US" altLang="en-US" smtClean="0"/>
          </a:p>
        </p:txBody>
      </p:sp>
      <p:sp>
        <p:nvSpPr>
          <p:cNvPr id="39939" name="Content Placeholder 4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z="1800" smtClean="0">
                <a:solidFill>
                  <a:srgbClr val="0000FF"/>
                </a:solidFill>
              </a:rPr>
              <a:t>4. Entwicklungsprozess</a:t>
            </a:r>
          </a:p>
          <a:p>
            <a:r>
              <a:rPr lang="de-DE" altLang="en-US" sz="1800" smtClean="0"/>
              <a:t>4.1	Strategie für die Entwicklung und Integration</a:t>
            </a:r>
            <a:br>
              <a:rPr lang="de-DE" altLang="en-US" sz="1800" smtClean="0"/>
            </a:br>
            <a:r>
              <a:rPr lang="de-DE" altLang="en-US" sz="1800" smtClean="0"/>
              <a:t>4.2	Projektspezifische Abweichungen vom Standardprozess</a:t>
            </a:r>
            <a:br>
              <a:rPr lang="de-DE" altLang="en-US" sz="1800" smtClean="0"/>
            </a:br>
            <a:r>
              <a:rPr lang="de-DE" altLang="en-US" sz="1800" smtClean="0"/>
              <a:t>4.3	Phasen der Entwicklung</a:t>
            </a:r>
            <a:br>
              <a:rPr lang="de-DE" altLang="en-US" sz="1800" smtClean="0"/>
            </a:br>
            <a:r>
              <a:rPr lang="de-DE" altLang="en-US" sz="1800" smtClean="0"/>
              <a:t>4.4	Dokumentationsplan </a:t>
            </a:r>
            <a:br>
              <a:rPr lang="de-DE" altLang="en-US" sz="1800" smtClean="0"/>
            </a:br>
            <a:r>
              <a:rPr lang="de-DE" altLang="en-US" sz="1800" smtClean="0"/>
              <a:t>4.5	Prüfungen (Reviews und Tests)</a:t>
            </a:r>
          </a:p>
          <a:p>
            <a:r>
              <a:rPr lang="de-DE" altLang="en-US" sz="1800" smtClean="0">
                <a:solidFill>
                  <a:srgbClr val="0000FF"/>
                </a:solidFill>
              </a:rPr>
              <a:t>5. Risiken</a:t>
            </a:r>
          </a:p>
          <a:p>
            <a:r>
              <a:rPr lang="de-DE" altLang="en-US" sz="1800" smtClean="0"/>
              <a:t>5.1	Risiken und ihre Bewertung</a:t>
            </a:r>
            <a:br>
              <a:rPr lang="de-DE" altLang="en-US" sz="1800" smtClean="0"/>
            </a:br>
            <a:r>
              <a:rPr lang="de-DE" altLang="en-US" sz="1800" smtClean="0"/>
              <a:t>5.2	Maßnahmen zur Reduktion der Risiken</a:t>
            </a:r>
            <a:br>
              <a:rPr lang="de-DE" altLang="en-US" sz="1800" smtClean="0"/>
            </a:br>
            <a:r>
              <a:rPr lang="de-DE" altLang="en-US" sz="1800" smtClean="0"/>
              <a:t>5.3	Notfallpläne</a:t>
            </a:r>
          </a:p>
          <a:p>
            <a:r>
              <a:rPr lang="de-DE" altLang="en-US" sz="1800" smtClean="0">
                <a:solidFill>
                  <a:srgbClr val="0000FF"/>
                </a:solidFill>
              </a:rPr>
              <a:t>6. Richtlinien für die Entwicklung</a:t>
            </a:r>
          </a:p>
          <a:p>
            <a:r>
              <a:rPr lang="de-DE" altLang="en-US" sz="1800" smtClean="0"/>
              <a:t>6.1	Konfigurationsmanagement</a:t>
            </a:r>
            <a:br>
              <a:rPr lang="de-DE" altLang="en-US" sz="1800" smtClean="0"/>
            </a:br>
            <a:r>
              <a:rPr lang="de-DE" altLang="en-US" sz="1800" smtClean="0"/>
              <a:t>6.2	Design- und Programmierrichtlinien</a:t>
            </a:r>
            <a:br>
              <a:rPr lang="de-DE" altLang="en-US" sz="1800" smtClean="0"/>
            </a:br>
            <a:r>
              <a:rPr lang="de-DE" altLang="en-US" sz="1800" smtClean="0"/>
              <a:t>6.3	Einsatz von Werkzeugen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B443548-16F7-4FA9-8542-5B8DF30CD8D0}" type="slidenum">
              <a:rPr lang="de-DE" altLang="en-US" sz="1100"/>
              <a:pPr eaLnBrk="1" hangingPunct="1"/>
              <a:t>36</a:t>
            </a:fld>
            <a:endParaRPr lang="de-DE" altLang="en-US" sz="11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Aufbau eines Projektplans - 2</a:t>
            </a:r>
            <a:endParaRPr lang="en-US" altLang="en-US" smtClean="0"/>
          </a:p>
        </p:txBody>
      </p:sp>
      <p:sp>
        <p:nvSpPr>
          <p:cNvPr id="40963" name="Content Placeholder 4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z="1800" smtClean="0">
                <a:solidFill>
                  <a:srgbClr val="0000FF"/>
                </a:solidFill>
              </a:rPr>
              <a:t>7. Anforderungen an die Umgebung</a:t>
            </a:r>
          </a:p>
          <a:p>
            <a:r>
              <a:rPr lang="de-DE" altLang="en-US" sz="1800" smtClean="0"/>
              <a:t>7.1	Infrastruktur (Büros, Rechnersysteme, Software) </a:t>
            </a:r>
            <a:br>
              <a:rPr lang="de-DE" altLang="en-US" sz="1800" smtClean="0"/>
            </a:br>
            <a:r>
              <a:rPr lang="de-DE" altLang="en-US" sz="1800" smtClean="0"/>
              <a:t>7.2	Leistungen Dritter im Unternehmen</a:t>
            </a:r>
            <a:br>
              <a:rPr lang="de-DE" altLang="en-US" sz="1800" smtClean="0"/>
            </a:br>
            <a:r>
              <a:rPr lang="de-DE" altLang="en-US" sz="1800" smtClean="0"/>
              <a:t>7.3	Leistungen externer Lieferanten</a:t>
            </a:r>
          </a:p>
          <a:p>
            <a:r>
              <a:rPr lang="de-DE" altLang="en-US" sz="1800" smtClean="0">
                <a:solidFill>
                  <a:srgbClr val="0000FF"/>
                </a:solidFill>
              </a:rPr>
              <a:t>8. Projektorganisation</a:t>
            </a:r>
          </a:p>
          <a:p>
            <a:r>
              <a:rPr lang="de-DE" altLang="en-US" sz="1800" smtClean="0"/>
              <a:t>8.1	Schnittstelle zum Auftraggeber</a:t>
            </a:r>
            <a:br>
              <a:rPr lang="de-DE" altLang="en-US" sz="1800" smtClean="0"/>
            </a:br>
            <a:r>
              <a:rPr lang="de-DE" altLang="en-US" sz="1800" smtClean="0"/>
              <a:t>8.2	Schnittstellen zur eigenen Organisation</a:t>
            </a:r>
            <a:br>
              <a:rPr lang="de-DE" altLang="en-US" sz="1800" smtClean="0"/>
            </a:br>
            <a:r>
              <a:rPr lang="de-DE" altLang="en-US" sz="1800" smtClean="0"/>
              <a:t>8.3	Schnittstellen zu anderen Projekten</a:t>
            </a:r>
            <a:br>
              <a:rPr lang="de-DE" altLang="en-US" sz="1800" smtClean="0"/>
            </a:br>
            <a:r>
              <a:rPr lang="de-DE" altLang="en-US" sz="1800" smtClean="0"/>
              <a:t>8.4	Schlüsselpersonen</a:t>
            </a:r>
            <a:br>
              <a:rPr lang="de-DE" altLang="en-US" sz="1800" smtClean="0"/>
            </a:br>
            <a:r>
              <a:rPr lang="de-DE" altLang="en-US" sz="1800" smtClean="0"/>
              <a:t>8.5	Organisation (differenziert für die einzelnen Projektphasen)</a:t>
            </a:r>
            <a:br>
              <a:rPr lang="de-DE" altLang="en-US" sz="1800" smtClean="0"/>
            </a:br>
            <a:r>
              <a:rPr lang="de-DE" altLang="en-US" sz="1800" smtClean="0"/>
              <a:t>8.6	Berichtswesen</a:t>
            </a:r>
          </a:p>
          <a:p>
            <a:r>
              <a:rPr lang="de-DE" altLang="en-US" sz="1800" smtClean="0">
                <a:solidFill>
                  <a:srgbClr val="0000FF"/>
                </a:solidFill>
              </a:rPr>
              <a:t>9. Entwicklungsplan</a:t>
            </a:r>
          </a:p>
          <a:p>
            <a:r>
              <a:rPr lang="de-DE" altLang="en-US" sz="1800" smtClean="0"/>
              <a:t>9.1	Projektstrukturplan (Arbeitsgliederung)</a:t>
            </a:r>
            <a:br>
              <a:rPr lang="de-DE" altLang="en-US" sz="1800" smtClean="0"/>
            </a:br>
            <a:r>
              <a:rPr lang="de-DE" altLang="en-US" sz="1800" smtClean="0"/>
              <a:t>9.2	Terminplan</a:t>
            </a:r>
            <a:br>
              <a:rPr lang="de-DE" altLang="en-US" sz="1800" smtClean="0"/>
            </a:br>
            <a:r>
              <a:rPr lang="de-DE" altLang="en-US" sz="1800" smtClean="0"/>
              <a:t>9.3	Kostenplan</a:t>
            </a: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7BDDE78-8502-4681-971D-19EC01F3EA85}" type="slidenum">
              <a:rPr lang="de-DE" altLang="en-US" sz="1100"/>
              <a:pPr eaLnBrk="1" hangingPunct="1"/>
              <a:t>37</a:t>
            </a:fld>
            <a:endParaRPr lang="de-DE" altLang="en-US" sz="11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spAutoFit/>
          </a:bodyPr>
          <a:lstStyle/>
          <a:p>
            <a:r>
              <a:rPr lang="de-DE" altLang="en-US" smtClean="0"/>
              <a:t>8.4	Aufwand, Kosten, Risiken</a:t>
            </a:r>
            <a:endParaRPr lang="en-US" altLang="en-US" smtClean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Aufwandsschätzung</a:t>
            </a:r>
            <a:endParaRPr lang="en-US" altLang="en-US" smtClean="0"/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Eine der wichtigsten Fragen bei der Vorbereitung einer Software-Entwicklung lautet: 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Wie hoch wird der Aufwand sein? </a:t>
            </a:r>
          </a:p>
          <a:p>
            <a:r>
              <a:rPr lang="de-DE" altLang="en-US" smtClean="0"/>
              <a:t>Sie ist eng verbunden (aber nicht gleichbedeutend) mit den Fragen: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Wie lange wird die Entwicklung dauern?</a:t>
            </a:r>
            <a:r>
              <a:rPr lang="de-DE" altLang="en-US" smtClean="0"/>
              <a:t> 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Wie viele Leute werden benötigt?</a:t>
            </a:r>
          </a:p>
          <a:p>
            <a:r>
              <a:rPr lang="de-DE" altLang="en-US" smtClean="0">
                <a:solidFill>
                  <a:srgbClr val="0000FF"/>
                </a:solidFill>
              </a:rPr>
              <a:t>Aufwands-</a:t>
            </a:r>
            <a:r>
              <a:rPr lang="de-DE" altLang="en-US" smtClean="0"/>
              <a:t> oder </a:t>
            </a:r>
            <a:r>
              <a:rPr lang="de-DE" altLang="en-US" smtClean="0">
                <a:solidFill>
                  <a:srgbClr val="0000FF"/>
                </a:solidFill>
              </a:rPr>
              <a:t>Kostenschätzverfahren</a:t>
            </a:r>
            <a:r>
              <a:rPr lang="de-DE" altLang="en-US" smtClean="0"/>
              <a:t> wollen frühzeitig Antworten auf diese Fragen zu liefern. Die Resultate werden benötigt für die</a:t>
            </a:r>
          </a:p>
          <a:p>
            <a:pPr lvl="1"/>
            <a:r>
              <a:rPr lang="de-DE" altLang="en-US" smtClean="0"/>
              <a:t>Kalkulation und Angebotserstellung,</a:t>
            </a:r>
          </a:p>
          <a:p>
            <a:pPr lvl="1"/>
            <a:r>
              <a:rPr lang="de-DE" altLang="en-US" smtClean="0"/>
              <a:t>Personalplanung und mittelfristige Disposition,</a:t>
            </a:r>
          </a:p>
          <a:p>
            <a:pPr lvl="1"/>
            <a:r>
              <a:rPr lang="de-DE" altLang="en-US" smtClean="0"/>
              <a:t>Vorbereitung einer Entscheidung »make or buy«,</a:t>
            </a:r>
          </a:p>
          <a:p>
            <a:pPr lvl="1"/>
            <a:r>
              <a:rPr lang="de-DE" altLang="en-US" smtClean="0"/>
              <a:t>Nachkalkulation.</a:t>
            </a:r>
            <a:endParaRPr lang="en-US" alt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A76B365-03A3-403B-B02E-5F6213F799A4}" type="slidenum">
              <a:rPr lang="de-DE" altLang="en-US" sz="1100"/>
              <a:pPr eaLnBrk="1" hangingPunct="1"/>
              <a:t>39</a:t>
            </a:fld>
            <a:endParaRPr lang="de-DE" altLang="en-US" sz="1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Ziele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Projektmanagement hat immer zum Ziel, das </a:t>
            </a:r>
            <a:r>
              <a:rPr lang="de-DE" altLang="en-US" smtClean="0">
                <a:solidFill>
                  <a:srgbClr val="FF0000"/>
                </a:solidFill>
              </a:rPr>
              <a:t>Projekt erfolgreich durchzuführen </a:t>
            </a:r>
            <a:r>
              <a:rPr lang="de-DE" altLang="en-US" smtClean="0"/>
              <a:t>und </a:t>
            </a:r>
            <a:r>
              <a:rPr lang="de-DE" altLang="en-US" smtClean="0">
                <a:solidFill>
                  <a:srgbClr val="FF0000"/>
                </a:solidFill>
              </a:rPr>
              <a:t>abzuschließen</a:t>
            </a:r>
            <a:r>
              <a:rPr lang="de-DE" altLang="en-US" smtClean="0"/>
              <a:t>. </a:t>
            </a:r>
          </a:p>
          <a:p>
            <a:r>
              <a:rPr lang="de-DE" altLang="en-US" smtClean="0"/>
              <a:t>»Erfolgreich« bedeutet:</a:t>
            </a:r>
          </a:p>
          <a:p>
            <a:pPr lvl="1"/>
            <a:r>
              <a:rPr lang="de-DE" altLang="en-US" smtClean="0"/>
              <a:t>Das Projekt erzielt die </a:t>
            </a:r>
            <a:r>
              <a:rPr lang="de-DE" altLang="en-US" smtClean="0">
                <a:solidFill>
                  <a:srgbClr val="0000FF"/>
                </a:solidFill>
              </a:rPr>
              <a:t>definierten Resultate </a:t>
            </a:r>
            <a:r>
              <a:rPr lang="de-DE" altLang="en-US" smtClean="0"/>
              <a:t>in der </a:t>
            </a:r>
            <a:r>
              <a:rPr lang="de-DE" altLang="en-US" smtClean="0">
                <a:solidFill>
                  <a:srgbClr val="0000FF"/>
                </a:solidFill>
              </a:rPr>
              <a:t>geforderten Qualität</a:t>
            </a:r>
            <a:r>
              <a:rPr lang="de-DE" altLang="en-US" smtClean="0"/>
              <a:t> innerhalb der </a:t>
            </a:r>
            <a:r>
              <a:rPr lang="de-DE" altLang="en-US" smtClean="0">
                <a:solidFill>
                  <a:srgbClr val="0000FF"/>
                </a:solidFill>
              </a:rPr>
              <a:t>vorgegebenen Zeit </a:t>
            </a:r>
            <a:r>
              <a:rPr lang="de-DE" altLang="en-US" smtClean="0"/>
              <a:t>und mit den </a:t>
            </a:r>
            <a:r>
              <a:rPr lang="de-DE" altLang="en-US" smtClean="0">
                <a:solidFill>
                  <a:srgbClr val="0000FF"/>
                </a:solidFill>
              </a:rPr>
              <a:t>vorgesehenen Mitteln</a:t>
            </a:r>
            <a:r>
              <a:rPr lang="de-DE" altLang="en-US" smtClean="0"/>
              <a:t>. </a:t>
            </a:r>
          </a:p>
          <a:p>
            <a:r>
              <a:rPr lang="de-DE" altLang="en-US" smtClean="0"/>
              <a:t>Weitere </a:t>
            </a:r>
            <a:r>
              <a:rPr lang="de-DE" altLang="en-US" smtClean="0">
                <a:solidFill>
                  <a:srgbClr val="0000FF"/>
                </a:solidFill>
              </a:rPr>
              <a:t>sekundäre Ziele </a:t>
            </a:r>
            <a:r>
              <a:rPr lang="de-DE" altLang="en-US" smtClean="0"/>
              <a:t>sind in der Regel</a:t>
            </a:r>
          </a:p>
          <a:p>
            <a:pPr lvl="1"/>
            <a:r>
              <a:rPr lang="de-DE" altLang="en-US" smtClean="0"/>
              <a:t>Aufbau oder Verstärkung eines guten Rufs auf dem Markt,</a:t>
            </a:r>
          </a:p>
          <a:p>
            <a:pPr lvl="1"/>
            <a:r>
              <a:rPr lang="de-DE" altLang="en-US" smtClean="0"/>
              <a:t>Aneignung von Kenntnissen, die zukünftig benötigt werden,</a:t>
            </a:r>
          </a:p>
          <a:p>
            <a:pPr lvl="1"/>
            <a:r>
              <a:rPr lang="de-DE" altLang="en-US" smtClean="0"/>
              <a:t>Entwicklung wiederverwendbarer Komponenten,</a:t>
            </a:r>
          </a:p>
          <a:p>
            <a:pPr lvl="1"/>
            <a:r>
              <a:rPr lang="de-DE" altLang="en-US" smtClean="0"/>
              <a:t>Wahrung eines attraktiven Arbeitsklimas für die Mitarbeiter.</a:t>
            </a:r>
          </a:p>
          <a:p>
            <a:endParaRPr lang="en-US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B23B639-EA06-4F75-9FF6-F4CCCD077D9F}" type="slidenum">
              <a:rPr lang="de-DE" altLang="en-US" sz="1100"/>
              <a:pPr eaLnBrk="1" hangingPunct="1"/>
              <a:t>4</a:t>
            </a:fld>
            <a:endParaRPr lang="de-DE" altLang="en-US" sz="11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altLang="en-US" smtClean="0"/>
          </a:p>
        </p:txBody>
      </p:sp>
      <p:sp>
        <p:nvSpPr>
          <p:cNvPr id="44035" name="Content Placeholder 2"/>
          <p:cNvSpPr>
            <a:spLocks noGrp="1"/>
          </p:cNvSpPr>
          <p:nvPr>
            <p:ph sz="quarter" idx="13"/>
          </p:nvPr>
        </p:nvSpPr>
        <p:spPr>
          <a:xfrm>
            <a:off x="200025" y="765175"/>
            <a:ext cx="9505950" cy="2519363"/>
          </a:xfrm>
        </p:spPr>
        <p:txBody>
          <a:bodyPr/>
          <a:lstStyle/>
          <a:p>
            <a:r>
              <a:rPr lang="de-DE" altLang="en-US" smtClean="0">
                <a:solidFill>
                  <a:srgbClr val="0000FF"/>
                </a:solidFill>
              </a:rPr>
              <a:t>Achtung</a:t>
            </a:r>
            <a:r>
              <a:rPr lang="de-DE" altLang="en-US" smtClean="0"/>
              <a:t>: Kostenschätzung ist eine </a:t>
            </a:r>
            <a:r>
              <a:rPr lang="de-DE" altLang="en-US" smtClean="0">
                <a:solidFill>
                  <a:srgbClr val="0000FF"/>
                </a:solidFill>
              </a:rPr>
              <a:t>Schätzung</a:t>
            </a:r>
            <a:r>
              <a:rPr lang="de-DE" altLang="en-US" smtClean="0"/>
              <a:t>, nie präzise. Je neuer das Projekt ist, desto größer ist die Unsicherheit.</a:t>
            </a:r>
          </a:p>
          <a:p>
            <a:r>
              <a:rPr lang="de-DE" altLang="en-US" smtClean="0"/>
              <a:t> </a:t>
            </a:r>
          </a:p>
          <a:p>
            <a:endParaRPr lang="en-US" altLang="en-US" smtClean="0"/>
          </a:p>
        </p:txBody>
      </p:sp>
      <p:sp>
        <p:nvSpPr>
          <p:cNvPr id="44036" name="Content Placeholder 3"/>
          <p:cNvSpPr>
            <a:spLocks noGrp="1"/>
          </p:cNvSpPr>
          <p:nvPr>
            <p:ph sz="quarter" idx="14"/>
          </p:nvPr>
        </p:nvSpPr>
        <p:spPr>
          <a:xfrm>
            <a:off x="200025" y="5661025"/>
            <a:ext cx="9505950" cy="720725"/>
          </a:xfrm>
        </p:spPr>
        <p:txBody>
          <a:bodyPr/>
          <a:lstStyle/>
          <a:p>
            <a:r>
              <a:rPr lang="de-DE" altLang="en-US" smtClean="0"/>
              <a:t>Der </a:t>
            </a:r>
            <a:r>
              <a:rPr lang="de-DE" altLang="en-US" smtClean="0">
                <a:solidFill>
                  <a:srgbClr val="0000FF"/>
                </a:solidFill>
              </a:rPr>
              <a:t>Schätztrichter</a:t>
            </a:r>
            <a:r>
              <a:rPr lang="de-DE" altLang="en-US" smtClean="0"/>
              <a:t> zeigt, wie die </a:t>
            </a:r>
            <a:r>
              <a:rPr lang="de-DE" altLang="en-US" smtClean="0">
                <a:solidFill>
                  <a:srgbClr val="0000FF"/>
                </a:solidFill>
              </a:rPr>
              <a:t>Unsicherheit</a:t>
            </a:r>
            <a:r>
              <a:rPr lang="de-DE" altLang="en-US" smtClean="0"/>
              <a:t> im Laufe des Projekts abnimmt: Darum sollten Schätzungen </a:t>
            </a:r>
            <a:r>
              <a:rPr lang="de-DE" altLang="en-US" smtClean="0">
                <a:solidFill>
                  <a:srgbClr val="0000FF"/>
                </a:solidFill>
              </a:rPr>
              <a:t>wiederholt</a:t>
            </a:r>
            <a:r>
              <a:rPr lang="de-DE" altLang="en-US" smtClean="0"/>
              <a:t> werden.</a:t>
            </a:r>
            <a:endParaRPr lang="en-US" altLang="en-US" smtClean="0"/>
          </a:p>
        </p:txBody>
      </p:sp>
      <p:sp>
        <p:nvSpPr>
          <p:cNvPr id="44037" name="Slide Number Placeholder 4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E8F7AA9-8E6B-441A-838F-A05D603FC691}" type="slidenum">
              <a:rPr lang="de-DE" altLang="en-US" sz="1100"/>
              <a:pPr eaLnBrk="1" hangingPunct="1"/>
              <a:t>40</a:t>
            </a:fld>
            <a:endParaRPr lang="de-DE" altLang="en-US" sz="1100"/>
          </a:p>
        </p:txBody>
      </p:sp>
      <p:pic>
        <p:nvPicPr>
          <p:cNvPr id="44038" name="Picture 5" descr="8_6_Schaetztrichter_CO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913" y="1663700"/>
            <a:ext cx="6480175" cy="385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Ansätze der Aufwandsschätzung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Expertenschätzung</a:t>
            </a:r>
          </a:p>
          <a:p>
            <a:pPr lvl="1"/>
            <a:r>
              <a:rPr lang="de-DE" altLang="en-US" smtClean="0"/>
              <a:t>Fachleute nutzen ihre </a:t>
            </a:r>
            <a:r>
              <a:rPr lang="de-DE" altLang="en-US" smtClean="0">
                <a:solidFill>
                  <a:srgbClr val="0000FF"/>
                </a:solidFill>
              </a:rPr>
              <a:t>Erfahrung</a:t>
            </a:r>
            <a:r>
              <a:rPr lang="de-DE" altLang="en-US" smtClean="0"/>
              <a:t>, um den Aufwand zu schätzen.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Algorithmische Schätzung</a:t>
            </a:r>
          </a:p>
          <a:p>
            <a:pPr lvl="1"/>
            <a:r>
              <a:rPr lang="de-DE" altLang="en-US" smtClean="0"/>
              <a:t>Kosten werden aus Größen berechnet, die </a:t>
            </a:r>
            <a:r>
              <a:rPr lang="de-DE" altLang="en-US" smtClean="0">
                <a:solidFill>
                  <a:srgbClr val="0000FF"/>
                </a:solidFill>
              </a:rPr>
              <a:t>frühzeitig bekannt</a:t>
            </a:r>
            <a:r>
              <a:rPr lang="de-DE" altLang="en-US" smtClean="0"/>
              <a:t> sind oder </a:t>
            </a:r>
            <a:r>
              <a:rPr lang="de-DE" altLang="en-US" smtClean="0">
                <a:solidFill>
                  <a:srgbClr val="0000FF"/>
                </a:solidFill>
              </a:rPr>
              <a:t>leichter</a:t>
            </a:r>
            <a:r>
              <a:rPr lang="de-DE" altLang="en-US" smtClean="0"/>
              <a:t> und </a:t>
            </a:r>
            <a:r>
              <a:rPr lang="de-DE" altLang="en-US" smtClean="0">
                <a:solidFill>
                  <a:srgbClr val="0000FF"/>
                </a:solidFill>
              </a:rPr>
              <a:t>genauer</a:t>
            </a:r>
            <a:r>
              <a:rPr lang="de-DE" altLang="en-US" smtClean="0"/>
              <a:t> als der Aufwand geschätzt werden können.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Bottom-up</a:t>
            </a:r>
            <a:r>
              <a:rPr lang="de-DE" altLang="en-US" smtClean="0"/>
              <a:t>- und </a:t>
            </a:r>
            <a:r>
              <a:rPr lang="de-DE" altLang="en-US" smtClean="0">
                <a:solidFill>
                  <a:srgbClr val="FF0000"/>
                </a:solidFill>
              </a:rPr>
              <a:t>Top-Down-Verfahren</a:t>
            </a:r>
          </a:p>
          <a:p>
            <a:pPr lvl="1"/>
            <a:r>
              <a:rPr lang="de-DE" altLang="en-US" smtClean="0"/>
              <a:t>Es liegt nahe, die algorithmische Schätzung als Bottom-up-Verfahren zu bezeichnen, denn sie geht von </a:t>
            </a:r>
            <a:r>
              <a:rPr lang="de-DE" altLang="en-US" smtClean="0">
                <a:solidFill>
                  <a:srgbClr val="0000FF"/>
                </a:solidFill>
              </a:rPr>
              <a:t>elementaren Programmbestandteilen</a:t>
            </a:r>
            <a:r>
              <a:rPr lang="de-DE" altLang="en-US" smtClean="0"/>
              <a:t> wie Code-Zeilen aus</a:t>
            </a:r>
          </a:p>
          <a:p>
            <a:pPr lvl="1"/>
            <a:r>
              <a:rPr lang="de-DE" altLang="en-US" smtClean="0"/>
              <a:t>Ein Vorgehen, das von den </a:t>
            </a:r>
            <a:r>
              <a:rPr lang="de-DE" altLang="en-US" smtClean="0">
                <a:solidFill>
                  <a:srgbClr val="0000FF"/>
                </a:solidFill>
              </a:rPr>
              <a:t>vorgegebenen Gesamtkosten </a:t>
            </a:r>
            <a:r>
              <a:rPr lang="de-DE" altLang="en-US" smtClean="0"/>
              <a:t>auf die erreichbare Funktionalität und Qualität schließt, wäre ein Top-down-Verfahren.</a:t>
            </a:r>
            <a:endParaRPr lang="en-US" alt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BF1AAF9-B5BC-49BB-B2CD-2FAF8495DA02}" type="slidenum">
              <a:rPr lang="de-DE" altLang="en-US" sz="1100"/>
              <a:pPr eaLnBrk="1" hangingPunct="1"/>
              <a:t>41</a:t>
            </a:fld>
            <a:endParaRPr lang="de-DE" altLang="en-US" sz="11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Expertenschätzung – Delphi-Verfahren</a:t>
            </a:r>
            <a:endParaRPr lang="en-US" altLang="en-US" smtClean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Es wird eine moderierte Sitzung mit den Experten abgehalten. </a:t>
            </a:r>
          </a:p>
          <a:p>
            <a:pPr lvl="1"/>
            <a:r>
              <a:rPr lang="de-DE" altLang="en-US" smtClean="0"/>
              <a:t>Der </a:t>
            </a:r>
            <a:r>
              <a:rPr lang="de-DE" altLang="en-US" smtClean="0">
                <a:solidFill>
                  <a:srgbClr val="E42835"/>
                </a:solidFill>
              </a:rPr>
              <a:t>Moderator</a:t>
            </a:r>
            <a:r>
              <a:rPr lang="de-DE" altLang="en-US" smtClean="0"/>
              <a:t> erläutert die Aufgabenstellungen. </a:t>
            </a:r>
          </a:p>
          <a:p>
            <a:pPr lvl="1"/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E42835"/>
                </a:solidFill>
              </a:rPr>
              <a:t>Experten</a:t>
            </a:r>
            <a:r>
              <a:rPr lang="de-DE" altLang="en-US" smtClean="0"/>
              <a:t> schätzen anschließend </a:t>
            </a:r>
            <a:r>
              <a:rPr lang="de-DE" altLang="en-US" smtClean="0">
                <a:solidFill>
                  <a:srgbClr val="0000FF"/>
                </a:solidFill>
              </a:rPr>
              <a:t>getrennt</a:t>
            </a:r>
            <a:r>
              <a:rPr lang="de-DE" altLang="en-US" smtClean="0"/>
              <a:t> und geben ihre Schätzungen dem Moderator. </a:t>
            </a:r>
          </a:p>
          <a:p>
            <a:pPr lvl="1"/>
            <a:r>
              <a:rPr lang="de-DE" altLang="en-US" smtClean="0"/>
              <a:t>Dieser fasst die Schätzungen zusammen und </a:t>
            </a:r>
            <a:r>
              <a:rPr lang="de-DE" altLang="en-US" smtClean="0">
                <a:solidFill>
                  <a:srgbClr val="0000FF"/>
                </a:solidFill>
              </a:rPr>
              <a:t>anonymisiert</a:t>
            </a:r>
            <a:r>
              <a:rPr lang="de-DE" altLang="en-US" smtClean="0"/>
              <a:t> die Aussagen und Zahlen, die Ergebnisse teilt er den Experten mit. </a:t>
            </a:r>
          </a:p>
          <a:p>
            <a:pPr lvl="1"/>
            <a:r>
              <a:rPr lang="de-DE" altLang="en-US" smtClean="0"/>
              <a:t>Diese können nun separat ihre Schätzungen, vor allem die Abweichungen, </a:t>
            </a:r>
            <a:r>
              <a:rPr lang="de-DE" altLang="en-US" smtClean="0">
                <a:solidFill>
                  <a:srgbClr val="0000FF"/>
                </a:solidFill>
              </a:rPr>
              <a:t>begründen</a:t>
            </a:r>
            <a:r>
              <a:rPr lang="de-DE" altLang="en-US" smtClean="0"/>
              <a:t> oder </a:t>
            </a:r>
            <a:r>
              <a:rPr lang="de-DE" altLang="en-US" smtClean="0">
                <a:solidFill>
                  <a:srgbClr val="0000FF"/>
                </a:solidFill>
              </a:rPr>
              <a:t>korrigieren</a:t>
            </a:r>
            <a:r>
              <a:rPr lang="de-DE" altLang="en-US" smtClean="0"/>
              <a:t>. </a:t>
            </a:r>
          </a:p>
          <a:p>
            <a:pPr lvl="1"/>
            <a:r>
              <a:rPr lang="de-DE" altLang="en-US" smtClean="0"/>
              <a:t>Dieser Prozess wird wiederholt, bis die </a:t>
            </a:r>
            <a:r>
              <a:rPr lang="de-DE" altLang="en-US" smtClean="0">
                <a:solidFill>
                  <a:srgbClr val="0000FF"/>
                </a:solidFill>
              </a:rPr>
              <a:t>Abweichungen</a:t>
            </a:r>
            <a:r>
              <a:rPr lang="de-DE" altLang="en-US" smtClean="0"/>
              <a:t> nach Meinung der Experten </a:t>
            </a:r>
            <a:r>
              <a:rPr lang="de-DE" altLang="en-US" smtClean="0">
                <a:solidFill>
                  <a:srgbClr val="0000FF"/>
                </a:solidFill>
              </a:rPr>
              <a:t>akzeptabel</a:t>
            </a:r>
            <a:r>
              <a:rPr lang="de-DE" altLang="en-US" smtClean="0"/>
              <a:t> sind. </a:t>
            </a:r>
          </a:p>
          <a:p>
            <a:pPr lvl="1"/>
            <a:r>
              <a:rPr lang="de-DE" altLang="en-US" smtClean="0"/>
              <a:t>Das </a:t>
            </a:r>
            <a:r>
              <a:rPr lang="de-DE" altLang="en-US" smtClean="0">
                <a:solidFill>
                  <a:srgbClr val="0000FF"/>
                </a:solidFill>
              </a:rPr>
              <a:t>Ergebnis</a:t>
            </a:r>
            <a:r>
              <a:rPr lang="de-DE" altLang="en-US" smtClean="0"/>
              <a:t> der Schätzung ist der </a:t>
            </a:r>
            <a:r>
              <a:rPr lang="de-DE" altLang="en-US" smtClean="0">
                <a:solidFill>
                  <a:srgbClr val="0000FF"/>
                </a:solidFill>
              </a:rPr>
              <a:t>Median</a:t>
            </a:r>
            <a:r>
              <a:rPr lang="de-DE" altLang="en-US" smtClean="0"/>
              <a:t> der Einzelschätzungen.</a:t>
            </a:r>
            <a:endParaRPr lang="en-US" alt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E034BF-5FF0-48DB-8357-D488483B187A}" type="slidenum">
              <a:rPr lang="de-DE" altLang="en-US" sz="1100"/>
              <a:pPr eaLnBrk="1" hangingPunct="1"/>
              <a:t>42</a:t>
            </a:fld>
            <a:endParaRPr lang="de-DE" altLang="en-US" sz="11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Algorithmische Verfahren</a:t>
            </a:r>
            <a:endParaRPr lang="en-US" altLang="en-US" smtClean="0"/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>
                <a:solidFill>
                  <a:srgbClr val="0000FF"/>
                </a:solidFill>
              </a:rPr>
              <a:t>Prinzip</a:t>
            </a:r>
            <a:r>
              <a:rPr lang="de-DE" altLang="en-US" smtClean="0"/>
              <a:t>: Kosten werden aus </a:t>
            </a:r>
            <a:r>
              <a:rPr lang="de-DE" altLang="en-US" smtClean="0">
                <a:solidFill>
                  <a:srgbClr val="0000FF"/>
                </a:solidFill>
              </a:rPr>
              <a:t>atomaren Größen </a:t>
            </a:r>
            <a:r>
              <a:rPr lang="de-DE" altLang="en-US" smtClean="0"/>
              <a:t>berechnet, die früh bekannt sind und/oder besser als der Aufwand geschätzt werden können.</a:t>
            </a:r>
          </a:p>
          <a:p>
            <a:r>
              <a:rPr lang="de-DE" altLang="en-US" smtClean="0"/>
              <a:t>Bei </a:t>
            </a:r>
            <a:r>
              <a:rPr lang="de-DE" altLang="en-US" smtClean="0">
                <a:solidFill>
                  <a:srgbClr val="FF0000"/>
                </a:solidFill>
              </a:rPr>
              <a:t>COCOMO</a:t>
            </a:r>
            <a:r>
              <a:rPr lang="de-DE" altLang="en-US" smtClean="0"/>
              <a:t> (Boehm) liegt die Anzahl </a:t>
            </a:r>
            <a:r>
              <a:rPr lang="de-DE" altLang="en-US" smtClean="0">
                <a:solidFill>
                  <a:srgbClr val="0000FF"/>
                </a:solidFill>
              </a:rPr>
              <a:t>Codezeilen</a:t>
            </a:r>
            <a:r>
              <a:rPr lang="de-DE" altLang="en-US" smtClean="0"/>
              <a:t> zugrunde, bei der </a:t>
            </a:r>
            <a:r>
              <a:rPr lang="de-DE" altLang="en-US" smtClean="0">
                <a:solidFill>
                  <a:srgbClr val="FF0000"/>
                </a:solidFill>
              </a:rPr>
              <a:t>Function-Point-Methode</a:t>
            </a:r>
            <a:r>
              <a:rPr lang="de-DE" altLang="en-US" smtClean="0"/>
              <a:t> (Albrecht) die </a:t>
            </a:r>
            <a:r>
              <a:rPr lang="de-DE" altLang="en-US" smtClean="0">
                <a:solidFill>
                  <a:srgbClr val="0000FF"/>
                </a:solidFill>
              </a:rPr>
              <a:t>Ein- und Ausgabe</a:t>
            </a:r>
            <a:r>
              <a:rPr lang="de-DE" altLang="en-US" smtClean="0"/>
              <a:t>. </a:t>
            </a:r>
          </a:p>
          <a:p>
            <a:r>
              <a:rPr lang="de-DE" altLang="en-US" smtClean="0"/>
              <a:t>In der objektorientierten Entwicklung legt man analog die Zahl der Anwendungsfälle zu Grunde (Use Case Points, nach Karner). </a:t>
            </a:r>
          </a:p>
          <a:p>
            <a:r>
              <a:rPr lang="de-DE" altLang="en-US" smtClean="0"/>
              <a:t>Die gesuchten Größen (</a:t>
            </a:r>
            <a:r>
              <a:rPr lang="de-DE" altLang="en-US" smtClean="0">
                <a:solidFill>
                  <a:srgbClr val="0000FF"/>
                </a:solidFill>
              </a:rPr>
              <a:t>Aufwand, Dauer</a:t>
            </a:r>
            <a:r>
              <a:rPr lang="de-DE" altLang="en-US" smtClean="0"/>
              <a:t>) werden daraus abgeleitet. Randbedingungen werden durch </a:t>
            </a:r>
            <a:r>
              <a:rPr lang="de-DE" altLang="en-US" smtClean="0">
                <a:solidFill>
                  <a:srgbClr val="0000FF"/>
                </a:solidFill>
              </a:rPr>
              <a:t>Korrekturfaktoren</a:t>
            </a:r>
            <a:r>
              <a:rPr lang="de-DE" altLang="en-US" smtClean="0"/>
              <a:t> berücksichtigt.</a:t>
            </a:r>
          </a:p>
          <a:p>
            <a:r>
              <a:rPr lang="de-DE" altLang="en-US" smtClean="0"/>
              <a:t>Alle Verfahren setzen voraus, dass die betreffenden Basisgrößen </a:t>
            </a:r>
            <a:r>
              <a:rPr lang="de-DE" altLang="en-US" smtClean="0">
                <a:solidFill>
                  <a:srgbClr val="0000FF"/>
                </a:solidFill>
              </a:rPr>
              <a:t>ausreichend genau geschätzt </a:t>
            </a:r>
            <a:r>
              <a:rPr lang="de-DE" altLang="en-US" smtClean="0"/>
              <a:t>werden können. Bei COCOMO wirkt das als Nachteil. Darum wurde COCOMO in den letzten Jahren durch früh einsetzbare Verfahren ergänzt (COCOMO II).</a:t>
            </a:r>
          </a:p>
          <a:p>
            <a:endParaRPr lang="en-US" alt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1810898-D5D0-4B43-8E88-EA31C75CEBD6}" type="slidenum">
              <a:rPr lang="de-DE" altLang="en-US" sz="1100"/>
              <a:pPr eaLnBrk="1" hangingPunct="1"/>
              <a:t>43</a:t>
            </a:fld>
            <a:endParaRPr lang="de-DE" altLang="en-US" sz="11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COCOMO</a:t>
            </a:r>
            <a:endParaRPr lang="en-US" altLang="en-US" smtClean="0"/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2160588"/>
          </a:xfrm>
        </p:spPr>
        <p:txBody>
          <a:bodyPr/>
          <a:lstStyle/>
          <a:p>
            <a:r>
              <a:rPr lang="en-US" altLang="en-US" smtClean="0"/>
              <a:t>COCOMO 81 ist in Details veraltet, steckt aber prinzipiell unverändert in COCOMO II als zentraler Bestandteil.</a:t>
            </a:r>
          </a:p>
          <a:p>
            <a:r>
              <a:rPr lang="en-US" altLang="en-US" smtClean="0"/>
              <a:t>In COCOMO 81 wird das Projekt zunächst </a:t>
            </a:r>
            <a:r>
              <a:rPr lang="en-US" altLang="en-US" smtClean="0">
                <a:solidFill>
                  <a:srgbClr val="0000FF"/>
                </a:solidFill>
              </a:rPr>
              <a:t>klassifiziert</a:t>
            </a:r>
            <a:r>
              <a:rPr lang="en-US" altLang="en-US" smtClean="0"/>
              <a:t> (in Organic, Semidetached oder Embedded Mode). Der Umfang S wird nach vorgegebener Skala klassifiziert (von </a:t>
            </a:r>
            <a:r>
              <a:rPr lang="en-US" altLang="en-US" smtClean="0">
                <a:solidFill>
                  <a:srgbClr val="FF0000"/>
                </a:solidFill>
              </a:rPr>
              <a:t>small</a:t>
            </a:r>
            <a:r>
              <a:rPr lang="en-US" altLang="en-US" smtClean="0"/>
              <a:t> bis </a:t>
            </a:r>
            <a:r>
              <a:rPr lang="en-US" altLang="en-US" smtClean="0">
                <a:solidFill>
                  <a:srgbClr val="FF0000"/>
                </a:solidFill>
              </a:rPr>
              <a:t>very large</a:t>
            </a:r>
            <a:r>
              <a:rPr lang="en-US" altLang="en-US" smtClean="0"/>
              <a:t>).</a:t>
            </a: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F590C10-4B48-454B-932B-12E44FC9AA87}" type="slidenum">
              <a:rPr lang="de-DE" altLang="en-US" sz="1100"/>
              <a:pPr eaLnBrk="1" hangingPunct="1"/>
              <a:t>44</a:t>
            </a:fld>
            <a:endParaRPr lang="de-DE" altLang="en-US" sz="110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60388" y="3429000"/>
          <a:ext cx="8064500" cy="2701925"/>
        </p:xfrm>
        <a:graphic>
          <a:graphicData uri="http://schemas.openxmlformats.org/drawingml/2006/table">
            <a:tbl>
              <a:tblPr/>
              <a:tblGrid>
                <a:gridCol w="1678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863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2189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Entwicklungsart</a:t>
                      </a:r>
                      <a:endParaRPr lang="de-DE" sz="14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88" marB="3809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Merkmale</a:t>
                      </a:r>
                      <a:endParaRPr lang="de-DE" sz="14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88" marB="380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2119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Organic </a:t>
                      </a:r>
                      <a:endParaRPr lang="de-DE" sz="14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88" marB="3809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– relativ kleine Projektgröße (S &lt; 50 KDSI)</a:t>
                      </a:r>
                      <a:b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– stabile Entwicklungsumgebung</a:t>
                      </a:r>
                      <a:b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– jeder Mitarbeiter kennt das gesamte Projekt</a:t>
                      </a:r>
                      <a:b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– fast keine Entwicklung von neuen, nichttrivialen Algorithmen</a:t>
                      </a:r>
                      <a:endParaRPr lang="de-DE" sz="14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88" marB="380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8809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Semidetached </a:t>
                      </a:r>
                      <a:endParaRPr lang="de-DE" sz="14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88" marB="3809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– Projektgröße S &lt; 300 KDSI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– Projektteam besteht aus erfahrenen und unerfahrenen Mitarbeitern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– jeder Mitarbeiter besitzt Spezialwissen bzgl. der Entwicklung</a:t>
                      </a:r>
                      <a:endParaRPr lang="de-DE" sz="14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88" marB="380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8809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Embedded </a:t>
                      </a:r>
                      <a:endParaRPr lang="de-DE" sz="14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88" marB="3809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– Entwicklung für einen neuen Einsatzbereich</a:t>
                      </a:r>
                      <a:b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– das Projekt wird von einer relativ kleinen Anzahl von Analytikern definiert</a:t>
                      </a:r>
                      <a:b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– ein relativ großes Projektteam realisiert anschließend die Entwürfe</a:t>
                      </a:r>
                      <a:endParaRPr lang="de-DE" sz="14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88" marB="380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COCOMO Werte</a:t>
            </a:r>
            <a:endParaRPr lang="en-US" altLang="en-US" smtClean="0"/>
          </a:p>
        </p:txBody>
      </p:sp>
      <p:sp>
        <p:nvSpPr>
          <p:cNvPr id="49155" name="Content Placeholder 6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en-US" altLang="en-US" smtClean="0">
                <a:solidFill>
                  <a:srgbClr val="0000FF"/>
                </a:solidFill>
              </a:rPr>
              <a:t>Projektgröße</a:t>
            </a:r>
            <a:r>
              <a:rPr lang="en-US" altLang="en-US" smtClean="0"/>
              <a:t> </a:t>
            </a:r>
            <a:r>
              <a:rPr lang="en-US" altLang="en-US" smtClean="0">
                <a:solidFill>
                  <a:srgbClr val="E42835"/>
                </a:solidFill>
              </a:rPr>
              <a:t>S</a:t>
            </a:r>
            <a:r>
              <a:rPr lang="en-US" altLang="en-US" smtClean="0"/>
              <a:t> (size) </a:t>
            </a:r>
          </a:p>
          <a:p>
            <a:pPr lvl="1"/>
            <a:r>
              <a:rPr lang="en-US" altLang="en-US" smtClean="0"/>
              <a:t>in KDSI (Kilo Delivered Source Instructions)</a:t>
            </a:r>
          </a:p>
          <a:p>
            <a:r>
              <a:rPr lang="en-US" altLang="en-US" smtClean="0">
                <a:solidFill>
                  <a:srgbClr val="0000FF"/>
                </a:solidFill>
              </a:rPr>
              <a:t>Aufwand</a:t>
            </a:r>
            <a:r>
              <a:rPr lang="en-US" altLang="en-US" smtClean="0"/>
              <a:t> </a:t>
            </a:r>
            <a:r>
              <a:rPr lang="en-US" altLang="en-US" smtClean="0">
                <a:solidFill>
                  <a:srgbClr val="E42835"/>
                </a:solidFill>
              </a:rPr>
              <a:t>E</a:t>
            </a:r>
            <a:r>
              <a:rPr lang="en-US" altLang="en-US" smtClean="0"/>
              <a:t> (effort) </a:t>
            </a:r>
          </a:p>
          <a:p>
            <a:pPr lvl="1"/>
            <a:r>
              <a:rPr lang="en-US" altLang="en-US" smtClean="0"/>
              <a:t>in PM (Personenmonate), </a:t>
            </a:r>
          </a:p>
          <a:p>
            <a:r>
              <a:rPr lang="en-US" altLang="en-US" smtClean="0">
                <a:solidFill>
                  <a:srgbClr val="0000FF"/>
                </a:solidFill>
              </a:rPr>
              <a:t>Dauer</a:t>
            </a:r>
            <a:r>
              <a:rPr lang="en-US" altLang="en-US" smtClean="0"/>
              <a:t> </a:t>
            </a:r>
            <a:r>
              <a:rPr lang="en-US" altLang="en-US" smtClean="0">
                <a:solidFill>
                  <a:srgbClr val="E42835"/>
                </a:solidFill>
              </a:rPr>
              <a:t>T</a:t>
            </a:r>
            <a:r>
              <a:rPr lang="en-US" altLang="en-US" smtClean="0"/>
              <a:t> (time) </a:t>
            </a:r>
          </a:p>
          <a:p>
            <a:pPr lvl="1"/>
            <a:r>
              <a:rPr lang="en-US" altLang="en-US" smtClean="0"/>
              <a:t>in CM (Kalendermonate)</a:t>
            </a:r>
          </a:p>
          <a:p>
            <a:r>
              <a:rPr lang="en-US" altLang="en-US" smtClean="0">
                <a:solidFill>
                  <a:srgbClr val="0000FF"/>
                </a:solidFill>
              </a:rPr>
              <a:t>Zahl Mitarbeiter </a:t>
            </a:r>
            <a:r>
              <a:rPr lang="en-US" altLang="en-US" smtClean="0">
                <a:solidFill>
                  <a:srgbClr val="E42835"/>
                </a:solidFill>
              </a:rPr>
              <a:t>H</a:t>
            </a:r>
            <a:r>
              <a:rPr lang="en-US" altLang="en-US" smtClean="0"/>
              <a:t> (headcount) </a:t>
            </a:r>
          </a:p>
          <a:p>
            <a:pPr lvl="1"/>
            <a:r>
              <a:rPr lang="en-US" altLang="en-US" smtClean="0"/>
              <a:t>in FTE (Full Time Employee)</a:t>
            </a:r>
          </a:p>
          <a:p>
            <a:r>
              <a:rPr lang="de-DE" altLang="en-US" smtClean="0">
                <a:solidFill>
                  <a:srgbClr val="0000FF"/>
                </a:solidFill>
              </a:rPr>
              <a:t>Produktivität</a:t>
            </a:r>
            <a:r>
              <a:rPr lang="de-DE" altLang="en-US" smtClean="0"/>
              <a:t> </a:t>
            </a:r>
            <a:r>
              <a:rPr lang="de-DE" altLang="en-US" smtClean="0">
                <a:solidFill>
                  <a:srgbClr val="E42835"/>
                </a:solidFill>
              </a:rPr>
              <a:t>P</a:t>
            </a:r>
          </a:p>
          <a:p>
            <a:pPr lvl="1"/>
            <a:r>
              <a:rPr lang="de-DE" altLang="en-US" smtClean="0"/>
              <a:t>in DSI/PM</a:t>
            </a:r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49156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E5910CD-60C2-4E2E-9909-676889455E0D}" type="slidenum">
              <a:rPr lang="de-DE" altLang="en-US" sz="1100"/>
              <a:pPr eaLnBrk="1" hangingPunct="1"/>
              <a:t>45</a:t>
            </a:fld>
            <a:endParaRPr lang="de-DE" altLang="en-US" sz="11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Präzisionsstufen</a:t>
            </a:r>
            <a:endParaRPr lang="en-US" altLang="en-US" smtClean="0"/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en-US" altLang="en-US" smtClean="0"/>
              <a:t>COCOMO 81 kennt drei verschiedene </a:t>
            </a:r>
            <a:r>
              <a:rPr lang="en-US" altLang="en-US" smtClean="0">
                <a:solidFill>
                  <a:srgbClr val="0000FF"/>
                </a:solidFill>
              </a:rPr>
              <a:t>Präzisionsstufen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Basic COCOMO</a:t>
            </a:r>
          </a:p>
          <a:p>
            <a:pPr lvl="1"/>
            <a:r>
              <a:rPr lang="de-DE" altLang="en-US" smtClean="0"/>
              <a:t>Die Bestimmung der Werte basiert lediglich auf der </a:t>
            </a:r>
            <a:r>
              <a:rPr lang="de-DE" altLang="en-US" smtClean="0">
                <a:solidFill>
                  <a:srgbClr val="0000FF"/>
                </a:solidFill>
              </a:rPr>
              <a:t>global geschätzten Programmgröße</a:t>
            </a:r>
            <a:r>
              <a:rPr lang="de-DE" altLang="en-US" smtClean="0"/>
              <a:t>. 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Intermediate COCOMO</a:t>
            </a:r>
          </a:p>
          <a:p>
            <a:pPr lvl="1"/>
            <a:r>
              <a:rPr lang="de-DE" altLang="en-US" smtClean="0"/>
              <a:t>Die Programmgröße wird teilweise auf der Ebene der </a:t>
            </a:r>
            <a:r>
              <a:rPr lang="de-DE" altLang="en-US" smtClean="0">
                <a:solidFill>
                  <a:srgbClr val="0000FF"/>
                </a:solidFill>
              </a:rPr>
              <a:t>Subsysteme</a:t>
            </a:r>
            <a:r>
              <a:rPr lang="de-DE" altLang="en-US" smtClean="0"/>
              <a:t> geschätzt, nicht nur global. Zusätzlich werden 15 förderliche oder hemmende Einflüsse (spezielle Merkmale des Projekts und des Produkts) durch </a:t>
            </a:r>
            <a:r>
              <a:rPr lang="de-DE" altLang="en-US" smtClean="0">
                <a:solidFill>
                  <a:srgbClr val="0000FF"/>
                </a:solidFill>
              </a:rPr>
              <a:t>Kostenfaktoren</a:t>
            </a:r>
            <a:r>
              <a:rPr lang="de-DE" altLang="en-US" smtClean="0"/>
              <a:t> berücksichtigt. 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Detailed COCOMO</a:t>
            </a:r>
          </a:p>
          <a:p>
            <a:pPr lvl="1"/>
            <a:r>
              <a:rPr lang="de-DE" altLang="en-US" smtClean="0"/>
              <a:t>Die Berechnung der Werte geschieht wie bei Intermediate COCOMO; die Kostenfaktoren weiter weiter heruntergebrochen und die Entwicklungsphasen einzeln betrachtet.</a:t>
            </a:r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FCD0A81-C413-4499-9314-FDBD4C766EF8}" type="slidenum">
              <a:rPr lang="de-DE" altLang="en-US" sz="1100"/>
              <a:pPr eaLnBrk="1" hangingPunct="1"/>
              <a:t>46</a:t>
            </a:fld>
            <a:endParaRPr lang="de-DE" altLang="en-US" sz="11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Formeln</a:t>
            </a:r>
            <a:endParaRPr lang="en-US" altLang="en-US" smtClean="0"/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166688" y="2924175"/>
            <a:ext cx="9501187" cy="2592388"/>
          </a:xfrm>
        </p:spPr>
        <p:txBody>
          <a:bodyPr/>
          <a:lstStyle/>
          <a:p>
            <a:r>
              <a:rPr lang="de-DE" altLang="en-US" smtClean="0"/>
              <a:t>Der </a:t>
            </a:r>
            <a:r>
              <a:rPr lang="de-DE" altLang="en-US" smtClean="0">
                <a:solidFill>
                  <a:srgbClr val="FF0000"/>
                </a:solidFill>
              </a:rPr>
              <a:t>Faktor M</a:t>
            </a:r>
            <a:r>
              <a:rPr lang="de-DE" altLang="en-US" smtClean="0"/>
              <a:t> in den Aufwandsformeln ist das Produkt der Kostenfaktoren, die die fördernden und hemmenden Projektmerkmale repräsentieren.</a:t>
            </a:r>
          </a:p>
          <a:p>
            <a:r>
              <a:rPr lang="de-DE" altLang="en-US" smtClean="0"/>
              <a:t>Kostenfaktoren, die als neutral (nominal) bewertet werden, haben den </a:t>
            </a:r>
            <a:r>
              <a:rPr lang="de-DE" altLang="en-US" smtClean="0">
                <a:solidFill>
                  <a:srgbClr val="0000FF"/>
                </a:solidFill>
              </a:rPr>
              <a:t>Wert 1</a:t>
            </a:r>
            <a:r>
              <a:rPr lang="de-DE" altLang="en-US" smtClean="0"/>
              <a:t>.</a:t>
            </a:r>
          </a:p>
          <a:p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0000FF"/>
                </a:solidFill>
              </a:rPr>
              <a:t>Faktoren hinter M </a:t>
            </a:r>
            <a:r>
              <a:rPr lang="de-DE" altLang="en-US" smtClean="0"/>
              <a:t>unterscheiden sich von den entsprechenden Faktoren für Basic COCOMO, weil M bei Projekten des Typs Organic typischerweise unter 1, bei Projekten des Typs Embedded über 1 liegt.</a:t>
            </a:r>
            <a:endParaRPr lang="en-US" alt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811D60F-D820-43AA-8E17-5E5AF1264C51}" type="slidenum">
              <a:rPr lang="de-DE" altLang="en-US" sz="1100"/>
              <a:pPr eaLnBrk="1" hangingPunct="1"/>
              <a:t>47</a:t>
            </a:fld>
            <a:endParaRPr lang="de-DE" altLang="en-US" sz="110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31825" y="1196975"/>
          <a:ext cx="8208963" cy="1422400"/>
        </p:xfrm>
        <a:graphic>
          <a:graphicData uri="http://schemas.openxmlformats.org/drawingml/2006/table">
            <a:tbl>
              <a:tblPr/>
              <a:tblGrid>
                <a:gridCol w="16465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47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47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Entwicklungsart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00" marB="3810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Aufwand E </a:t>
                      </a: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/ PM    (</a:t>
                      </a:r>
                      <a:r>
                        <a:rPr lang="de-DE" sz="1400" dirty="0">
                          <a:solidFill>
                            <a:srgbClr val="FF0000"/>
                          </a:solidFill>
                          <a:latin typeface="Helvetica"/>
                          <a:ea typeface="PMingLiU"/>
                          <a:cs typeface="Helvetica"/>
                        </a:rPr>
                        <a:t>Basic COCOMO</a:t>
                      </a: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)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Aufwand E </a:t>
                      </a: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/ PM     (</a:t>
                      </a:r>
                      <a:r>
                        <a:rPr lang="de-DE" sz="1400" dirty="0">
                          <a:solidFill>
                            <a:srgbClr val="FF0000"/>
                          </a:solidFill>
                          <a:latin typeface="Helvetica"/>
                          <a:ea typeface="PMingLiU"/>
                          <a:cs typeface="Helvetica"/>
                        </a:rPr>
                        <a:t>Intermediate COCOMO</a:t>
                      </a: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)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3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Dauer T</a:t>
                      </a:r>
                      <a:r>
                        <a:rPr lang="de-DE" sz="1600" baseline="30000" dirty="0">
                          <a:solidFill>
                            <a:srgbClr val="000000"/>
                          </a:solidFill>
                          <a:latin typeface="Times"/>
                          <a:ea typeface="PMingLiU"/>
                          <a:cs typeface="Times"/>
                        </a:rPr>
                        <a:t> </a:t>
                      </a: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/CM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Organic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00" marB="3810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1524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2,4 (S/KDSI)</a:t>
                      </a:r>
                      <a:r>
                        <a:rPr lang="de-DE" sz="1400" baseline="300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1,05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1270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M · 3,2 (S/KDSI)</a:t>
                      </a:r>
                      <a:r>
                        <a:rPr lang="de-DE" sz="1400" baseline="300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1,05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1016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2,5 (E/PM)</a:t>
                      </a:r>
                      <a:r>
                        <a:rPr lang="de-DE" sz="1400" baseline="300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0,38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Semidetached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00" marB="3810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1524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3,0 (S/KDSI)</a:t>
                      </a:r>
                      <a:r>
                        <a:rPr lang="de-DE" sz="1400" baseline="300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1,12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1270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M · 3,0 (S/KDSI)</a:t>
                      </a:r>
                      <a:r>
                        <a:rPr lang="de-DE" sz="1400" baseline="300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1,12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1143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2,5 (E/PM)</a:t>
                      </a:r>
                      <a:r>
                        <a:rPr lang="de-DE" sz="1400" baseline="300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0,35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Embedded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00" marB="3810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1524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3,6 (S/KDSI)</a:t>
                      </a:r>
                      <a:r>
                        <a:rPr lang="de-DE" sz="1400" baseline="300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1,20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1397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M · 2,8 (S/KDSI)</a:t>
                      </a:r>
                      <a:r>
                        <a:rPr lang="de-DE" sz="1400" baseline="300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1,20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1143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2,5 (E/PM)</a:t>
                      </a:r>
                      <a:r>
                        <a:rPr lang="de-DE" sz="1400" baseline="300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0,32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1230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endParaRPr lang="de-DE" alt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Kostenfaktoren</a:t>
            </a:r>
            <a:endParaRPr lang="en-US" altLang="en-US" smtClean="0"/>
          </a:p>
        </p:txBody>
      </p:sp>
      <p:sp>
        <p:nvSpPr>
          <p:cNvPr id="52227" name="Text Placeholder 6"/>
          <p:cNvSpPr>
            <a:spLocks noGrp="1"/>
          </p:cNvSpPr>
          <p:nvPr>
            <p:ph type="body" sz="half" idx="2"/>
          </p:nvPr>
        </p:nvSpPr>
        <p:spPr>
          <a:xfrm>
            <a:off x="344488" y="5648325"/>
            <a:ext cx="9072562" cy="804863"/>
          </a:xfrm>
        </p:spPr>
        <p:txBody>
          <a:bodyPr/>
          <a:lstStyle/>
          <a:p>
            <a:r>
              <a:rPr lang="de-DE" altLang="en-US" smtClean="0"/>
              <a:t>Werte einiger Kostenfaktoren für Intermediate COCOMO</a:t>
            </a:r>
            <a:endParaRPr lang="en-US" altLang="en-US" smtClean="0"/>
          </a:p>
        </p:txBody>
      </p:sp>
      <p:sp>
        <p:nvSpPr>
          <p:cNvPr id="52228" name="Slide Number Placeholder 2"/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F08B293-0241-4C15-9EA5-A85255E60FEC}" type="slidenum">
              <a:rPr lang="de-DE" altLang="en-US" sz="1100"/>
              <a:pPr eaLnBrk="1" hangingPunct="1"/>
              <a:t>48</a:t>
            </a:fld>
            <a:endParaRPr lang="de-DE" altLang="en-US" sz="1100"/>
          </a:p>
        </p:txBody>
      </p:sp>
      <p:sp>
        <p:nvSpPr>
          <p:cNvPr id="52229" name="Rectangle 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endParaRPr lang="de-DE" alt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2"/>
          </p:nvPr>
        </p:nvGraphicFramePr>
        <p:xfrm>
          <a:off x="415925" y="1484313"/>
          <a:ext cx="8929688" cy="2933700"/>
        </p:xfrm>
        <a:graphic>
          <a:graphicData uri="http://schemas.openxmlformats.org/drawingml/2006/table">
            <a:tbl>
              <a:tblPr/>
              <a:tblGrid>
                <a:gridCol w="4085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79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79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6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79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79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79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en-US" sz="1400" b="1" dirty="0" err="1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Faktor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very low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low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nom.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high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very high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extra high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RELY Required software reliability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0,75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0,88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Helvetica"/>
                          <a:ea typeface="PMingLiU"/>
                          <a:cs typeface="Helvetica"/>
                        </a:rPr>
                        <a:t>1</a:t>
                      </a:r>
                      <a:endParaRPr lang="de-DE" sz="2800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1,15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1,40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en-US" sz="1400">
                        <a:solidFill>
                          <a:srgbClr val="000000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CPLX Product complexity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0,70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0,85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Helvetica"/>
                          <a:ea typeface="PMingLiU"/>
                          <a:cs typeface="Helvetica"/>
                        </a:rPr>
                        <a:t>1</a:t>
                      </a:r>
                      <a:endParaRPr lang="de-DE" sz="2800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1,15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1,30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1,65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TIME Execution time constraint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en-US" sz="1400">
                        <a:solidFill>
                          <a:srgbClr val="000000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en-US" sz="1400" dirty="0">
                        <a:solidFill>
                          <a:srgbClr val="000000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Helvetica"/>
                          <a:ea typeface="PMingLiU"/>
                          <a:cs typeface="Helvetica"/>
                        </a:rPr>
                        <a:t>1</a:t>
                      </a:r>
                      <a:endParaRPr lang="de-DE" sz="2800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1,11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1,30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1,66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ACAP Analyst capability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1,46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1,19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Helvetica"/>
                          <a:ea typeface="PMingLiU"/>
                          <a:cs typeface="Helvetica"/>
                        </a:rPr>
                        <a:t>1</a:t>
                      </a:r>
                      <a:endParaRPr lang="de-DE" sz="2800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0,86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0,71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en-US" sz="1400">
                        <a:solidFill>
                          <a:srgbClr val="000000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PCAP Programmer capability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1,42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1,17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Helvetica"/>
                          <a:ea typeface="PMingLiU"/>
                          <a:cs typeface="Helvetica"/>
                        </a:rPr>
                        <a:t>1</a:t>
                      </a:r>
                      <a:endParaRPr lang="de-DE" sz="2800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0,86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0,70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en-US" sz="1400">
                        <a:solidFill>
                          <a:srgbClr val="000000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LEXP Programming language experience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1,14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1,07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Helvetica"/>
                          <a:ea typeface="PMingLiU"/>
                          <a:cs typeface="Helvetica"/>
                        </a:rPr>
                        <a:t>1</a:t>
                      </a:r>
                      <a:endParaRPr lang="de-DE" sz="2800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0,95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en-US" sz="1400">
                        <a:solidFill>
                          <a:srgbClr val="000000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en-US" sz="1400">
                        <a:solidFill>
                          <a:srgbClr val="000000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TOOL Use of software tools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1,24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1,10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Helvetica"/>
                          <a:ea typeface="PMingLiU"/>
                          <a:cs typeface="Helvetica"/>
                        </a:rPr>
                        <a:t>1</a:t>
                      </a:r>
                      <a:endParaRPr lang="de-DE" sz="2800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0,91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0,83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en-US" sz="1400">
                        <a:solidFill>
                          <a:srgbClr val="000000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SCED Required development schedule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1,23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1,08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Helvetica"/>
                          <a:ea typeface="PMingLiU"/>
                          <a:cs typeface="Helvetica"/>
                        </a:rPr>
                        <a:t>1</a:t>
                      </a:r>
                      <a:endParaRPr lang="de-DE" sz="2800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1,04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1,10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en-US" sz="1400" dirty="0">
                        <a:solidFill>
                          <a:srgbClr val="000000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50804" marR="25402" marT="508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Beispiel - 1</a:t>
            </a:r>
            <a:endParaRPr lang="en-US" altLang="en-US" smtClean="0"/>
          </a:p>
        </p:txBody>
      </p:sp>
      <p:sp>
        <p:nvSpPr>
          <p:cNvPr id="53251" name="Content Placeholder 6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Entwicklung eines Informationssystems (</a:t>
            </a:r>
            <a:r>
              <a:rPr lang="de-DE" altLang="en-US" smtClean="0">
                <a:solidFill>
                  <a:srgbClr val="0000FF"/>
                </a:solidFill>
              </a:rPr>
              <a:t>Organic</a:t>
            </a:r>
            <a:r>
              <a:rPr lang="de-DE" altLang="en-US" smtClean="0"/>
              <a:t>). Das System soll aus </a:t>
            </a:r>
            <a:r>
              <a:rPr lang="de-DE" altLang="en-US" smtClean="0">
                <a:solidFill>
                  <a:srgbClr val="0000FF"/>
                </a:solidFill>
              </a:rPr>
              <a:t>drei Subsystemen </a:t>
            </a:r>
            <a:r>
              <a:rPr lang="de-DE" altLang="en-US" smtClean="0"/>
              <a:t>bestehen. Die </a:t>
            </a:r>
            <a:r>
              <a:rPr lang="de-DE" altLang="en-US" smtClean="0">
                <a:solidFill>
                  <a:srgbClr val="0000FF"/>
                </a:solidFill>
              </a:rPr>
              <a:t>Größe</a:t>
            </a:r>
            <a:r>
              <a:rPr lang="de-DE" altLang="en-US" smtClean="0"/>
              <a:t> der Subsysteme wird wie folgt abgeschätzt:</a:t>
            </a:r>
          </a:p>
          <a:p>
            <a:pPr lvl="1"/>
            <a:r>
              <a:rPr lang="en-US" altLang="en-US" smtClean="0"/>
              <a:t>Kernsystem 2100 DSI</a:t>
            </a:r>
          </a:p>
          <a:p>
            <a:pPr lvl="1"/>
            <a:r>
              <a:rPr lang="en-US" altLang="en-US" smtClean="0"/>
              <a:t>Datenimport 900 DSI</a:t>
            </a:r>
          </a:p>
          <a:p>
            <a:pPr lvl="1"/>
            <a:r>
              <a:rPr lang="en-US" altLang="en-US" smtClean="0"/>
              <a:t>Report-Generator 600 DSI</a:t>
            </a:r>
            <a:endParaRPr lang="de-DE" altLang="en-US" smtClean="0"/>
          </a:p>
          <a:p>
            <a:r>
              <a:rPr lang="de-DE" altLang="en-US" smtClean="0"/>
              <a:t>Die Verarbeitungsgeschwindigkeit muss </a:t>
            </a:r>
            <a:r>
              <a:rPr lang="de-DE" altLang="en-US" smtClean="0">
                <a:solidFill>
                  <a:srgbClr val="0000FF"/>
                </a:solidFill>
              </a:rPr>
              <a:t>sehr hoch </a:t>
            </a:r>
            <a:r>
              <a:rPr lang="de-DE" altLang="en-US" smtClean="0"/>
              <a:t>sein.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TIME</a:t>
            </a:r>
            <a:r>
              <a:rPr lang="de-DE" altLang="en-US" smtClean="0"/>
              <a:t> (sehr hoch):Faktor 1,30</a:t>
            </a:r>
          </a:p>
          <a:p>
            <a:r>
              <a:rPr lang="de-DE" altLang="en-US" smtClean="0"/>
              <a:t>Es wird eine </a:t>
            </a:r>
            <a:r>
              <a:rPr lang="de-DE" altLang="en-US" smtClean="0">
                <a:solidFill>
                  <a:srgbClr val="0000FF"/>
                </a:solidFill>
              </a:rPr>
              <a:t>neue Programmiersprache </a:t>
            </a:r>
            <a:r>
              <a:rPr lang="de-DE" altLang="en-US" smtClean="0"/>
              <a:t>eingesetzt, für die kaum Entwicklungswerkzeuge zur Verfügung stehen.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LEXP</a:t>
            </a:r>
            <a:r>
              <a:rPr lang="de-DE" altLang="en-US" smtClean="0"/>
              <a:t> (niedrig): Faktor 1,07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TOOL</a:t>
            </a:r>
            <a:r>
              <a:rPr lang="de-DE" altLang="en-US" smtClean="0"/>
              <a:t> (sehr niedrig): Faktor 1,24</a:t>
            </a:r>
          </a:p>
          <a:p>
            <a:pPr lvl="1"/>
            <a:endParaRPr lang="en-US" altLang="en-US" smtClean="0"/>
          </a:p>
        </p:txBody>
      </p:sp>
      <p:sp>
        <p:nvSpPr>
          <p:cNvPr id="53252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81E4597-4D0A-439E-B841-2413BDFAB585}" type="slidenum">
              <a:rPr lang="de-DE" altLang="en-US" sz="1100"/>
              <a:pPr eaLnBrk="1" hangingPunct="1"/>
              <a:t>49</a:t>
            </a:fld>
            <a:endParaRPr lang="de-DE" altLang="en-US" sz="11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Aktivitäten, um die Ziele zu erreichen - 1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166688" y="836613"/>
            <a:ext cx="9501187" cy="5326062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Planen</a:t>
            </a:r>
          </a:p>
          <a:p>
            <a:pPr lvl="1"/>
            <a:r>
              <a:rPr lang="de-DE" altLang="en-US" smtClean="0"/>
              <a:t>Ohne Pläne kann ein Projekt </a:t>
            </a:r>
            <a:r>
              <a:rPr lang="de-DE" altLang="en-US" smtClean="0">
                <a:solidFill>
                  <a:srgbClr val="0000FF"/>
                </a:solidFill>
              </a:rPr>
              <a:t>nicht geführt </a:t>
            </a:r>
            <a:r>
              <a:rPr lang="de-DE" altLang="en-US" smtClean="0"/>
              <a:t>werden; Planungsfehler lassen sich später nicht kompensieren.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Bewerten und kontrollieren</a:t>
            </a:r>
          </a:p>
          <a:p>
            <a:pPr lvl="1"/>
            <a:r>
              <a:rPr lang="de-DE" altLang="en-US" smtClean="0"/>
              <a:t>Arbeitsergebnisse und der </a:t>
            </a:r>
            <a:r>
              <a:rPr lang="de-DE" altLang="en-US" smtClean="0">
                <a:solidFill>
                  <a:srgbClr val="0000FF"/>
                </a:solidFill>
              </a:rPr>
              <a:t>Projektfortschritt</a:t>
            </a:r>
            <a:r>
              <a:rPr lang="de-DE" altLang="en-US" smtClean="0"/>
              <a:t> müssen </a:t>
            </a:r>
            <a:r>
              <a:rPr lang="de-DE" altLang="en-US" smtClean="0">
                <a:solidFill>
                  <a:srgbClr val="0000FF"/>
                </a:solidFill>
              </a:rPr>
              <a:t>bewertet</a:t>
            </a:r>
            <a:r>
              <a:rPr lang="de-DE" altLang="en-US" smtClean="0"/>
              <a:t> werden; es muss überwacht werden, ob sich die Beteiligten an Vereinbarungen halten.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Kommunizieren</a:t>
            </a:r>
          </a:p>
          <a:p>
            <a:pPr lvl="1"/>
            <a:r>
              <a:rPr lang="de-DE" altLang="en-US" smtClean="0"/>
              <a:t>Der Projektleiter steht zwischen </a:t>
            </a:r>
            <a:r>
              <a:rPr lang="de-DE" altLang="en-US" smtClean="0">
                <a:solidFill>
                  <a:srgbClr val="0000FF"/>
                </a:solidFill>
              </a:rPr>
              <a:t>Management</a:t>
            </a:r>
            <a:r>
              <a:rPr lang="de-DE" altLang="en-US" smtClean="0"/>
              <a:t>, </a:t>
            </a:r>
            <a:r>
              <a:rPr lang="de-DE" altLang="en-US" smtClean="0">
                <a:solidFill>
                  <a:srgbClr val="0000FF"/>
                </a:solidFill>
              </a:rPr>
              <a:t>Kunden</a:t>
            </a:r>
            <a:r>
              <a:rPr lang="de-DE" altLang="en-US" smtClean="0"/>
              <a:t> oder dem </a:t>
            </a:r>
            <a:r>
              <a:rPr lang="de-DE" altLang="en-US" smtClean="0">
                <a:solidFill>
                  <a:srgbClr val="0000FF"/>
                </a:solidFill>
              </a:rPr>
              <a:t>Marketing</a:t>
            </a:r>
            <a:r>
              <a:rPr lang="de-DE" altLang="en-US" smtClean="0"/>
              <a:t> und </a:t>
            </a:r>
            <a:r>
              <a:rPr lang="de-DE" altLang="en-US" smtClean="0">
                <a:solidFill>
                  <a:srgbClr val="0000FF"/>
                </a:solidFill>
              </a:rPr>
              <a:t>Mitarbeitern</a:t>
            </a:r>
            <a:r>
              <a:rPr lang="de-DE" altLang="en-US" smtClean="0"/>
              <a:t>. Für das Management repräsentiert er das Projekt, für den Kunden die Herstellerfirma, für das Marketing die Technik, für die Mitarbeiter die Leitung der Firma. </a:t>
            </a:r>
            <a:br>
              <a:rPr lang="de-DE" altLang="en-US" smtClean="0"/>
            </a:br>
            <a:r>
              <a:rPr lang="de-DE" altLang="en-US" smtClean="0">
                <a:solidFill>
                  <a:srgbClr val="0000FF"/>
                </a:solidFill>
              </a:rPr>
              <a:t>Nur wenn er auf allen Seiten zuhört und nach allen Seiten Informationen weitergibt, hat er eine Chance.</a:t>
            </a:r>
          </a:p>
          <a:p>
            <a:endParaRPr lang="en-US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FD48B83-1D18-4515-ABAC-F9FEDCEB2643}" type="slidenum">
              <a:rPr lang="de-DE" altLang="en-US" sz="1100"/>
              <a:pPr eaLnBrk="1" hangingPunct="1"/>
              <a:t>5</a:t>
            </a:fld>
            <a:endParaRPr lang="de-DE" altLang="en-US" sz="110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Beispiel - 2</a:t>
            </a:r>
            <a:endParaRPr lang="en-US" altLang="en-US" smtClean="0"/>
          </a:p>
        </p:txBody>
      </p:sp>
      <p:sp>
        <p:nvSpPr>
          <p:cNvPr id="54275" name="Content Placeholder 6"/>
          <p:cNvSpPr>
            <a:spLocks noGrp="1"/>
          </p:cNvSpPr>
          <p:nvPr>
            <p:ph sz="quarter" idx="13"/>
          </p:nvPr>
        </p:nvSpPr>
        <p:spPr>
          <a:xfrm>
            <a:off x="200025" y="981075"/>
            <a:ext cx="9505950" cy="2519363"/>
          </a:xfrm>
        </p:spPr>
        <p:txBody>
          <a:bodyPr/>
          <a:lstStyle/>
          <a:p>
            <a:r>
              <a:rPr lang="de-DE" altLang="en-US" smtClean="0"/>
              <a:t>Auf Basis dieser Einschätzungen können nun die folgenden Werte bestimmt werden:</a:t>
            </a:r>
            <a:endParaRPr lang="en-US" altLang="en-US" smtClean="0"/>
          </a:p>
        </p:txBody>
      </p:sp>
      <p:sp>
        <p:nvSpPr>
          <p:cNvPr id="54276" name="Content Placeholder 11"/>
          <p:cNvSpPr>
            <a:spLocks noGrp="1"/>
          </p:cNvSpPr>
          <p:nvPr>
            <p:ph sz="quarter" idx="14"/>
          </p:nvPr>
        </p:nvSpPr>
        <p:spPr>
          <a:xfrm>
            <a:off x="200025" y="4005263"/>
            <a:ext cx="9505950" cy="2376487"/>
          </a:xfrm>
        </p:spPr>
        <p:txBody>
          <a:bodyPr/>
          <a:lstStyle/>
          <a:p>
            <a:r>
              <a:rPr lang="de-DE" altLang="en-US" smtClean="0"/>
              <a:t>Wer COCOMO 81 anwenden will, sollte zunächst </a:t>
            </a:r>
            <a:r>
              <a:rPr lang="de-DE" altLang="en-US" smtClean="0">
                <a:solidFill>
                  <a:srgbClr val="0000FF"/>
                </a:solidFill>
              </a:rPr>
              <a:t>alte Projekte nachkalkulieren</a:t>
            </a:r>
            <a:r>
              <a:rPr lang="de-DE" altLang="en-US" smtClean="0"/>
              <a:t> und einen weiteren </a:t>
            </a:r>
            <a:r>
              <a:rPr lang="de-DE" altLang="en-US" smtClean="0">
                <a:solidFill>
                  <a:srgbClr val="0000FF"/>
                </a:solidFill>
              </a:rPr>
              <a:t>Korrekturfaktor</a:t>
            </a:r>
            <a:r>
              <a:rPr lang="de-DE" altLang="en-US" smtClean="0"/>
              <a:t> bestimmen. </a:t>
            </a:r>
          </a:p>
          <a:p>
            <a:pPr lvl="1"/>
            <a:r>
              <a:rPr lang="de-DE" altLang="en-US" smtClean="0"/>
              <a:t>Dieser spiegelt Einflüsse der eingesetzten Programmiersprache und andere spezielle Vor- oder Nachteile der konkreten Umgebung wider. </a:t>
            </a:r>
          </a:p>
          <a:p>
            <a:pPr lvl="1"/>
            <a:r>
              <a:rPr lang="de-DE" altLang="en-US" smtClean="0"/>
              <a:t>Dieser Faktor liegt meist im Bereich </a:t>
            </a:r>
            <a:r>
              <a:rPr lang="de-DE" altLang="en-US" smtClean="0">
                <a:solidFill>
                  <a:srgbClr val="0000FF"/>
                </a:solidFill>
              </a:rPr>
              <a:t>0,4 bis 0,7.</a:t>
            </a:r>
            <a:endParaRPr lang="en-US" altLang="en-US" smtClean="0">
              <a:solidFill>
                <a:srgbClr val="0000FF"/>
              </a:solidFill>
            </a:endParaRPr>
          </a:p>
        </p:txBody>
      </p:sp>
      <p:sp>
        <p:nvSpPr>
          <p:cNvPr id="54277" name="Slide Number Placeholder 4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BFB3767-D851-4D04-BF93-C8849E1E3D1F}" type="slidenum">
              <a:rPr lang="de-DE" altLang="en-US" sz="1100"/>
              <a:pPr eaLnBrk="1" hangingPunct="1"/>
              <a:t>50</a:t>
            </a:fld>
            <a:endParaRPr lang="de-DE" altLang="en-US" sz="110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15925" y="1916113"/>
          <a:ext cx="8712200" cy="660400"/>
        </p:xfrm>
        <a:graphic>
          <a:graphicData uri="http://schemas.openxmlformats.org/drawingml/2006/table">
            <a:tbl>
              <a:tblPr/>
              <a:tblGrid>
                <a:gridCol w="17280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22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1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257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7619">
                <a:tc>
                  <a:txBody>
                    <a:bodyPr/>
                    <a:lstStyle/>
                    <a:p>
                      <a:pPr marL="177800" indent="215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77800" algn="l"/>
                        </a:tabLst>
                      </a:pPr>
                      <a:r>
                        <a:rPr lang="de-DE" sz="1800" dirty="0">
                          <a:solidFill>
                            <a:srgbClr val="FF0000"/>
                          </a:solidFill>
                          <a:latin typeface="Sabon"/>
                          <a:ea typeface="PMingLiU"/>
                          <a:cs typeface="Sabon"/>
                        </a:rPr>
                        <a:t>Aufwand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: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8" marT="381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E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8" marT="381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8" marT="381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3,2 · 3,6</a:t>
                      </a:r>
                      <a:r>
                        <a:rPr lang="de-DE" sz="1600" baseline="30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1,05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 · (1,30 · 1,07 · 1,24) PM 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 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21,18 PM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8" marT="381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781">
                <a:tc>
                  <a:txBody>
                    <a:bodyPr/>
                    <a:lstStyle/>
                    <a:p>
                      <a:pPr marL="177800" indent="215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77800" algn="l"/>
                        </a:tabLst>
                      </a:pPr>
                      <a:r>
                        <a:rPr lang="de-DE" sz="1800" dirty="0">
                          <a:solidFill>
                            <a:srgbClr val="FF0000"/>
                          </a:solidFill>
                          <a:latin typeface="Sabon"/>
                          <a:ea typeface="PMingLiU"/>
                          <a:cs typeface="Sabon"/>
                        </a:rPr>
                        <a:t>Dauer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: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8" marT="381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T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8" marT="381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8" marT="381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2,5 · 21,18</a:t>
                      </a:r>
                      <a:r>
                        <a:rPr lang="de-DE" sz="1600" baseline="30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0,38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 CM 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 7,98 CM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8" marT="381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4287" name="Rectangle 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endParaRPr lang="de-DE" alt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15925" y="2997200"/>
          <a:ext cx="8353425" cy="625475"/>
        </p:xfrm>
        <a:graphic>
          <a:graphicData uri="http://schemas.openxmlformats.org/drawingml/2006/table">
            <a:tbl>
              <a:tblPr/>
              <a:tblGrid>
                <a:gridCol w="19443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9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2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228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2738">
                <a:tc>
                  <a:txBody>
                    <a:bodyPr/>
                    <a:lstStyle/>
                    <a:p>
                      <a:pPr marL="177800" indent="215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77800" algn="l"/>
                        </a:tabLst>
                      </a:pPr>
                      <a:r>
                        <a:rPr lang="de-DE" sz="1800" dirty="0">
                          <a:solidFill>
                            <a:srgbClr val="FF0000"/>
                          </a:solidFill>
                          <a:latin typeface="Sabon"/>
                          <a:ea typeface="PMingLiU"/>
                          <a:cs typeface="Sabon"/>
                        </a:rPr>
                        <a:t>Headcount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: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13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H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13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13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E / T </a:t>
                      </a:r>
                      <a:r>
                        <a:rPr lang="de-DE" sz="18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80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 21,18 PM / 7,98 CM </a:t>
                      </a:r>
                      <a:r>
                        <a:rPr lang="de-DE" sz="18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80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 2,65 FTE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13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738">
                <a:tc>
                  <a:txBody>
                    <a:bodyPr/>
                    <a:lstStyle/>
                    <a:p>
                      <a:pPr marL="177800" indent="215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77800" algn="l"/>
                        </a:tabLst>
                      </a:pPr>
                      <a:r>
                        <a:rPr lang="de-DE" sz="1800" dirty="0">
                          <a:solidFill>
                            <a:srgbClr val="FF0000"/>
                          </a:solidFill>
                          <a:latin typeface="Sabon"/>
                          <a:ea typeface="PMingLiU"/>
                          <a:cs typeface="Sabon"/>
                        </a:rPr>
                        <a:t>Produktivität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: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13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P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13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13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S / E 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 3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600 DSI / 21,18 PM 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 170 DSI/PM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13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COCOMO II</a:t>
            </a:r>
            <a:endParaRPr lang="en-US" altLang="en-US" smtClean="0"/>
          </a:p>
        </p:txBody>
      </p:sp>
      <p:sp>
        <p:nvSpPr>
          <p:cNvPr id="55299" name="Content Placeholder 6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COCOMO II definiert drei verschiedene Modelle: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Application Composition Model</a:t>
            </a:r>
          </a:p>
          <a:p>
            <a:pPr lvl="1"/>
            <a:r>
              <a:rPr lang="de-DE" altLang="en-US" smtClean="0"/>
              <a:t>Für Systeme, die weniger programmiert als </a:t>
            </a:r>
            <a:r>
              <a:rPr lang="de-DE" altLang="en-US" smtClean="0">
                <a:solidFill>
                  <a:srgbClr val="0000FF"/>
                </a:solidFill>
              </a:rPr>
              <a:t>konfiguriert</a:t>
            </a:r>
            <a:r>
              <a:rPr lang="de-DE" altLang="en-US" smtClean="0"/>
              <a:t> oder </a:t>
            </a:r>
            <a:r>
              <a:rPr lang="de-DE" altLang="en-US" smtClean="0">
                <a:solidFill>
                  <a:srgbClr val="0000FF"/>
                </a:solidFill>
              </a:rPr>
              <a:t>generiert</a:t>
            </a:r>
            <a:r>
              <a:rPr lang="de-DE" altLang="en-US" smtClean="0"/>
              <a:t> werden,. 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Early Design Model</a:t>
            </a:r>
          </a:p>
          <a:p>
            <a:pPr lvl="1"/>
            <a:r>
              <a:rPr lang="de-DE" altLang="en-US" smtClean="0"/>
              <a:t>Adaption des Function-Point-Verfahrens; lässt sich schon einsetzen, wenn die </a:t>
            </a:r>
            <a:r>
              <a:rPr lang="de-DE" altLang="en-US" smtClean="0">
                <a:solidFill>
                  <a:srgbClr val="0000FF"/>
                </a:solidFill>
              </a:rPr>
              <a:t>Anforderungen</a:t>
            </a:r>
            <a:r>
              <a:rPr lang="de-DE" altLang="en-US" smtClean="0"/>
              <a:t> geklärt sind,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Post-Architecture Model</a:t>
            </a:r>
            <a:r>
              <a:rPr lang="de-DE" altLang="en-US" smtClean="0"/>
              <a:t> </a:t>
            </a:r>
          </a:p>
          <a:p>
            <a:pPr lvl="1"/>
            <a:r>
              <a:rPr lang="de-DE" altLang="en-US" smtClean="0"/>
              <a:t>Modernisierte Fassung des COCOMO 81. Es erfordert, dass die Software-Architektur definiert ist und dass der Umfang der Software-Komponenten abgeschätzt werden kann.</a:t>
            </a:r>
          </a:p>
          <a:p>
            <a:r>
              <a:rPr lang="de-DE" altLang="en-US" smtClean="0"/>
              <a:t>COCOMO II basiert auf einer Schätzung des Programmumfangs (in </a:t>
            </a:r>
            <a:r>
              <a:rPr lang="de-DE" altLang="en-US" smtClean="0">
                <a:solidFill>
                  <a:srgbClr val="0000FF"/>
                </a:solidFill>
              </a:rPr>
              <a:t>SLOC</a:t>
            </a:r>
            <a:r>
              <a:rPr lang="de-DE" altLang="en-US" smtClean="0"/>
              <a:t> = Source Lines of Code).</a:t>
            </a:r>
            <a:endParaRPr lang="en-US" altLang="en-US" smtClean="0"/>
          </a:p>
        </p:txBody>
      </p:sp>
      <p:sp>
        <p:nvSpPr>
          <p:cNvPr id="55300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2F286E7-052C-4370-9AFF-0EF81192C2AC}" type="slidenum">
              <a:rPr lang="de-DE" altLang="en-US" sz="1100"/>
              <a:pPr eaLnBrk="1" hangingPunct="1"/>
              <a:t>51</a:t>
            </a:fld>
            <a:endParaRPr lang="de-DE" altLang="en-US" sz="11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Einflüsse auf den Programmumfang</a:t>
            </a:r>
          </a:p>
        </p:txBody>
      </p:sp>
      <p:sp>
        <p:nvSpPr>
          <p:cNvPr id="56323" name="Content Placeholder 6"/>
          <p:cNvSpPr>
            <a:spLocks noGrp="1"/>
          </p:cNvSpPr>
          <p:nvPr>
            <p:ph idx="1"/>
          </p:nvPr>
        </p:nvSpPr>
        <p:spPr>
          <a:xfrm>
            <a:off x="166688" y="836613"/>
            <a:ext cx="9501187" cy="5326062"/>
          </a:xfrm>
        </p:spPr>
        <p:txBody>
          <a:bodyPr/>
          <a:lstStyle/>
          <a:p>
            <a:r>
              <a:rPr lang="de-DE" altLang="en-US" smtClean="0"/>
              <a:t>COCOMO II berücksichtigt das Maß der </a:t>
            </a:r>
            <a:r>
              <a:rPr lang="de-DE" altLang="en-US" smtClean="0">
                <a:solidFill>
                  <a:srgbClr val="0000FF"/>
                </a:solidFill>
              </a:rPr>
              <a:t>Code-Wiederverwendung</a:t>
            </a:r>
            <a:r>
              <a:rPr lang="de-DE" altLang="en-US" smtClean="0"/>
              <a:t> und den </a:t>
            </a:r>
            <a:r>
              <a:rPr lang="de-DE" altLang="en-US" smtClean="0">
                <a:solidFill>
                  <a:srgbClr val="0000FF"/>
                </a:solidFill>
              </a:rPr>
              <a:t>Stabilitätsgrad der Anforderungen</a:t>
            </a:r>
            <a:r>
              <a:rPr lang="de-DE" altLang="en-US" smtClean="0"/>
              <a:t>. </a:t>
            </a:r>
          </a:p>
          <a:p>
            <a:r>
              <a:rPr lang="de-DE" altLang="en-US" smtClean="0">
                <a:solidFill>
                  <a:srgbClr val="E42835"/>
                </a:solidFill>
              </a:rPr>
              <a:t>Wiederverwendung </a:t>
            </a:r>
          </a:p>
          <a:p>
            <a:pPr lvl="1"/>
            <a:r>
              <a:rPr lang="de-DE" altLang="en-US" smtClean="0"/>
              <a:t>Im Allgemeinen billiger als Neuentwicklung. </a:t>
            </a:r>
          </a:p>
          <a:p>
            <a:pPr lvl="1"/>
            <a:r>
              <a:rPr lang="de-DE" altLang="en-US" smtClean="0"/>
              <a:t>Der Code-Anteil, der übernommen und adaptiert werden muss, wird in eine </a:t>
            </a:r>
            <a:r>
              <a:rPr lang="de-DE" altLang="en-US" smtClean="0">
                <a:solidFill>
                  <a:srgbClr val="0000FF"/>
                </a:solidFill>
              </a:rPr>
              <a:t>äquivalente Menge neu zu entwickelnden Codes </a:t>
            </a:r>
            <a:r>
              <a:rPr lang="de-DE" altLang="en-US" smtClean="0"/>
              <a:t>umgerechnet. </a:t>
            </a:r>
          </a:p>
          <a:p>
            <a:r>
              <a:rPr lang="de-DE" altLang="en-US" smtClean="0">
                <a:solidFill>
                  <a:srgbClr val="E42835"/>
                </a:solidFill>
              </a:rPr>
              <a:t>Stabilität der Anforderungen</a:t>
            </a:r>
          </a:p>
          <a:p>
            <a:pPr lvl="1"/>
            <a:r>
              <a:rPr lang="de-DE" altLang="en-US" smtClean="0"/>
              <a:t>Ändern sich Anforderungen, dann müssen unter Umständen bereits erstellte Programmteile </a:t>
            </a:r>
            <a:r>
              <a:rPr lang="de-DE" altLang="en-US" smtClean="0">
                <a:solidFill>
                  <a:srgbClr val="0000FF"/>
                </a:solidFill>
              </a:rPr>
              <a:t>überarbeitet</a:t>
            </a:r>
            <a:r>
              <a:rPr lang="de-DE" altLang="en-US" smtClean="0"/>
              <a:t> werden. </a:t>
            </a:r>
          </a:p>
          <a:p>
            <a:pPr lvl="1"/>
            <a:r>
              <a:rPr lang="de-DE" altLang="en-US" smtClean="0"/>
              <a:t>Der angenommene </a:t>
            </a:r>
            <a:r>
              <a:rPr lang="de-DE" altLang="en-US" smtClean="0">
                <a:solidFill>
                  <a:srgbClr val="0000FF"/>
                </a:solidFill>
              </a:rPr>
              <a:t>Ersetzungsgrad</a:t>
            </a:r>
            <a:r>
              <a:rPr lang="de-DE" altLang="en-US" smtClean="0"/>
              <a:t> (requirements volatility, REVL) geht prozentual in die Größenbestimmung ein.</a:t>
            </a:r>
          </a:p>
          <a:p>
            <a:pPr lvl="1"/>
            <a:r>
              <a:rPr lang="de-DE" altLang="en-US" smtClean="0"/>
              <a:t>Wenn neue Anforderungen 10 % des Codes unbrauchbar machen, dann ist REVL 10 % = 0,1. </a:t>
            </a:r>
            <a:endParaRPr lang="en-US" altLang="en-US" smtClean="0"/>
          </a:p>
        </p:txBody>
      </p:sp>
      <p:sp>
        <p:nvSpPr>
          <p:cNvPr id="56324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0274E6F-AB63-4F8F-9937-91C049C5F722}" type="slidenum">
              <a:rPr lang="de-DE" altLang="en-US" sz="1100"/>
              <a:pPr eaLnBrk="1" hangingPunct="1"/>
              <a:t>52</a:t>
            </a:fld>
            <a:endParaRPr lang="de-DE" altLang="en-US" sz="11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Berechnung der Programmgröße</a:t>
            </a:r>
            <a:endParaRPr lang="en-US" altLang="en-US" smtClean="0"/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273050" y="981075"/>
            <a:ext cx="9501188" cy="3600450"/>
          </a:xfrm>
        </p:spPr>
        <p:txBody>
          <a:bodyPr/>
          <a:lstStyle/>
          <a:p>
            <a:r>
              <a:rPr lang="de-DE" altLang="en-US" smtClean="0"/>
              <a:t>Grundformel zur Berechnung der Programmgröße: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S = (1 + REVL) * (S</a:t>
            </a:r>
            <a:r>
              <a:rPr lang="de-DE" altLang="en-US" baseline="-25000" smtClean="0">
                <a:solidFill>
                  <a:srgbClr val="FF0000"/>
                </a:solidFill>
              </a:rPr>
              <a:t>neu</a:t>
            </a:r>
            <a:r>
              <a:rPr lang="de-DE" altLang="en-US" smtClean="0">
                <a:solidFill>
                  <a:srgbClr val="FF0000"/>
                </a:solidFill>
              </a:rPr>
              <a:t> + S</a:t>
            </a:r>
            <a:r>
              <a:rPr lang="de-DE" altLang="en-US" baseline="-25000" smtClean="0">
                <a:solidFill>
                  <a:srgbClr val="FF0000"/>
                </a:solidFill>
              </a:rPr>
              <a:t>äquivalent</a:t>
            </a:r>
            <a:r>
              <a:rPr lang="de-DE" altLang="en-US" smtClean="0">
                <a:solidFill>
                  <a:srgbClr val="FF0000"/>
                </a:solidFill>
              </a:rPr>
              <a:t>)</a:t>
            </a:r>
          </a:p>
          <a:p>
            <a:r>
              <a:rPr lang="de-DE" altLang="en-US" smtClean="0"/>
              <a:t>Beispiel </a:t>
            </a:r>
          </a:p>
          <a:p>
            <a:pPr lvl="1"/>
            <a:r>
              <a:rPr lang="de-DE" altLang="en-US" smtClean="0"/>
              <a:t>Programmumfang = 3600  DSI (SLOC= DSI)</a:t>
            </a:r>
          </a:p>
          <a:p>
            <a:pPr lvl="1"/>
            <a:r>
              <a:rPr lang="de-DE" altLang="en-US" smtClean="0"/>
              <a:t>10 % der Anforderungen werden verändern </a:t>
            </a:r>
          </a:p>
          <a:p>
            <a:pPr lvl="1"/>
            <a:r>
              <a:rPr lang="de-DE" altLang="en-US" smtClean="0"/>
              <a:t>1000  LOC können wiederverwendet werden, die einem Aufwand von 200 LOC neuen Codes entsprechen</a:t>
            </a:r>
            <a:endParaRPr lang="en-US" alt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752BE62-6D23-4593-8C1D-442FD66EFC6B}" type="slidenum">
              <a:rPr lang="de-DE" altLang="en-US" sz="1100"/>
              <a:pPr eaLnBrk="1" hangingPunct="1"/>
              <a:t>53</a:t>
            </a:fld>
            <a:endParaRPr lang="de-DE" altLang="en-US" sz="110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76288" y="4941888"/>
          <a:ext cx="7416800" cy="441325"/>
        </p:xfrm>
        <a:graphic>
          <a:graphicData uri="http://schemas.openxmlformats.org/drawingml/2006/table">
            <a:tbl>
              <a:tblPr/>
              <a:tblGrid>
                <a:gridCol w="439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1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996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1325"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24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S</a:t>
                      </a:r>
                      <a:endParaRPr lang="de-DE" sz="36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727" marB="2536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2400" dirty="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endParaRPr lang="de-DE" sz="36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727" marB="2536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24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(1 + 0,1) · (</a:t>
                      </a:r>
                      <a:r>
                        <a:rPr lang="de-DE" sz="2400" dirty="0" smtClean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2600 </a:t>
                      </a:r>
                      <a:r>
                        <a:rPr lang="de-DE" sz="24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+ 200) SLOC </a:t>
                      </a:r>
                      <a:r>
                        <a:rPr lang="de-DE" sz="2400" dirty="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24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 </a:t>
                      </a:r>
                      <a:r>
                        <a:rPr lang="de-DE" sz="2400" dirty="0" smtClean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3080 </a:t>
                      </a:r>
                      <a:r>
                        <a:rPr lang="de-DE" sz="24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SLOC</a:t>
                      </a:r>
                      <a:endParaRPr lang="de-DE" sz="36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0" marR="25400" marT="50727" marB="2536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7353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endParaRPr lang="de-DE" alt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Bestimmung des Aufwands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128588" y="1703388"/>
            <a:ext cx="9501187" cy="4246562"/>
          </a:xfrm>
        </p:spPr>
        <p:txBody>
          <a:bodyPr/>
          <a:lstStyle/>
          <a:p>
            <a:r>
              <a:rPr lang="de-DE" altLang="en-US" smtClean="0"/>
              <a:t>COCOMO  81: X ist für jede der drei Projektarten </a:t>
            </a:r>
            <a:r>
              <a:rPr lang="de-DE" altLang="en-US" smtClean="0">
                <a:solidFill>
                  <a:srgbClr val="0000FF"/>
                </a:solidFill>
              </a:rPr>
              <a:t>fest vorgegeben</a:t>
            </a:r>
            <a:r>
              <a:rPr lang="de-DE" altLang="en-US" smtClean="0"/>
              <a:t>.</a:t>
            </a:r>
          </a:p>
          <a:p>
            <a:r>
              <a:rPr lang="de-DE" altLang="en-US" smtClean="0"/>
              <a:t>COCOMO II: X wird aus fünf </a:t>
            </a:r>
            <a:r>
              <a:rPr lang="de-DE" altLang="en-US" smtClean="0">
                <a:solidFill>
                  <a:srgbClr val="0000FF"/>
                </a:solidFill>
              </a:rPr>
              <a:t>Skalierungsfaktoren</a:t>
            </a:r>
            <a:r>
              <a:rPr lang="de-DE" altLang="en-US" smtClean="0"/>
              <a:t> berechnet. </a:t>
            </a:r>
          </a:p>
          <a:p>
            <a:r>
              <a:rPr lang="de-DE" altLang="en-US" smtClean="0"/>
              <a:t/>
            </a:r>
            <a:br>
              <a:rPr lang="de-DE" altLang="en-US" smtClean="0"/>
            </a:br>
            <a:r>
              <a:rPr lang="de-DE" altLang="en-US" smtClean="0"/>
              <a:t/>
            </a:r>
            <a:br>
              <a:rPr lang="de-DE" altLang="en-US" smtClean="0"/>
            </a:br>
            <a:r>
              <a:rPr lang="de-DE" altLang="en-US" smtClean="0"/>
              <a:t/>
            </a:r>
            <a:br>
              <a:rPr lang="de-DE" altLang="en-US" smtClean="0"/>
            </a:br>
            <a:r>
              <a:rPr lang="de-DE" altLang="en-US" smtClean="0"/>
              <a:t>Aufwand pro Code-Zeile</a:t>
            </a:r>
            <a:br>
              <a:rPr lang="de-DE" altLang="en-US" smtClean="0"/>
            </a:br>
            <a:r>
              <a:rPr lang="de-DE" altLang="en-US" smtClean="0"/>
              <a:t>in Abhängigkeit von X </a:t>
            </a:r>
            <a:br>
              <a:rPr lang="de-DE" altLang="en-US" smtClean="0"/>
            </a:br>
            <a:r>
              <a:rPr lang="de-DE" altLang="en-US" smtClean="0"/>
              <a:t>und von der (logarithmisch </a:t>
            </a:r>
            <a:br>
              <a:rPr lang="de-DE" altLang="en-US" smtClean="0"/>
            </a:br>
            <a:r>
              <a:rPr lang="de-DE" altLang="en-US" smtClean="0"/>
              <a:t>skalierten) Größe des </a:t>
            </a:r>
            <a:br>
              <a:rPr lang="de-DE" altLang="en-US" smtClean="0"/>
            </a:br>
            <a:r>
              <a:rPr lang="de-DE" altLang="en-US" smtClean="0"/>
              <a:t>Systems.</a:t>
            </a:r>
            <a:endParaRPr lang="en-US" alt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57FC6A6-9E41-4555-8ECC-1020BF3A2E75}" type="slidenum">
              <a:rPr lang="de-DE" altLang="en-US" sz="1100"/>
              <a:pPr eaLnBrk="1" hangingPunct="1"/>
              <a:t>54</a:t>
            </a:fld>
            <a:endParaRPr lang="de-DE" altLang="en-US" sz="1100"/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008784" y="692696"/>
            <a:ext cx="4104456" cy="85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4" name="Picture 5" descr="8_7_COCOMO-Funktion_CO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275" y="2911475"/>
            <a:ext cx="4968875" cy="361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Skalierungsfaktoren</a:t>
            </a:r>
            <a:endParaRPr lang="en-US" altLang="en-US" smtClean="0"/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Precedentedness</a:t>
            </a:r>
            <a:r>
              <a:rPr lang="de-DE" altLang="en-US" smtClean="0"/>
              <a:t> (PREC)</a:t>
            </a:r>
          </a:p>
          <a:p>
            <a:pPr lvl="1"/>
            <a:r>
              <a:rPr lang="de-DE" altLang="en-US" smtClean="0"/>
              <a:t>Berücksichtigt die Erfahrung mit ähnlichen Projekten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Development flexibility </a:t>
            </a:r>
            <a:r>
              <a:rPr lang="de-DE" altLang="en-US" smtClean="0"/>
              <a:t>(FLEX)</a:t>
            </a:r>
          </a:p>
          <a:p>
            <a:pPr lvl="1"/>
            <a:r>
              <a:rPr lang="de-DE" altLang="en-US" smtClean="0"/>
              <a:t>Berücksichtigt, inwieweit der Entwicklungsprozess durch den Kunden vorgegeben ist.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Architecture/risk resolution </a:t>
            </a:r>
            <a:r>
              <a:rPr lang="de-DE" altLang="en-US" smtClean="0"/>
              <a:t>(RESL)</a:t>
            </a:r>
          </a:p>
          <a:p>
            <a:pPr lvl="1"/>
            <a:r>
              <a:rPr lang="de-DE" altLang="en-US" smtClean="0"/>
              <a:t>Berücksichtigt Risikomanagement und Kompetenzen im Bereich des Architekturentwurfs.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Team cohesion </a:t>
            </a:r>
            <a:r>
              <a:rPr lang="de-DE" altLang="en-US" smtClean="0"/>
              <a:t>(TEAM)</a:t>
            </a:r>
          </a:p>
          <a:p>
            <a:pPr lvl="1"/>
            <a:r>
              <a:rPr lang="de-DE" altLang="en-US" smtClean="0"/>
              <a:t>Ein harmonierendes Projektteam braucht wenig Kommunikation.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Process maturity </a:t>
            </a:r>
            <a:r>
              <a:rPr lang="de-DE" altLang="en-US" smtClean="0"/>
              <a:t>(PMAT)</a:t>
            </a:r>
          </a:p>
          <a:p>
            <a:pPr lvl="1"/>
            <a:r>
              <a:rPr lang="de-DE" altLang="en-US" smtClean="0"/>
              <a:t>Berücksichtigt die Qualität des Entwicklungsprozesses (CMM).</a:t>
            </a:r>
            <a:endParaRPr lang="en-US" alt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3ED95C1-F7BA-44BD-A35D-62A378BF1C7A}" type="slidenum">
              <a:rPr lang="de-DE" altLang="en-US" sz="1100"/>
              <a:pPr eaLnBrk="1" hangingPunct="1"/>
              <a:t>55</a:t>
            </a:fld>
            <a:endParaRPr lang="de-DE" altLang="en-US" sz="110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Berechung des Exponents</a:t>
            </a:r>
            <a:endParaRPr lang="en-US" altLang="en-US" smtClean="0"/>
          </a:p>
        </p:txBody>
      </p:sp>
      <p:sp>
        <p:nvSpPr>
          <p:cNvPr id="60419" name="Content Placeholder 6"/>
          <p:cNvSpPr>
            <a:spLocks noGrp="1"/>
          </p:cNvSpPr>
          <p:nvPr>
            <p:ph idx="1"/>
          </p:nvPr>
        </p:nvSpPr>
        <p:spPr>
          <a:xfrm>
            <a:off x="200025" y="4868863"/>
            <a:ext cx="9501188" cy="1584325"/>
          </a:xfrm>
        </p:spPr>
        <p:txBody>
          <a:bodyPr/>
          <a:lstStyle/>
          <a:p>
            <a:r>
              <a:rPr lang="de-DE" altLang="en-US" smtClean="0"/>
              <a:t>Werte </a:t>
            </a:r>
            <a:r>
              <a:rPr lang="de-DE" altLang="en-US" smtClean="0">
                <a:solidFill>
                  <a:srgbClr val="FF0000"/>
                </a:solidFill>
              </a:rPr>
              <a:t>unter 1 sind nicht plausibel</a:t>
            </a:r>
            <a:r>
              <a:rPr lang="de-DE" altLang="en-US" smtClean="0"/>
              <a:t>; sie bedeuten, dass Größe zum Vorteil wird (eine Art Mengenrabatt). </a:t>
            </a:r>
          </a:p>
          <a:p>
            <a:pPr lvl="1"/>
            <a:r>
              <a:rPr lang="de-DE" altLang="en-US" smtClean="0"/>
              <a:t>Diese Möglichkeit besteht praktisch kaum, denn dazu müssen die Faktoren im Schnitt unter 2, also auf Stufe very high sein.</a:t>
            </a:r>
            <a:endParaRPr lang="en-US" altLang="en-US" smtClean="0"/>
          </a:p>
        </p:txBody>
      </p:sp>
      <p:sp>
        <p:nvSpPr>
          <p:cNvPr id="60420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9EFEA34-EB5C-4CE3-88CB-187470E86C57}" type="slidenum">
              <a:rPr lang="de-DE" altLang="en-US" sz="1100"/>
              <a:pPr eaLnBrk="1" hangingPunct="1"/>
              <a:t>56</a:t>
            </a:fld>
            <a:endParaRPr lang="de-DE" altLang="en-US" sz="110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92188" y="765175"/>
          <a:ext cx="7489825" cy="2239963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4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61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4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45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45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461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76498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kumimoji="0" 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Faktor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kumimoji="0" 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very low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kumimoji="0" 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low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kumimoji="0" 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nominal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kumimoji="0" 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high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kumimoji="0" 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very high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kumimoji="0" 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extra high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693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PREC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6,20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4,96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3,72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2,48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1,24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0,00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2693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FLEX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5,07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4,05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3,04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2,03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1,01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0,00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2693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RESL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7,07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5,65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4,24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2,83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1,41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0,00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2693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TEAM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5,48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4,38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3,29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2,19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1,10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0,00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2693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PMAT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7,80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 6,24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4,69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3,12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1,56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0,00</a:t>
                      </a:r>
                      <a:endParaRPr kumimoji="0" lang="de-DE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77825" name="Picture 1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288704" y="3501008"/>
            <a:ext cx="4703812" cy="1066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Kostenfaktoren</a:t>
            </a:r>
            <a:endParaRPr lang="en-US" altLang="en-US" smtClean="0"/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166688" y="765175"/>
            <a:ext cx="9501187" cy="431800"/>
          </a:xfrm>
        </p:spPr>
        <p:txBody>
          <a:bodyPr/>
          <a:lstStyle/>
          <a:p>
            <a:r>
              <a:rPr lang="de-DE" altLang="en-US" smtClean="0"/>
              <a:t>In den Aufwand geht das Produkt vordefinierter Kostenfaktoren ein!</a:t>
            </a:r>
            <a:endParaRPr lang="en-US" alt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795EE60-FD6B-4108-BC2E-EA5E531CB274}" type="slidenum">
              <a:rPr lang="de-DE" altLang="en-US" sz="1100"/>
              <a:pPr eaLnBrk="1" hangingPunct="1"/>
              <a:t>57</a:t>
            </a:fld>
            <a:endParaRPr lang="de-DE" altLang="en-US" sz="110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76288" y="1268413"/>
          <a:ext cx="7678737" cy="5195887"/>
        </p:xfrm>
        <a:graphic>
          <a:graphicData uri="http://schemas.openxmlformats.org/drawingml/2006/table">
            <a:tbl>
              <a:tblPr/>
              <a:tblGrid>
                <a:gridCol w="1852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12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47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6806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Gruppe</a:t>
                      </a:r>
                      <a:endParaRPr lang="de-DE" sz="20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Faktor</a:t>
                      </a:r>
                      <a:endParaRPr lang="de-DE" sz="20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Beschreibung</a:t>
                      </a:r>
                      <a:endParaRPr lang="de-DE" sz="20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b="1" dirty="0">
                          <a:solidFill>
                            <a:srgbClr val="0000FF"/>
                          </a:solidFill>
                          <a:latin typeface="Helvetica"/>
                          <a:ea typeface="PMingLiU"/>
                          <a:cs typeface="Helvetica"/>
                        </a:rPr>
                        <a:t>Produktfaktoren</a:t>
                      </a:r>
                      <a:endParaRPr lang="de-DE" sz="2000" dirty="0">
                        <a:solidFill>
                          <a:srgbClr val="0000FF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RELY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erforderliche Zuverlässigkeit des Systems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 dirty="0">
                        <a:solidFill>
                          <a:srgbClr val="0000FF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36236" marR="18118" marT="36240" marB="2718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DATA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Größe der Datenbank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 dirty="0">
                        <a:solidFill>
                          <a:srgbClr val="0000FF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36236" marR="18118" marT="36240" marB="2718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CPLX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Komplexität des Systems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0191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 dirty="0">
                        <a:solidFill>
                          <a:srgbClr val="0000FF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36236" marR="18118" marT="36240" marB="2718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RUSE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Grad der Entwicklung von wiederverwendbaren Komponenten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 dirty="0">
                        <a:solidFill>
                          <a:srgbClr val="0000FF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36236" marR="18118" marT="36240" marB="2718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DOCU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Umfang der geforderten Dokumentation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b="1" dirty="0">
                          <a:solidFill>
                            <a:srgbClr val="0000FF"/>
                          </a:solidFill>
                          <a:latin typeface="Helvetica"/>
                          <a:ea typeface="PMingLiU"/>
                          <a:cs typeface="Helvetica"/>
                        </a:rPr>
                        <a:t>Plattformfaktoren</a:t>
                      </a:r>
                      <a:endParaRPr lang="de-DE" sz="2000" dirty="0">
                        <a:solidFill>
                          <a:srgbClr val="0000FF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TIME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Forderungen an die Ausführungszeit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 dirty="0">
                        <a:solidFill>
                          <a:srgbClr val="0000FF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36236" marR="18118" marT="36240" marB="2718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STOR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Forderungen an den Speicherverbrauch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 dirty="0">
                        <a:solidFill>
                          <a:srgbClr val="0000FF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36236" marR="18118" marT="36240" marB="2718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PVOL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Stabilität der Entwicklungsumgebung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b="1" dirty="0">
                          <a:solidFill>
                            <a:srgbClr val="0000FF"/>
                          </a:solidFill>
                          <a:latin typeface="Helvetica"/>
                          <a:ea typeface="PMingLiU"/>
                          <a:cs typeface="Helvetica"/>
                        </a:rPr>
                        <a:t>Teamfaktoren</a:t>
                      </a:r>
                      <a:endParaRPr lang="de-DE" sz="2000" dirty="0">
                        <a:solidFill>
                          <a:srgbClr val="0000FF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ACAP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Fähigkeiten der Analytiker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 dirty="0">
                        <a:solidFill>
                          <a:srgbClr val="0000FF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36236" marR="18118" marT="36240" marB="2718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PCAP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Fähigkeiten der Programmierer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 dirty="0">
                        <a:solidFill>
                          <a:srgbClr val="0000FF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36236" marR="18118" marT="36240" marB="2718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PCON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Kontinuität der eingesetzten Mitarbeiter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 dirty="0">
                        <a:solidFill>
                          <a:srgbClr val="0000FF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36236" marR="18118" marT="36240" marB="2718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APEX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Erfahrungen im Anwendungsbereich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 dirty="0">
                        <a:solidFill>
                          <a:srgbClr val="0000FF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36236" marR="18118" marT="36240" marB="2718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PLEX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Erfahrungen mit der Entwicklungsumgebung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 dirty="0">
                        <a:solidFill>
                          <a:srgbClr val="0000FF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36236" marR="18118" marT="36240" marB="2718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LTEX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Erfahrungen mit Programmiersprache(n) und Werkzeugen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b="1" dirty="0">
                          <a:solidFill>
                            <a:srgbClr val="0000FF"/>
                          </a:solidFill>
                          <a:latin typeface="Helvetica"/>
                          <a:ea typeface="PMingLiU"/>
                          <a:cs typeface="Helvetica"/>
                        </a:rPr>
                        <a:t>Projektfaktoren</a:t>
                      </a:r>
                      <a:endParaRPr lang="de-DE" sz="2000" dirty="0">
                        <a:solidFill>
                          <a:srgbClr val="0000FF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TOOL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Einsatz von Werkzeugen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>
                        <a:solidFill>
                          <a:srgbClr val="000000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36236" marR="18118" marT="36240" marB="2718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SITE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Grad der Verteiltheit der Entwicklungsstandorte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>
                        <a:solidFill>
                          <a:srgbClr val="000000"/>
                        </a:solidFill>
                        <a:latin typeface="Helvetica"/>
                        <a:ea typeface="PMingLiU"/>
                        <a:cs typeface="Helvetica"/>
                      </a:endParaRPr>
                    </a:p>
                  </a:txBody>
                  <a:tcPr marL="36236" marR="18118" marT="36240" marB="2718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SCED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Bedingungen an die Entwicklungsdauer</a:t>
                      </a:r>
                      <a:endParaRPr lang="de-DE" sz="20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36236" marR="18118" marT="36240" marB="271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Werte im Post-Architecture Model</a:t>
            </a:r>
          </a:p>
        </p:txBody>
      </p:sp>
      <p:sp>
        <p:nvSpPr>
          <p:cNvPr id="62467" name="Content Placeholder 5"/>
          <p:cNvSpPr>
            <a:spLocks noGrp="1"/>
          </p:cNvSpPr>
          <p:nvPr>
            <p:ph idx="1"/>
          </p:nvPr>
        </p:nvSpPr>
        <p:spPr>
          <a:xfrm>
            <a:off x="166688" y="6096000"/>
            <a:ext cx="9501187" cy="357188"/>
          </a:xfrm>
        </p:spPr>
        <p:txBody>
          <a:bodyPr/>
          <a:lstStyle/>
          <a:p>
            <a:r>
              <a:rPr lang="de-DE" altLang="en-US" smtClean="0"/>
              <a:t>Sie können an </a:t>
            </a:r>
            <a:r>
              <a:rPr lang="de-DE" altLang="en-US" smtClean="0">
                <a:solidFill>
                  <a:srgbClr val="0000FF"/>
                </a:solidFill>
              </a:rPr>
              <a:t>die eigenen Gegebenheiten angepasst </a:t>
            </a:r>
            <a:r>
              <a:rPr lang="de-DE" altLang="en-US" smtClean="0"/>
              <a:t>werden. </a:t>
            </a:r>
            <a:endParaRPr lang="en-US" alt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0FC9498-CFEA-4A6D-968B-037C1EAAD2F2}" type="slidenum">
              <a:rPr lang="de-DE" altLang="en-US" sz="1100"/>
              <a:pPr eaLnBrk="1" hangingPunct="1"/>
              <a:t>58</a:t>
            </a:fld>
            <a:endParaRPr lang="de-DE" altLang="en-US" sz="110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65213" y="692150"/>
          <a:ext cx="6886575" cy="5195888"/>
        </p:xfrm>
        <a:graphic>
          <a:graphicData uri="http://schemas.openxmlformats.org/drawingml/2006/table">
            <a:tbl>
              <a:tblPr/>
              <a:tblGrid>
                <a:gridCol w="1120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04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2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04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04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20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90191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Faktor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very low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low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nominal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high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very high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extra high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RELY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0,82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0,92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1,10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1,26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PMingLiU" pitchFamily="18" charset="-120"/>
                        <a:cs typeface="Helvetica" pitchFamily="34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DATA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PMingLiU" pitchFamily="18" charset="-120"/>
                        <a:cs typeface="Helvetica" pitchFamily="34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0,90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1,14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1,28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PMingLiU" pitchFamily="18" charset="-120"/>
                        <a:cs typeface="Helvetica" pitchFamily="34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CPLX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0,73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0,87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1,17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1,34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1,74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RUSE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PMingLiU" pitchFamily="18" charset="-120"/>
                        <a:cs typeface="Helvetica" pitchFamily="34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0,95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1,07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1,15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1,24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DOCU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0,81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0,91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1,11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1,23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PMingLiU" pitchFamily="18" charset="-120"/>
                        <a:cs typeface="Helvetica" pitchFamily="34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TIME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PMingLiU" pitchFamily="18" charset="-120"/>
                        <a:cs typeface="Helvetica" pitchFamily="34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PMingLiU" pitchFamily="18" charset="-120"/>
                        <a:cs typeface="Helvetica" pitchFamily="34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1,11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1,29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1,63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STOR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PMingLiU" pitchFamily="18" charset="-120"/>
                        <a:cs typeface="Helvetica" pitchFamily="34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PMingLiU" pitchFamily="18" charset="-120"/>
                        <a:cs typeface="Helvetica" pitchFamily="34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1,05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1,17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1,46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PVOL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PMingLiU" pitchFamily="18" charset="-120"/>
                        <a:cs typeface="Helvetica" pitchFamily="34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0,87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1,15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1,30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PMingLiU" pitchFamily="18" charset="-120"/>
                        <a:cs typeface="Helvetica" pitchFamily="34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ACAP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1,42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1,19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0,85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0,71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PMingLiU" pitchFamily="18" charset="-120"/>
                        <a:cs typeface="Helvetica" pitchFamily="34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PCAP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1,34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1,15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0,88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0,76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ymbol" pitchFamily="18" charset="2"/>
                        <a:ea typeface="PMingLiU" pitchFamily="18" charset="-120"/>
                        <a:cs typeface="Symbol" pitchFamily="18" charset="2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PCON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1,29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1,12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0,90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0,81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PMingLiU" pitchFamily="18" charset="-120"/>
                        <a:cs typeface="Helvetica" pitchFamily="34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APEX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1,22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1,10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0,88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0,81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PMingLiU" pitchFamily="18" charset="-120"/>
                        <a:cs typeface="Helvetica" pitchFamily="34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PLEX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1,19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1,09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0,91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0,85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PMingLiU" pitchFamily="18" charset="-120"/>
                        <a:cs typeface="Helvetica" pitchFamily="34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LTEX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1,20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1,09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0,91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0,85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PMingLiU" pitchFamily="18" charset="-120"/>
                        <a:cs typeface="Helvetica" pitchFamily="34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TOOL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1,17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1,09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0,91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0,84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PMingLiU" pitchFamily="18" charset="-120"/>
                        <a:cs typeface="Helvetica" pitchFamily="34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SITE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1,22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1,09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0,93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0,86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0,80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6806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SCED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1,43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1,14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1,00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ea typeface="PMingLiU" pitchFamily="18" charset="-120"/>
                        <a:cs typeface="Helvetica" pitchFamily="34" charset="0"/>
                      </a:endParaRPr>
                    </a:p>
                  </a:txBody>
                  <a:tcPr marL="36236" marR="18118" marT="36240" marB="271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Beispiel - 1</a:t>
            </a:r>
            <a:endParaRPr lang="en-US" altLang="en-US" smtClean="0"/>
          </a:p>
        </p:txBody>
      </p:sp>
      <p:sp>
        <p:nvSpPr>
          <p:cNvPr id="63491" name="Content Placeholder 6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2087563"/>
          </a:xfrm>
        </p:spPr>
        <p:txBody>
          <a:bodyPr/>
          <a:lstStyle/>
          <a:p>
            <a:r>
              <a:rPr lang="de-DE" altLang="en-US" smtClean="0"/>
              <a:t>Programmgröße = </a:t>
            </a:r>
            <a:r>
              <a:rPr lang="de-DE" altLang="en-US" smtClean="0">
                <a:solidFill>
                  <a:srgbClr val="0000FF"/>
                </a:solidFill>
              </a:rPr>
              <a:t>3080 LOC</a:t>
            </a:r>
          </a:p>
          <a:p>
            <a:pPr lvl="1"/>
            <a:r>
              <a:rPr lang="de-DE" altLang="en-US" smtClean="0"/>
              <a:t>Mit Berücksichtigung der Effekte der Wiederverwendung und der Stabilität der Anforderungen.</a:t>
            </a:r>
          </a:p>
          <a:p>
            <a:r>
              <a:rPr lang="de-DE" altLang="en-US" smtClean="0"/>
              <a:t>Berechnung des </a:t>
            </a:r>
            <a:r>
              <a:rPr lang="de-DE" altLang="en-US" smtClean="0">
                <a:solidFill>
                  <a:srgbClr val="0000FF"/>
                </a:solidFill>
              </a:rPr>
              <a:t>Exponenten X</a:t>
            </a:r>
            <a:r>
              <a:rPr lang="de-DE" altLang="en-US" smtClean="0"/>
              <a:t> mit folgenden </a:t>
            </a:r>
            <a:r>
              <a:rPr lang="de-DE" altLang="en-US" smtClean="0">
                <a:solidFill>
                  <a:srgbClr val="0000FF"/>
                </a:solidFill>
              </a:rPr>
              <a:t>Skalierungsfaktoren</a:t>
            </a:r>
            <a:r>
              <a:rPr lang="de-DE" altLang="en-US" smtClean="0"/>
              <a:t>:</a:t>
            </a:r>
            <a:endParaRPr lang="en-US" altLang="en-US" smtClean="0"/>
          </a:p>
        </p:txBody>
      </p:sp>
      <p:sp>
        <p:nvSpPr>
          <p:cNvPr id="63492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94A339A-0134-4BCB-AE58-5DA048A86444}" type="slidenum">
              <a:rPr lang="de-DE" altLang="en-US" sz="1100"/>
              <a:pPr eaLnBrk="1" hangingPunct="1"/>
              <a:t>59</a:t>
            </a:fld>
            <a:endParaRPr lang="de-DE" altLang="en-US" sz="110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88950" y="2924175"/>
          <a:ext cx="8567738" cy="2328863"/>
        </p:xfrm>
        <a:graphic>
          <a:graphicData uri="http://schemas.openxmlformats.org/drawingml/2006/table">
            <a:tbl>
              <a:tblPr/>
              <a:tblGrid>
                <a:gridCol w="976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38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0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16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2219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Faktor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Bewertung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Stufe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Wert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219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PREC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Es wurden bereits ähnliche Projekte erfolgreich durchgeführt.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high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2,48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219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FLEX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Der Kunde schreibt große Teile des Prozesses vor.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low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4,05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219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RESL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Risikomanagement und Architekturdesign werden beherrscht.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nominal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4,24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2219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TEAM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Das Team arbeitet schon lange zusammen.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very high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1,10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219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PMAT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CMM Level 2 ist erreicht.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nominal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4,69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5550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Summe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ea typeface="PMingLiU" pitchFamily="18" charset="-120"/>
                          <a:cs typeface="Helvetica" pitchFamily="34" charset="0"/>
                        </a:rPr>
                        <a:t>16,56</a:t>
                      </a: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50800" marR="25400" marT="50793" marB="3809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649538" y="5589588"/>
          <a:ext cx="4679950" cy="625475"/>
        </p:xfrm>
        <a:graphic>
          <a:graphicData uri="http://schemas.openxmlformats.org/drawingml/2006/table">
            <a:tbl>
              <a:tblPr/>
              <a:tblGrid>
                <a:gridCol w="5529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2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768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2738">
                <a:tc>
                  <a:txBody>
                    <a:bodyPr/>
                    <a:lstStyle/>
                    <a:p>
                      <a:pPr marL="215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d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7" marT="3813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7" marT="3813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0,01 · 16,56 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 0,1656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7" marT="3813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738">
                <a:tc>
                  <a:txBody>
                    <a:bodyPr/>
                    <a:lstStyle/>
                    <a:p>
                      <a:pPr marL="215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X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7" marT="3813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7" marT="3813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d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 + 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w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 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 0,1656 + 0,91 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 1,0756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7" marT="3813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Aktivitäten, um die Ziele zu erreichen - 2</a:t>
            </a:r>
          </a:p>
        </p:txBody>
      </p:sp>
      <p:sp>
        <p:nvSpPr>
          <p:cNvPr id="9219" name="Content Placeholder 6"/>
          <p:cNvSpPr>
            <a:spLocks noGrp="1"/>
          </p:cNvSpPr>
          <p:nvPr>
            <p:ph idx="1"/>
          </p:nvPr>
        </p:nvSpPr>
        <p:spPr>
          <a:xfrm>
            <a:off x="166688" y="836613"/>
            <a:ext cx="9501187" cy="5326062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Günstige Rahmenbedingungen schaffen und erhalten</a:t>
            </a:r>
          </a:p>
          <a:p>
            <a:pPr lvl="1"/>
            <a:r>
              <a:rPr lang="de-DE" altLang="en-US" smtClean="0"/>
              <a:t>Ein Projekt gedeiht am besten, wenn die Mitarbeiter, ausgestattet mit der notwendigen Infrastruktur, </a:t>
            </a:r>
            <a:r>
              <a:rPr lang="de-DE" altLang="en-US" smtClean="0">
                <a:solidFill>
                  <a:srgbClr val="0000FF"/>
                </a:solidFill>
              </a:rPr>
              <a:t>konzentriert und ungestört stabile Ziele</a:t>
            </a:r>
            <a:r>
              <a:rPr lang="de-DE" altLang="en-US" smtClean="0"/>
              <a:t> verfolgen können. </a:t>
            </a:r>
          </a:p>
          <a:p>
            <a:pPr lvl="1"/>
            <a:r>
              <a:rPr lang="de-DE" altLang="en-US" smtClean="0"/>
              <a:t>Aber um das Projekt herum gibt es viele Anfechtungen (wankelmütige Kunden, unklare Zielsetzungen, Restrukturie-rungen, Sparmaßnahmen, enge Büros, lange Wege etc.).</a:t>
            </a:r>
          </a:p>
          <a:p>
            <a:pPr lvl="1"/>
            <a:r>
              <a:rPr lang="de-DE" altLang="en-US" smtClean="0"/>
              <a:t>Es ist Aufgabe des Projektleiters, </a:t>
            </a:r>
            <a:r>
              <a:rPr lang="de-DE" altLang="en-US" smtClean="0">
                <a:solidFill>
                  <a:srgbClr val="0000FF"/>
                </a:solidFill>
              </a:rPr>
              <a:t>das Projekt </a:t>
            </a:r>
            <a:r>
              <a:rPr lang="de-DE" altLang="en-US" smtClean="0"/>
              <a:t>vor diesen störenden Einflüssen </a:t>
            </a:r>
            <a:r>
              <a:rPr lang="de-DE" altLang="en-US" smtClean="0">
                <a:solidFill>
                  <a:srgbClr val="0000FF"/>
                </a:solidFill>
              </a:rPr>
              <a:t>zu schützen</a:t>
            </a:r>
            <a:r>
              <a:rPr lang="de-DE" altLang="en-US" smtClean="0"/>
              <a:t>. 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Mitarbeiter führen und motivieren</a:t>
            </a:r>
          </a:p>
          <a:p>
            <a:pPr lvl="1"/>
            <a:r>
              <a:rPr lang="de-DE" altLang="en-US" smtClean="0"/>
              <a:t>Führen heißt: vorangehen, den Weg zeigen, auch die Gruppe mitziehen. </a:t>
            </a:r>
          </a:p>
          <a:p>
            <a:pPr lvl="1"/>
            <a:r>
              <a:rPr lang="de-DE" altLang="en-US" smtClean="0"/>
              <a:t>Die meisten Entwickler wollen gute Leistungen erbringen, brauchen aber auch Orientierung und Bestätigung.</a:t>
            </a: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15D4009-CDE4-411D-9ACC-67A10D7E578D}" type="slidenum">
              <a:rPr lang="de-DE" altLang="en-US" sz="1100"/>
              <a:pPr eaLnBrk="1" hangingPunct="1"/>
              <a:t>6</a:t>
            </a:fld>
            <a:endParaRPr lang="de-DE" altLang="en-US" sz="110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Beispiel - 2</a:t>
            </a:r>
            <a:endParaRPr lang="en-US" altLang="en-US" smtClean="0"/>
          </a:p>
        </p:txBody>
      </p:sp>
      <p:sp>
        <p:nvSpPr>
          <p:cNvPr id="64515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03238"/>
          </a:xfrm>
        </p:spPr>
        <p:txBody>
          <a:bodyPr/>
          <a:lstStyle/>
          <a:p>
            <a:r>
              <a:rPr lang="de-DE" altLang="en-US" smtClean="0"/>
              <a:t>Kostenfaktoren nach Post-Architecture Modell</a:t>
            </a:r>
            <a:endParaRPr lang="en-US" alt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7D30464-A92F-441E-9DB1-F84E89E6AF33}" type="slidenum">
              <a:rPr lang="de-DE" altLang="en-US" sz="1100"/>
              <a:pPr eaLnBrk="1" hangingPunct="1"/>
              <a:t>60</a:t>
            </a:fld>
            <a:endParaRPr lang="de-DE" altLang="en-US" sz="110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60388" y="1484313"/>
          <a:ext cx="8353425" cy="1389062"/>
        </p:xfrm>
        <a:graphic>
          <a:graphicData uri="http://schemas.openxmlformats.org/drawingml/2006/table">
            <a:tbl>
              <a:tblPr/>
              <a:tblGrid>
                <a:gridCol w="901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50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28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93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1718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2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Faktor</a:t>
                      </a:r>
                      <a:endParaRPr lang="de-DE" sz="24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3" marR="25402" marT="50788" marB="3809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2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Bewertung</a:t>
                      </a:r>
                      <a:endParaRPr lang="de-DE" sz="24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3" marR="25402" marT="50788" marB="380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2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Stufe</a:t>
                      </a:r>
                      <a:endParaRPr lang="de-DE" sz="24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3" marR="25402" marT="50788" marB="380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2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Wert</a:t>
                      </a:r>
                      <a:endParaRPr lang="de-DE" sz="24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3" marR="25402" marT="50788" marB="380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718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TIME</a:t>
                      </a:r>
                      <a:endParaRPr lang="de-DE" sz="24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3" marR="25402" marT="50788" marB="3809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hohe Anforderungen an die Ausführungsgeschwindigkeit</a:t>
                      </a:r>
                      <a:endParaRPr lang="de-DE" sz="24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3" marR="25402" marT="50788" marB="380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very high</a:t>
                      </a:r>
                      <a:endParaRPr lang="de-DE" sz="24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3" marR="25402" marT="50788" marB="380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1,29</a:t>
                      </a:r>
                      <a:endParaRPr lang="de-DE" sz="24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3" marR="25402" marT="50788" marB="380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718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PLEX</a:t>
                      </a:r>
                      <a:endParaRPr lang="de-DE" sz="24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3" marR="25402" marT="50788" marB="3809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keine Erfahrungen mit der Plattform</a:t>
                      </a:r>
                      <a:endParaRPr lang="de-DE" sz="24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3" marR="25402" marT="50788" marB="380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very low</a:t>
                      </a:r>
                      <a:endParaRPr lang="de-DE" sz="24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3" marR="25402" marT="50788" marB="380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1,19</a:t>
                      </a:r>
                      <a:endParaRPr lang="de-DE" sz="24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3" marR="25402" marT="50788" marB="380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718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LTEX</a:t>
                      </a:r>
                      <a:endParaRPr lang="de-DE" sz="24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3" marR="25402" marT="50788" marB="3809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wenig Erfahrungen mit Sprachen und Werkzeugen</a:t>
                      </a:r>
                      <a:endParaRPr lang="de-DE" sz="24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3" marR="25402" marT="50788" marB="380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low</a:t>
                      </a:r>
                      <a:endParaRPr lang="de-DE" sz="24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3" marR="25402" marT="50788" marB="380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1,09</a:t>
                      </a:r>
                      <a:endParaRPr lang="de-DE" sz="24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3" marR="25402" marT="50788" marB="380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2191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2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Produkt</a:t>
                      </a:r>
                      <a:endParaRPr lang="de-DE" sz="24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3" marR="25402" marT="50788" marB="3809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3" marR="25402" marT="50788" marB="380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2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3" marR="25402" marT="50788" marB="380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2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1,67</a:t>
                      </a:r>
                      <a:endParaRPr lang="de-DE" sz="24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3" marR="25402" marT="50788" marB="380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60388" y="3141663"/>
          <a:ext cx="5761037" cy="936625"/>
        </p:xfrm>
        <a:graphic>
          <a:graphicData uri="http://schemas.openxmlformats.org/drawingml/2006/table">
            <a:tbl>
              <a:tblPr/>
              <a:tblGrid>
                <a:gridCol w="6806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1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88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2208">
                <a:tc>
                  <a:txBody>
                    <a:bodyPr/>
                    <a:lstStyle/>
                    <a:p>
                      <a:pPr marL="177800" indent="215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b="1" dirty="0">
                          <a:solidFill>
                            <a:srgbClr val="FF0000"/>
                          </a:solidFill>
                          <a:latin typeface="Sabon"/>
                          <a:ea typeface="PMingLiU"/>
                          <a:cs typeface="Sabon"/>
                        </a:rPr>
                        <a:t>E</a:t>
                      </a:r>
                      <a:endParaRPr lang="de-DE" sz="2800" b="1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07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07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2,94 · 3,08</a:t>
                      </a:r>
                      <a:r>
                        <a:rPr lang="de-DE" sz="1600" baseline="30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1,0756 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· (1,29 · 1,19 · 1,09) PM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07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208"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endParaRPr lang="de-DE" sz="1800">
                        <a:solidFill>
                          <a:srgbClr val="000000"/>
                        </a:solidFill>
                        <a:latin typeface="Sabon"/>
                        <a:ea typeface="PMingLiU"/>
                        <a:cs typeface="Sabon"/>
                      </a:endParaRPr>
                    </a:p>
                  </a:txBody>
                  <a:tcPr marL="0" marR="25402" marT="3807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07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2,94 · 3,35 · 1,67 PM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07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208"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endParaRPr lang="de-DE" sz="1800">
                        <a:solidFill>
                          <a:srgbClr val="000000"/>
                        </a:solidFill>
                        <a:latin typeface="Sabon"/>
                        <a:ea typeface="PMingLiU"/>
                        <a:cs typeface="Sabon"/>
                      </a:endParaRPr>
                    </a:p>
                  </a:txBody>
                  <a:tcPr marL="0" marR="25402" marT="3807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07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b="1" dirty="0">
                          <a:solidFill>
                            <a:srgbClr val="0000FF"/>
                          </a:solidFill>
                          <a:latin typeface="Sabon"/>
                          <a:ea typeface="PMingLiU"/>
                          <a:cs typeface="Sabon"/>
                        </a:rPr>
                        <a:t>16,5 PM</a:t>
                      </a:r>
                      <a:endParaRPr lang="de-DE" sz="2800" b="1" dirty="0">
                        <a:solidFill>
                          <a:srgbClr val="0000FF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07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6455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5013325"/>
            <a:ext cx="2592388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92638" y="4797425"/>
          <a:ext cx="4968875" cy="1249363"/>
        </p:xfrm>
        <a:graphic>
          <a:graphicData uri="http://schemas.openxmlformats.org/drawingml/2006/table">
            <a:tbl>
              <a:tblPr/>
              <a:tblGrid>
                <a:gridCol w="587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1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6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2341">
                <a:tc>
                  <a:txBody>
                    <a:bodyPr/>
                    <a:lstStyle/>
                    <a:p>
                      <a:pPr marL="177800" indent="215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b="1" dirty="0">
                          <a:solidFill>
                            <a:srgbClr val="FF0000"/>
                          </a:solidFill>
                          <a:latin typeface="Sabon"/>
                          <a:ea typeface="PMingLiU"/>
                          <a:cs typeface="Sabon"/>
                        </a:rPr>
                        <a:t>T</a:t>
                      </a:r>
                      <a:endParaRPr lang="de-DE" sz="2800" b="1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09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09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3,67 · 16,5</a:t>
                      </a:r>
                      <a:r>
                        <a:rPr lang="de-DE" sz="1800" baseline="30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(0,1656</a:t>
                      </a:r>
                      <a:r>
                        <a:rPr lang="de-DE" sz="1600" baseline="30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+1,4)/5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 CM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09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341">
                <a:tc>
                  <a:txBody>
                    <a:bodyPr/>
                    <a:lstStyle/>
                    <a:p>
                      <a:pPr marL="177800" indent="215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endParaRPr lang="de-DE" sz="1800">
                        <a:solidFill>
                          <a:srgbClr val="000000"/>
                        </a:solidFill>
                        <a:latin typeface="Sabon"/>
                        <a:ea typeface="PMingLiU"/>
                        <a:cs typeface="Sabon"/>
                      </a:endParaRPr>
                    </a:p>
                  </a:txBody>
                  <a:tcPr marL="0" marR="25402" marT="3809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09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3,67 · 16,5</a:t>
                      </a:r>
                      <a:r>
                        <a:rPr lang="de-DE" sz="1600" baseline="30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0,313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 CM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09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341">
                <a:tc>
                  <a:txBody>
                    <a:bodyPr/>
                    <a:lstStyle/>
                    <a:p>
                      <a:pPr marL="177800" indent="215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endParaRPr lang="de-DE" sz="1800">
                        <a:solidFill>
                          <a:srgbClr val="000000"/>
                        </a:solidFill>
                        <a:latin typeface="Sabon"/>
                        <a:ea typeface="PMingLiU"/>
                        <a:cs typeface="Sabon"/>
                      </a:endParaRPr>
                    </a:p>
                  </a:txBody>
                  <a:tcPr marL="0" marR="25402" marT="3809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09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3,67 · 2,40 CM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09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341"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endParaRPr lang="de-DE" sz="1800">
                        <a:solidFill>
                          <a:srgbClr val="000000"/>
                        </a:solidFill>
                        <a:latin typeface="Sabon"/>
                        <a:ea typeface="PMingLiU"/>
                        <a:cs typeface="Sabon"/>
                      </a:endParaRPr>
                    </a:p>
                  </a:txBody>
                  <a:tcPr marL="0" marR="25402" marT="3809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09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1800" b="1" dirty="0">
                          <a:solidFill>
                            <a:srgbClr val="0000FF"/>
                          </a:solidFill>
                          <a:latin typeface="Sabon"/>
                          <a:ea typeface="PMingLiU"/>
                          <a:cs typeface="Sabon"/>
                        </a:rPr>
                        <a:t>8,8 CM</a:t>
                      </a:r>
                      <a:endParaRPr lang="de-DE" sz="2800" b="1" dirty="0">
                        <a:solidFill>
                          <a:srgbClr val="0000FF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402" marT="3809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Das Function-Point-Verfahren</a:t>
            </a:r>
            <a:endParaRPr lang="en-US" altLang="en-US" smtClean="0"/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Function Points wurde 1979 von A. Albrecht, IBM, publiziert.</a:t>
            </a:r>
          </a:p>
          <a:p>
            <a:r>
              <a:rPr lang="de-DE" altLang="en-US" smtClean="0"/>
              <a:t>Das Verfahren unterscheidet sich von COCOMO prinzipiell wie folgt:</a:t>
            </a:r>
          </a:p>
          <a:p>
            <a:pPr lvl="1"/>
            <a:r>
              <a:rPr lang="de-DE" altLang="en-US" smtClean="0"/>
              <a:t>Basis der Schätzung ist nicht die Zahl der Code-Zeilen, sondern der </a:t>
            </a:r>
            <a:r>
              <a:rPr lang="de-DE" altLang="en-US" smtClean="0">
                <a:solidFill>
                  <a:srgbClr val="0000FF"/>
                </a:solidFill>
              </a:rPr>
              <a:t>Umfang des Programms</a:t>
            </a:r>
            <a:r>
              <a:rPr lang="de-DE" altLang="en-US" smtClean="0"/>
              <a:t>, ausgedrückt in den zu </a:t>
            </a:r>
            <a:r>
              <a:rPr lang="de-DE" altLang="en-US" smtClean="0">
                <a:solidFill>
                  <a:srgbClr val="0000FF"/>
                </a:solidFill>
              </a:rPr>
              <a:t>implementierenden Funktionen</a:t>
            </a:r>
            <a:r>
              <a:rPr lang="de-DE" altLang="en-US" smtClean="0"/>
              <a:t>. Die Software wird also nicht aus der Sicht der Implementierung, sondern aus der des Benutzers gesehen.</a:t>
            </a:r>
          </a:p>
          <a:p>
            <a:pPr lvl="1"/>
            <a:r>
              <a:rPr lang="de-DE" altLang="en-US" smtClean="0"/>
              <a:t>Da die Software-Architektur nicht vorausgesetzt wird, können die </a:t>
            </a:r>
            <a:r>
              <a:rPr lang="de-DE" altLang="en-US" smtClean="0">
                <a:solidFill>
                  <a:srgbClr val="0000FF"/>
                </a:solidFill>
              </a:rPr>
              <a:t>Einflussfaktoren nur global</a:t>
            </a:r>
            <a:r>
              <a:rPr lang="de-DE" altLang="en-US" smtClean="0"/>
              <a:t>, nicht nach Modulen differenziert berücksichtigt werden.</a:t>
            </a:r>
          </a:p>
          <a:p>
            <a:pPr lvl="1"/>
            <a:r>
              <a:rPr lang="de-DE" altLang="en-US" smtClean="0"/>
              <a:t>Das Verfahren ist </a:t>
            </a:r>
            <a:r>
              <a:rPr lang="de-DE" altLang="en-US" smtClean="0">
                <a:solidFill>
                  <a:srgbClr val="0000FF"/>
                </a:solidFill>
              </a:rPr>
              <a:t>arithmetisch einfacher</a:t>
            </a:r>
            <a:r>
              <a:rPr lang="de-DE" altLang="en-US" smtClean="0"/>
              <a:t>, ein exponentieller Zusammenhang wie in COCOMO kommt nicht vor; stattdessen muss eine </a:t>
            </a:r>
            <a:r>
              <a:rPr lang="de-DE" altLang="en-US" smtClean="0">
                <a:solidFill>
                  <a:srgbClr val="0000FF"/>
                </a:solidFill>
              </a:rPr>
              <a:t>progressive Kennlinie </a:t>
            </a:r>
            <a:r>
              <a:rPr lang="de-DE" altLang="en-US" smtClean="0"/>
              <a:t>(Aufwand über FPs) experimentell ermittelt werden.</a:t>
            </a:r>
            <a:endParaRPr lang="en-US" alt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0B7A8FB-1094-4691-B38A-2BD2EC95A415}" type="slidenum">
              <a:rPr lang="de-DE" altLang="en-US" sz="1100"/>
              <a:pPr eaLnBrk="1" hangingPunct="1"/>
              <a:t>61</a:t>
            </a:fld>
            <a:endParaRPr lang="de-DE" altLang="en-US" sz="110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Vorgehensweise - 1</a:t>
            </a:r>
            <a:endParaRPr lang="en-US" altLang="en-US" smtClean="0"/>
          </a:p>
        </p:txBody>
      </p:sp>
      <p:sp>
        <p:nvSpPr>
          <p:cNvPr id="66563" name="Content Placeholder 6"/>
          <p:cNvSpPr>
            <a:spLocks noGrp="1"/>
          </p:cNvSpPr>
          <p:nvPr>
            <p:ph idx="1"/>
          </p:nvPr>
        </p:nvSpPr>
        <p:spPr>
          <a:xfrm>
            <a:off x="166688" y="836613"/>
            <a:ext cx="9501187" cy="5326062"/>
          </a:xfrm>
        </p:spPr>
        <p:txBody>
          <a:bodyPr/>
          <a:lstStyle/>
          <a:p>
            <a:r>
              <a:rPr lang="de-DE" altLang="en-US" smtClean="0"/>
              <a:t>Alle relevanten </a:t>
            </a:r>
            <a:r>
              <a:rPr lang="de-DE" altLang="en-US" smtClean="0">
                <a:solidFill>
                  <a:srgbClr val="0000FF"/>
                </a:solidFill>
              </a:rPr>
              <a:t>Daten</a:t>
            </a:r>
            <a:r>
              <a:rPr lang="de-DE" altLang="en-US" smtClean="0"/>
              <a:t>, d.h. die logischen Datenbestände (Dateien) und alle Ein- und Ausgaben der zu realisierenden Vorgänge, werden erfasst und den folgenden Kategorien zugeordnet:</a:t>
            </a:r>
          </a:p>
          <a:p>
            <a:pPr lvl="1"/>
            <a:r>
              <a:rPr lang="de-DE" altLang="en-US" smtClean="0"/>
              <a:t>Externe Eingabe</a:t>
            </a:r>
          </a:p>
          <a:p>
            <a:pPr lvl="1"/>
            <a:r>
              <a:rPr lang="de-DE" altLang="en-US" smtClean="0"/>
              <a:t>Externe Ausgabe</a:t>
            </a:r>
          </a:p>
          <a:p>
            <a:pPr lvl="1"/>
            <a:r>
              <a:rPr lang="de-DE" altLang="en-US" smtClean="0"/>
              <a:t>Externe Abfrage</a:t>
            </a:r>
          </a:p>
          <a:p>
            <a:pPr lvl="1"/>
            <a:r>
              <a:rPr lang="de-DE" altLang="en-US" smtClean="0"/>
              <a:t>Interne Anwenderdaten</a:t>
            </a:r>
          </a:p>
          <a:p>
            <a:pPr lvl="1"/>
            <a:r>
              <a:rPr lang="de-DE" altLang="en-US" smtClean="0"/>
              <a:t>Externe Referenzdaten</a:t>
            </a:r>
          </a:p>
          <a:p>
            <a:r>
              <a:rPr lang="de-DE" altLang="en-US" smtClean="0"/>
              <a:t>Der </a:t>
            </a:r>
            <a:r>
              <a:rPr lang="de-DE" altLang="en-US" smtClean="0">
                <a:solidFill>
                  <a:srgbClr val="0000FF"/>
                </a:solidFill>
              </a:rPr>
              <a:t>Schwierigkeitsgrad</a:t>
            </a:r>
            <a:r>
              <a:rPr lang="de-DE" altLang="en-US" smtClean="0"/>
              <a:t> jedes Datums wird als </a:t>
            </a:r>
            <a:r>
              <a:rPr lang="de-DE" altLang="en-US" smtClean="0">
                <a:solidFill>
                  <a:srgbClr val="E42835"/>
                </a:solidFill>
              </a:rPr>
              <a:t>niedrig</a:t>
            </a:r>
            <a:r>
              <a:rPr lang="de-DE" altLang="en-US" smtClean="0"/>
              <a:t>, </a:t>
            </a:r>
            <a:r>
              <a:rPr lang="de-DE" altLang="en-US" smtClean="0">
                <a:solidFill>
                  <a:srgbClr val="E42835"/>
                </a:solidFill>
              </a:rPr>
              <a:t>mittel</a:t>
            </a:r>
            <a:r>
              <a:rPr lang="de-DE" altLang="en-US" smtClean="0"/>
              <a:t> oder </a:t>
            </a:r>
            <a:r>
              <a:rPr lang="de-DE" altLang="en-US" smtClean="0">
                <a:solidFill>
                  <a:srgbClr val="E42835"/>
                </a:solidFill>
              </a:rPr>
              <a:t>hoch</a:t>
            </a:r>
            <a:r>
              <a:rPr lang="de-DE" altLang="en-US" smtClean="0"/>
              <a:t> bewertet. </a:t>
            </a:r>
          </a:p>
          <a:p>
            <a:pPr lvl="1"/>
            <a:r>
              <a:rPr lang="de-DE" altLang="en-US" smtClean="0"/>
              <a:t>Durch Tabellen ist für jeden Typ und für jede Schwierigkeitsstufe eine Punktzahl gegeben. </a:t>
            </a:r>
          </a:p>
          <a:p>
            <a:pPr lvl="1"/>
            <a:r>
              <a:rPr lang="de-DE" altLang="en-US" smtClean="0"/>
              <a:t>Die Punkte werden addiert; das Ergebnis liefert die sogenannten </a:t>
            </a:r>
            <a:r>
              <a:rPr lang="de-DE" altLang="en-US" smtClean="0">
                <a:solidFill>
                  <a:srgbClr val="E42835"/>
                </a:solidFill>
              </a:rPr>
              <a:t>Unadjusted Function Points</a:t>
            </a:r>
            <a:r>
              <a:rPr lang="de-DE" altLang="en-US" smtClean="0"/>
              <a:t>.</a:t>
            </a:r>
            <a:endParaRPr lang="en-US" altLang="en-US" smtClean="0"/>
          </a:p>
        </p:txBody>
      </p:sp>
      <p:sp>
        <p:nvSpPr>
          <p:cNvPr id="66564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30F47EC-4734-4AF3-8994-E0E0E05C5669}" type="slidenum">
              <a:rPr lang="de-DE" altLang="en-US" sz="1100"/>
              <a:pPr eaLnBrk="1" hangingPunct="1"/>
              <a:t>62</a:t>
            </a:fld>
            <a:endParaRPr lang="de-DE" altLang="en-US" sz="110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Vorgehensweise - 2</a:t>
            </a:r>
            <a:endParaRPr lang="en-US" altLang="en-US" smtClean="0"/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Es werden </a:t>
            </a:r>
            <a:r>
              <a:rPr lang="de-DE" altLang="en-US" smtClean="0">
                <a:solidFill>
                  <a:srgbClr val="0000FF"/>
                </a:solidFill>
              </a:rPr>
              <a:t>14 Einflussfaktoren </a:t>
            </a:r>
            <a:r>
              <a:rPr lang="de-DE" altLang="en-US" smtClean="0"/>
              <a:t>(General System Characteristic, GSC) betrachtet:</a:t>
            </a:r>
          </a:p>
          <a:p>
            <a:pPr lvl="1"/>
            <a:r>
              <a:rPr lang="de-DE" altLang="en-US" smtClean="0"/>
              <a:t>Z.B. Verflechtung mit anderen Projekten, dezentrale Datenverwaltung, Transaktionsrate, komplexe Verarbeitungslogik, Wiederverwendbarkeit, oder Benutzerfreundlichkeit</a:t>
            </a:r>
          </a:p>
          <a:p>
            <a:r>
              <a:rPr lang="de-DE" altLang="en-US" smtClean="0"/>
              <a:t>Diese werden mit 0 bis 5 bewertet. </a:t>
            </a:r>
          </a:p>
          <a:p>
            <a:pPr lvl="1"/>
            <a:r>
              <a:rPr lang="de-DE" altLang="en-US" smtClean="0"/>
              <a:t>0 = kein Einfluss, 5 = starker Einfluss</a:t>
            </a:r>
          </a:p>
          <a:p>
            <a:r>
              <a:rPr lang="de-DE" altLang="en-US" smtClean="0"/>
              <a:t>Daraus wird der Korrekturfaktor (</a:t>
            </a:r>
            <a:r>
              <a:rPr lang="de-DE" altLang="en-US" smtClean="0">
                <a:solidFill>
                  <a:srgbClr val="E42835"/>
                </a:solidFill>
              </a:rPr>
              <a:t>Value Adjustment Factor, VAF</a:t>
            </a:r>
            <a:r>
              <a:rPr lang="de-DE" altLang="en-US" smtClean="0"/>
              <a:t>) bestimmt.</a:t>
            </a:r>
          </a:p>
          <a:p>
            <a:pPr lvl="1"/>
            <a:r>
              <a:rPr lang="de-DE" altLang="en-US" smtClean="0"/>
              <a:t>Sein Wert liegt zwischen 0,65 und 1,35, der zu einer Korrektur von -35  % bis +35  % führt. </a:t>
            </a:r>
            <a:endParaRPr lang="en-US" alt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D0F9BD0-3041-4445-894E-EE732E7B2B9A}" type="slidenum">
              <a:rPr lang="de-DE" altLang="en-US" sz="1100"/>
              <a:pPr eaLnBrk="1" hangingPunct="1"/>
              <a:t>63</a:t>
            </a:fld>
            <a:endParaRPr lang="de-DE" altLang="en-US" sz="1100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432720" y="5517232"/>
            <a:ext cx="4176464" cy="94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Bechnung der Function-Points</a:t>
            </a:r>
            <a:endParaRPr lang="en-US" altLang="en-US" smtClean="0"/>
          </a:p>
        </p:txBody>
      </p:sp>
      <p:sp>
        <p:nvSpPr>
          <p:cNvPr id="68611" name="Content Placeholder 6"/>
          <p:cNvSpPr>
            <a:spLocks noGrp="1"/>
          </p:cNvSpPr>
          <p:nvPr>
            <p:ph sz="quarter" idx="13"/>
          </p:nvPr>
        </p:nvSpPr>
        <p:spPr>
          <a:xfrm>
            <a:off x="200025" y="836613"/>
            <a:ext cx="9505950" cy="431800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Adjusted Function Points </a:t>
            </a:r>
            <a:r>
              <a:rPr lang="de-DE" altLang="en-US" smtClean="0"/>
              <a:t>= Unadjusted Function Points * VAF</a:t>
            </a:r>
          </a:p>
        </p:txBody>
      </p:sp>
      <p:sp>
        <p:nvSpPr>
          <p:cNvPr id="68612" name="Content Placeholder 8"/>
          <p:cNvSpPr>
            <a:spLocks noGrp="1"/>
          </p:cNvSpPr>
          <p:nvPr>
            <p:ph sz="quarter" idx="14"/>
          </p:nvPr>
        </p:nvSpPr>
        <p:spPr>
          <a:xfrm>
            <a:off x="200025" y="5084763"/>
            <a:ext cx="9505950" cy="1296987"/>
          </a:xfrm>
        </p:spPr>
        <p:txBody>
          <a:bodyPr/>
          <a:lstStyle/>
          <a:p>
            <a:r>
              <a:rPr lang="de-DE" altLang="en-US" smtClean="0"/>
              <a:t>Der ermittelte </a:t>
            </a:r>
            <a:r>
              <a:rPr lang="de-DE" altLang="en-US" smtClean="0">
                <a:solidFill>
                  <a:srgbClr val="FF0000"/>
                </a:solidFill>
              </a:rPr>
              <a:t>Function-Point-Wert</a:t>
            </a:r>
            <a:r>
              <a:rPr lang="de-DE" altLang="en-US" smtClean="0"/>
              <a:t> wird mit Hilfe einer </a:t>
            </a:r>
            <a:r>
              <a:rPr lang="de-DE" altLang="en-US" smtClean="0">
                <a:solidFill>
                  <a:srgbClr val="0000FF"/>
                </a:solidFill>
              </a:rPr>
              <a:t>Kurve</a:t>
            </a:r>
            <a:r>
              <a:rPr lang="de-DE" altLang="en-US" smtClean="0"/>
              <a:t> oder </a:t>
            </a:r>
            <a:r>
              <a:rPr lang="de-DE" altLang="en-US" smtClean="0">
                <a:solidFill>
                  <a:srgbClr val="0000FF"/>
                </a:solidFill>
              </a:rPr>
              <a:t>Tabelle</a:t>
            </a:r>
            <a:r>
              <a:rPr lang="de-DE" altLang="en-US" smtClean="0"/>
              <a:t> in Personenmonate umgesetzt.</a:t>
            </a:r>
          </a:p>
          <a:p>
            <a:pPr lvl="1"/>
            <a:r>
              <a:rPr lang="de-DE" altLang="en-US" smtClean="0"/>
              <a:t>Grundlage bilden Nachkalkulationen alter Projekte. </a:t>
            </a:r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68613" name="Slide Number Placeholder 4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124A00E-F16F-4B12-A2BD-9CFFFC57DE9F}" type="slidenum">
              <a:rPr lang="de-DE" altLang="en-US" sz="1100"/>
              <a:pPr eaLnBrk="1" hangingPunct="1"/>
              <a:t>64</a:t>
            </a:fld>
            <a:endParaRPr lang="de-DE" altLang="en-US" sz="110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857375" y="1412875"/>
          <a:ext cx="6337300" cy="3449638"/>
        </p:xfrm>
        <a:graphic>
          <a:graphicData uri="http://schemas.openxmlformats.org/drawingml/2006/table">
            <a:tbl>
              <a:tblPr/>
              <a:tblGrid>
                <a:gridCol w="12415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8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85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85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2288"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endParaRPr lang="de-DE" sz="14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Komplexität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endParaRPr lang="de-DE" sz="14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288"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b="1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Typ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niedrig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mittel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hoch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Summe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288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Eingabe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u="heavy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  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· 3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u="heavy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  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·   4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u="heavy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  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·   6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>
                        <a:solidFill>
                          <a:srgbClr val="000000"/>
                        </a:solidFill>
                        <a:latin typeface="Helvetica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288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Ausgabe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u="heavy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  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· 4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u="heavy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  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·   5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u="heavy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  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·   7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>
                        <a:solidFill>
                          <a:srgbClr val="000000"/>
                        </a:solidFill>
                        <a:latin typeface="Helvetica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2288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Abfrage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u="heavy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  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· 3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u="heavy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  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·   4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u="heavy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  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·   6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>
                        <a:solidFill>
                          <a:srgbClr val="000000"/>
                        </a:solidFill>
                        <a:latin typeface="Helvetica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5668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Anwenderdaten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u="heavy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  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· 7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u="heavy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  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· 10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u="heavy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  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· 15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>
                        <a:solidFill>
                          <a:srgbClr val="000000"/>
                        </a:solidFill>
                        <a:latin typeface="Helvetica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5668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Referenzdaten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u="heavy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  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· 5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u="heavy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  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·   7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u="heavy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  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 · 10 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>
                        <a:solidFill>
                          <a:srgbClr val="000000"/>
                        </a:solidFill>
                        <a:latin typeface="Helvetica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2288">
                <a:tc gridSpan="2"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 err="1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Unadjusted</a:t>
                      </a: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</a:t>
                      </a:r>
                      <a:r>
                        <a:rPr lang="de-DE" sz="1400" dirty="0" err="1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Function</a:t>
                      </a: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Points 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UFP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>
                        <a:solidFill>
                          <a:srgbClr val="000000"/>
                        </a:solidFill>
                        <a:latin typeface="Helvetica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2288">
                <a:tc gridSpan="2"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Value Adjustment Factor 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VAF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>
                        <a:solidFill>
                          <a:srgbClr val="000000"/>
                        </a:solidFill>
                        <a:latin typeface="Helvetica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2288">
                <a:tc gridSpan="2"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 err="1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Adjusted</a:t>
                      </a: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</a:t>
                      </a:r>
                      <a:r>
                        <a:rPr lang="de-DE" sz="1400" dirty="0" err="1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Function</a:t>
                      </a: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Points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Times New Roman"/>
                        </a:rPr>
                        <a:t> AFP = UFP · VAF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endParaRPr lang="de-DE" sz="1400" dirty="0">
                        <a:solidFill>
                          <a:srgbClr val="000000"/>
                        </a:solidFill>
                        <a:latin typeface="Helvetica"/>
                        <a:ea typeface="PMingLiU"/>
                        <a:cs typeface="Times New Roman"/>
                      </a:endParaRPr>
                    </a:p>
                  </a:txBody>
                  <a:tcPr marL="50805" marR="25402" marT="50805" marB="381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IBM- und VW-Kurve für die Umrechnung</a:t>
            </a:r>
            <a:endParaRPr lang="en-US" altLang="en-US" smtClean="0"/>
          </a:p>
        </p:txBody>
      </p:sp>
      <p:pic>
        <p:nvPicPr>
          <p:cNvPr id="69635" name="Content Placeholder 4" descr="8_9_IBM_VW_COL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6675" y="1627188"/>
            <a:ext cx="7161213" cy="4033837"/>
          </a:xfrm>
        </p:spPr>
      </p:pic>
      <p:sp>
        <p:nvSpPr>
          <p:cNvPr id="6963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B212084-4763-48D0-8DDD-97912A77F048}" type="slidenum">
              <a:rPr lang="de-DE" altLang="en-US" sz="1100"/>
              <a:pPr eaLnBrk="1" hangingPunct="1"/>
              <a:t>65</a:t>
            </a:fld>
            <a:endParaRPr lang="de-DE" altLang="en-US" sz="110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Risikomanagement</a:t>
            </a:r>
            <a:endParaRPr lang="en-US" altLang="en-US" smtClean="0"/>
          </a:p>
        </p:txBody>
      </p:sp>
      <p:sp>
        <p:nvSpPr>
          <p:cNvPr id="70659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In jedem Projekt treten Probleme auf!</a:t>
            </a:r>
          </a:p>
          <a:p>
            <a:r>
              <a:rPr lang="de-DE" altLang="en-US" smtClean="0"/>
              <a:t>Mit Risikomanagement verfolgen wir das Ziel, </a:t>
            </a:r>
          </a:p>
          <a:p>
            <a:pPr lvl="1"/>
            <a:r>
              <a:rPr lang="de-DE" altLang="en-US" smtClean="0"/>
              <a:t>möglichst </a:t>
            </a:r>
            <a:r>
              <a:rPr lang="de-DE" altLang="en-US" smtClean="0">
                <a:solidFill>
                  <a:srgbClr val="0000FF"/>
                </a:solidFill>
              </a:rPr>
              <a:t>frühzeitig</a:t>
            </a:r>
            <a:r>
              <a:rPr lang="de-DE" altLang="en-US" smtClean="0"/>
              <a:t> denkbare Probleme zu </a:t>
            </a:r>
            <a:r>
              <a:rPr lang="de-DE" altLang="en-US" smtClean="0">
                <a:solidFill>
                  <a:srgbClr val="0000FF"/>
                </a:solidFill>
              </a:rPr>
              <a:t>identifizieren</a:t>
            </a:r>
            <a:r>
              <a:rPr lang="de-DE" altLang="en-US" smtClean="0"/>
              <a:t>, </a:t>
            </a:r>
          </a:p>
          <a:p>
            <a:pPr lvl="1"/>
            <a:r>
              <a:rPr lang="de-DE" altLang="en-US" smtClean="0"/>
              <a:t>um </a:t>
            </a:r>
            <a:r>
              <a:rPr lang="de-DE" altLang="en-US" smtClean="0">
                <a:solidFill>
                  <a:srgbClr val="0000FF"/>
                </a:solidFill>
              </a:rPr>
              <a:t>geeignete Gegenmaßnahmen </a:t>
            </a:r>
            <a:r>
              <a:rPr lang="de-DE" altLang="en-US" smtClean="0"/>
              <a:t>einzuleiten, </a:t>
            </a:r>
          </a:p>
          <a:p>
            <a:pPr lvl="1"/>
            <a:r>
              <a:rPr lang="de-DE" altLang="en-US" smtClean="0"/>
              <a:t>damit diese Probleme entweder </a:t>
            </a:r>
            <a:r>
              <a:rPr lang="de-DE" altLang="en-US" smtClean="0">
                <a:solidFill>
                  <a:srgbClr val="0000FF"/>
                </a:solidFill>
              </a:rPr>
              <a:t>gar nicht erst entstehen </a:t>
            </a:r>
            <a:r>
              <a:rPr lang="de-DE" altLang="en-US" smtClean="0"/>
              <a:t>oder das Projekt </a:t>
            </a:r>
            <a:r>
              <a:rPr lang="de-DE" altLang="en-US" smtClean="0">
                <a:solidFill>
                  <a:srgbClr val="0000FF"/>
                </a:solidFill>
              </a:rPr>
              <a:t>nicht ernsthaft bedrohen</a:t>
            </a:r>
            <a:r>
              <a:rPr lang="de-DE" altLang="en-US" smtClean="0"/>
              <a:t>. </a:t>
            </a:r>
          </a:p>
          <a:p>
            <a:r>
              <a:rPr lang="de-DE" altLang="en-US" smtClean="0"/>
              <a:t>Solides Risikomanagement ist eine </a:t>
            </a:r>
            <a:r>
              <a:rPr lang="de-DE" altLang="en-US" smtClean="0">
                <a:solidFill>
                  <a:srgbClr val="0000FF"/>
                </a:solidFill>
              </a:rPr>
              <a:t>wichtige Voraussetzung</a:t>
            </a:r>
            <a:r>
              <a:rPr lang="de-DE" altLang="en-US" smtClean="0"/>
              <a:t>, um Projekte </a:t>
            </a:r>
            <a:r>
              <a:rPr lang="de-DE" altLang="en-US" smtClean="0">
                <a:solidFill>
                  <a:srgbClr val="0000FF"/>
                </a:solidFill>
              </a:rPr>
              <a:t>erfolgreich</a:t>
            </a:r>
            <a:r>
              <a:rPr lang="de-DE" altLang="en-US" smtClean="0"/>
              <a:t> abzuschließen, wird aber in der Praxis oft vernachlässigt oder rein formal abgehandelt.</a:t>
            </a:r>
          </a:p>
          <a:p>
            <a:endParaRPr lang="en-US" alt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6D59D03-5304-436D-8ADC-89348E2236DA}" type="slidenum">
              <a:rPr lang="de-DE" altLang="en-US" sz="1100"/>
              <a:pPr eaLnBrk="1" hangingPunct="1"/>
              <a:t>66</a:t>
            </a:fld>
            <a:endParaRPr lang="de-DE" altLang="en-US" sz="1100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344488" y="4956175"/>
            <a:ext cx="9001125" cy="15684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>
              <a:defRPr/>
            </a:pPr>
            <a:r>
              <a:rPr lang="de-DE" sz="2400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Risiko = </a:t>
            </a:r>
            <a:r>
              <a:rPr lang="de-DE" sz="2400" i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Ein Problem, das noch nicht eingetreten ist, aber wichtige Projektziele oder Projektergebnisse gefährdet, falls es eintritt. Ob es eintreten wird, kann nicht sicher vorausgesagt werden.</a:t>
            </a:r>
            <a:endParaRPr lang="en-US" sz="2400" i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de-DE" sz="2400" dirty="0" err="1">
                <a:latin typeface="Calibri" pitchFamily="34" charset="0"/>
                <a:cs typeface="Calibri" pitchFamily="34" charset="0"/>
              </a:rPr>
              <a:t>Hindel</a:t>
            </a:r>
            <a:r>
              <a:rPr lang="de-DE" sz="2400" dirty="0">
                <a:latin typeface="Calibri" pitchFamily="34" charset="0"/>
                <a:cs typeface="Calibri" pitchFamily="34" charset="0"/>
              </a:rPr>
              <a:t> et al., 2004</a:t>
            </a:r>
            <a:endParaRPr lang="de-DE" sz="24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Aktivitäten im Risikomanagement</a:t>
            </a:r>
            <a:endParaRPr lang="en-US" altLang="en-US" smtClean="0"/>
          </a:p>
        </p:txBody>
      </p:sp>
      <p:sp>
        <p:nvSpPr>
          <p:cNvPr id="71683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Risikomanagement umfasst alle Aktivitäten, die darauf abzielen, dass aus einem Risiko kein schweres Problem für das Projekt wird. 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Identifikation</a:t>
            </a:r>
            <a:r>
              <a:rPr lang="de-DE" altLang="en-US" smtClean="0"/>
              <a:t> von Risiken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Analyse</a:t>
            </a:r>
            <a:r>
              <a:rPr lang="de-DE" altLang="en-US" smtClean="0"/>
              <a:t> und </a:t>
            </a:r>
            <a:r>
              <a:rPr lang="de-DE" altLang="en-US" smtClean="0">
                <a:solidFill>
                  <a:srgbClr val="0000FF"/>
                </a:solidFill>
              </a:rPr>
              <a:t>Bewertung</a:t>
            </a:r>
            <a:r>
              <a:rPr lang="de-DE" altLang="en-US" smtClean="0"/>
              <a:t> der Risiken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Planung</a:t>
            </a:r>
            <a:r>
              <a:rPr lang="de-DE" altLang="en-US" smtClean="0"/>
              <a:t> von Gegenmaßnahmen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Verfolgen</a:t>
            </a:r>
            <a:r>
              <a:rPr lang="de-DE" altLang="en-US" smtClean="0"/>
              <a:t> der Risiken und der gewählten Gegenmaßnahmen</a:t>
            </a:r>
          </a:p>
          <a:p>
            <a:r>
              <a:rPr lang="de-DE" altLang="en-US" smtClean="0"/>
              <a:t>Wichtig ist, dass Risiken </a:t>
            </a:r>
            <a:r>
              <a:rPr lang="de-DE" altLang="en-US" smtClean="0">
                <a:solidFill>
                  <a:srgbClr val="0000FF"/>
                </a:solidFill>
              </a:rPr>
              <a:t>explizit dargestellt </a:t>
            </a:r>
            <a:r>
              <a:rPr lang="de-DE" altLang="en-US" smtClean="0"/>
              <a:t>und </a:t>
            </a:r>
            <a:r>
              <a:rPr lang="de-DE" altLang="en-US" smtClean="0">
                <a:solidFill>
                  <a:srgbClr val="0000FF"/>
                </a:solidFill>
              </a:rPr>
              <a:t>kommuniziert</a:t>
            </a:r>
            <a:r>
              <a:rPr lang="de-DE" altLang="en-US" smtClean="0"/>
              <a:t> und dass geeignete Gegenmaßnahmen frühzeitig eingeleitet werden.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Checklisten einsetzen!</a:t>
            </a:r>
          </a:p>
          <a:p>
            <a:r>
              <a:rPr lang="de-DE" altLang="en-US" smtClean="0"/>
              <a:t>Risikomanagement ist (ähnlich wie die Kostenschätzung) eine </a:t>
            </a:r>
            <a:r>
              <a:rPr lang="de-DE" altLang="en-US" smtClean="0">
                <a:solidFill>
                  <a:srgbClr val="0000FF"/>
                </a:solidFill>
              </a:rPr>
              <a:t>kontinuierliche Tätigkeit</a:t>
            </a:r>
            <a:r>
              <a:rPr lang="de-DE" altLang="en-US" smtClean="0"/>
              <a:t>, auch wenn es zu Projektbeginn eine spezielle Arbeitsspitze dazu gibt.</a:t>
            </a:r>
          </a:p>
          <a:p>
            <a:endParaRPr lang="en-US" alt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D992925-9137-4EC5-9AB1-F69F141B9320}" type="slidenum">
              <a:rPr lang="de-DE" altLang="en-US" sz="1100"/>
              <a:pPr eaLnBrk="1" hangingPunct="1"/>
              <a:t>67</a:t>
            </a:fld>
            <a:endParaRPr lang="de-DE" altLang="en-US" sz="110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Risikobewertung</a:t>
            </a:r>
            <a:endParaRPr lang="en-US" altLang="en-US" smtClean="0"/>
          </a:p>
        </p:txBody>
      </p:sp>
      <p:sp>
        <p:nvSpPr>
          <p:cNvPr id="72707" name="Content Placeholder 6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Nachdem die Risiken identifiziert und beschrieben sind, werden sie </a:t>
            </a:r>
            <a:r>
              <a:rPr lang="de-DE" altLang="en-US" smtClean="0">
                <a:solidFill>
                  <a:srgbClr val="0000FF"/>
                </a:solidFill>
              </a:rPr>
              <a:t>analysiert</a:t>
            </a:r>
            <a:r>
              <a:rPr lang="de-DE" altLang="en-US" smtClean="0"/>
              <a:t> und </a:t>
            </a:r>
            <a:r>
              <a:rPr lang="de-DE" altLang="en-US" smtClean="0">
                <a:solidFill>
                  <a:srgbClr val="0000FF"/>
                </a:solidFill>
              </a:rPr>
              <a:t>bewertet</a:t>
            </a:r>
            <a:r>
              <a:rPr lang="de-DE" altLang="en-US" smtClean="0"/>
              <a:t>. </a:t>
            </a:r>
          </a:p>
          <a:p>
            <a:r>
              <a:rPr lang="de-DE" altLang="en-US" smtClean="0"/>
              <a:t>Dazu werden für jedes betrachtete Risiko </a:t>
            </a:r>
          </a:p>
          <a:p>
            <a:pPr lvl="1"/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FF0000"/>
                </a:solidFill>
              </a:rPr>
              <a:t>Eintrittswahrscheinlichkeit</a:t>
            </a:r>
            <a:r>
              <a:rPr lang="de-DE" altLang="en-US" smtClean="0"/>
              <a:t> (</a:t>
            </a:r>
            <a:r>
              <a:rPr lang="de-DE" altLang="en-US" smtClean="0">
                <a:solidFill>
                  <a:srgbClr val="0000FF"/>
                </a:solidFill>
              </a:rPr>
              <a:t>p</a:t>
            </a:r>
            <a:r>
              <a:rPr lang="de-DE" altLang="en-US" smtClean="0"/>
              <a:t>) und </a:t>
            </a:r>
          </a:p>
          <a:p>
            <a:pPr lvl="1"/>
            <a:r>
              <a:rPr lang="de-DE" altLang="en-US" smtClean="0"/>
              <a:t>die im Schadensfall entstehenden </a:t>
            </a:r>
            <a:r>
              <a:rPr lang="de-DE" altLang="en-US" smtClean="0">
                <a:solidFill>
                  <a:srgbClr val="FF0000"/>
                </a:solidFill>
              </a:rPr>
              <a:t>Kosten</a:t>
            </a:r>
            <a:r>
              <a:rPr lang="de-DE" altLang="en-US" smtClean="0"/>
              <a:t> (</a:t>
            </a:r>
            <a:r>
              <a:rPr lang="de-DE" altLang="en-US" smtClean="0">
                <a:solidFill>
                  <a:srgbClr val="0000FF"/>
                </a:solidFill>
              </a:rPr>
              <a:t>K</a:t>
            </a:r>
            <a:r>
              <a:rPr lang="de-DE" altLang="en-US" smtClean="0"/>
              <a:t>) für das Projekt </a:t>
            </a:r>
          </a:p>
          <a:p>
            <a:r>
              <a:rPr lang="de-DE" altLang="en-US" smtClean="0"/>
              <a:t>abgeschätzt. Daraus folgt der Risikowert (= die durchschnittlichen Kosten dieses Risikos)</a:t>
            </a:r>
          </a:p>
          <a:p>
            <a:pPr algn="ctr"/>
            <a:r>
              <a:rPr lang="de-DE" altLang="en-US" smtClean="0">
                <a:solidFill>
                  <a:srgbClr val="0000FF"/>
                </a:solidFill>
              </a:rPr>
              <a:t>Risikowert = p • K</a:t>
            </a:r>
          </a:p>
          <a:p>
            <a:r>
              <a:rPr lang="de-DE" altLang="en-US" smtClean="0"/>
              <a:t>Fehler bei dieser Abschätzung sind unvermeidlich, aber nicht so schlimm, wie sie zunächst aussehen.</a:t>
            </a:r>
          </a:p>
          <a:p>
            <a:endParaRPr lang="en-US" altLang="en-US" smtClean="0"/>
          </a:p>
        </p:txBody>
      </p:sp>
      <p:sp>
        <p:nvSpPr>
          <p:cNvPr id="72708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15D02AE-9553-475D-9CA8-E810B9DAF723}" type="slidenum">
              <a:rPr lang="de-DE" altLang="en-US" sz="1100"/>
              <a:pPr eaLnBrk="1" hangingPunct="1"/>
              <a:t>68</a:t>
            </a:fld>
            <a:endParaRPr lang="de-DE" altLang="en-US" sz="110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Risikodiagramm</a:t>
            </a:r>
            <a:endParaRPr lang="en-US" altLang="en-US" smtClean="0"/>
          </a:p>
        </p:txBody>
      </p:sp>
      <p:pic>
        <p:nvPicPr>
          <p:cNvPr id="73731" name="Content Placeholder 7" descr="8_10_Risiko-Quadrat_COL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79600" y="1476375"/>
            <a:ext cx="6075363" cy="4335463"/>
          </a:xfrm>
        </p:spPr>
      </p:pic>
      <p:sp>
        <p:nvSpPr>
          <p:cNvPr id="73732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1F9189E-4DDB-45BA-AC5C-68E2DB082CAB}" type="slidenum">
              <a:rPr lang="de-DE" altLang="en-US" sz="1100"/>
              <a:pPr eaLnBrk="1" hangingPunct="1"/>
              <a:t>69</a:t>
            </a:fld>
            <a:endParaRPr lang="de-DE" altLang="en-US" sz="11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Aktivitäten, um die Ziele zu erreichen - 3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Schwierigkeiten möglichst früh erkennen und bekämpfen</a:t>
            </a:r>
          </a:p>
          <a:p>
            <a:pPr lvl="1"/>
            <a:r>
              <a:rPr lang="de-DE" altLang="en-US" smtClean="0"/>
              <a:t>Unvorhergesehene Probleme sind im Projekt </a:t>
            </a:r>
            <a:r>
              <a:rPr lang="de-DE" altLang="en-US" smtClean="0">
                <a:solidFill>
                  <a:srgbClr val="0000FF"/>
                </a:solidFill>
              </a:rPr>
              <a:t>nicht die Ausnahme, sondern die Regel</a:t>
            </a:r>
            <a:r>
              <a:rPr lang="de-DE" altLang="en-US" smtClean="0"/>
              <a:t>. </a:t>
            </a:r>
          </a:p>
          <a:p>
            <a:pPr lvl="1"/>
            <a:r>
              <a:rPr lang="de-DE" altLang="en-US" smtClean="0"/>
              <a:t>Darum muss der Projektleiter regelmäßig nach Eisbergen ausschauen und, wenn er einen sieht, rasch und wirksam reagieren (</a:t>
            </a:r>
            <a:r>
              <a:rPr lang="de-DE" altLang="en-US" smtClean="0">
                <a:solidFill>
                  <a:srgbClr val="0000FF"/>
                </a:solidFill>
              </a:rPr>
              <a:t>Risikomanagement</a:t>
            </a:r>
            <a:r>
              <a:rPr lang="de-DE" altLang="en-US" smtClean="0"/>
              <a:t>).</a:t>
            </a:r>
          </a:p>
          <a:p>
            <a:endParaRPr lang="en-US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2F5A69C-8C66-4F82-B1CA-45252DB3B11C}" type="slidenum">
              <a:rPr lang="de-DE" altLang="en-US" sz="1100"/>
              <a:pPr eaLnBrk="1" hangingPunct="1"/>
              <a:t>7</a:t>
            </a:fld>
            <a:endParaRPr lang="de-DE" altLang="en-US" sz="110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Vereinfachte Variante</a:t>
            </a:r>
            <a:endParaRPr lang="en-US" altLang="en-US" smtClean="0"/>
          </a:p>
        </p:txBody>
      </p:sp>
      <p:sp>
        <p:nvSpPr>
          <p:cNvPr id="74755" name="Text Placeholder 4"/>
          <p:cNvSpPr>
            <a:spLocks noGrp="1"/>
          </p:cNvSpPr>
          <p:nvPr>
            <p:ph type="body" sz="half" idx="2"/>
          </p:nvPr>
        </p:nvSpPr>
        <p:spPr>
          <a:xfrm>
            <a:off x="5889625" y="4724400"/>
            <a:ext cx="3384550" cy="804863"/>
          </a:xfrm>
        </p:spPr>
        <p:txBody>
          <a:bodyPr/>
          <a:lstStyle/>
          <a:p>
            <a:r>
              <a:rPr lang="de-DE" altLang="en-US" smtClean="0"/>
              <a:t>Eine </a:t>
            </a:r>
            <a:r>
              <a:rPr lang="de-DE" altLang="en-US" smtClean="0">
                <a:solidFill>
                  <a:srgbClr val="0000FF"/>
                </a:solidFill>
              </a:rPr>
              <a:t>dreiwertige</a:t>
            </a:r>
            <a:r>
              <a:rPr lang="de-DE" altLang="en-US" smtClean="0"/>
              <a:t> Skala für die Risikobewertung</a:t>
            </a:r>
            <a:endParaRPr lang="en-US" altLang="en-US" smtClean="0"/>
          </a:p>
        </p:txBody>
      </p:sp>
      <p:sp>
        <p:nvSpPr>
          <p:cNvPr id="74756" name="Slide Number Placeholder 2"/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512AF6C-00B1-41E7-80BD-3333303E0219}" type="slidenum">
              <a:rPr lang="de-DE" altLang="en-US" sz="1100"/>
              <a:pPr eaLnBrk="1" hangingPunct="1"/>
              <a:t>70</a:t>
            </a:fld>
            <a:endParaRPr lang="de-DE" altLang="en-US" sz="110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2"/>
          </p:nvPr>
        </p:nvGraphicFramePr>
        <p:xfrm>
          <a:off x="415925" y="692150"/>
          <a:ext cx="8856663" cy="3128963"/>
        </p:xfrm>
        <a:graphic>
          <a:graphicData uri="http://schemas.openxmlformats.org/drawingml/2006/table">
            <a:tbl>
              <a:tblPr/>
              <a:tblGrid>
                <a:gridCol w="7958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9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113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2229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Wert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95" marB="38096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Eintrittswahrscheinlichkeit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95" marB="3809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Schadensausmaß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95" marB="3809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2245"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1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95" marB="38096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Es ist wenig wahrscheinlich, 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dass das Risiko eintritt.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95" marB="3809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Der Schaden wird für das Projekt kaum merklich sein:</a:t>
                      </a:r>
                      <a:b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– geringe Einschränkung der Leistungen</a:t>
                      </a:r>
                      <a:b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– geringe Zeitverzögerung</a:t>
                      </a:r>
                      <a:b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– geringe Überschreitung der Kosten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95" marB="3809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2245"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2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95" marB="38096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Es wäre nicht überraschend, 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wenn das Risiko eintritt.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95" marB="3809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Der Schaden ist beträchtlich: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– merkliche Einschränkung der Leistung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– merkliche Zeitverzögerung</a:t>
                      </a:r>
                      <a:b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– merkliche Überschreitung der Kosten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95" marB="3809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2245"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3</a:t>
                      </a:r>
                      <a:endParaRPr lang="de-DE" sz="28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95" marB="38096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Es ist damit zu rechnen, </a:t>
                      </a:r>
                      <a:b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dass das Risiko eintritt.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95" marB="3809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Der Schaden für das Projekt ist groß:</a:t>
                      </a:r>
                      <a:b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– zentrale Funktionen sind betroffen</a:t>
                      </a:r>
                      <a:b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– lange Zeitverzögerung</a:t>
                      </a:r>
                      <a:b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</a:br>
                      <a:r>
                        <a:rPr lang="de-DE" sz="1400" dirty="0">
                          <a:solidFill>
                            <a:srgbClr val="000000"/>
                          </a:solidFill>
                          <a:latin typeface="Helvetica"/>
                          <a:ea typeface="PMingLiU"/>
                          <a:cs typeface="Helvetica"/>
                        </a:rPr>
                        <a:t>– starke Überschreitung der Kosten</a:t>
                      </a:r>
                      <a:endParaRPr lang="de-DE" sz="28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50798" marR="25399" marT="50795" marB="3809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74777" name="Picture 9" descr="8_11_Risiko_Klassifikation_C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4087813"/>
            <a:ext cx="5245100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Prävention und Notfallmaßnahmen</a:t>
            </a:r>
          </a:p>
        </p:txBody>
      </p:sp>
      <p:sp>
        <p:nvSpPr>
          <p:cNvPr id="75779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Präventivmaßnahmen</a:t>
            </a:r>
            <a:r>
              <a:rPr lang="de-DE" altLang="en-US" smtClean="0"/>
              <a:t> sollen </a:t>
            </a:r>
          </a:p>
          <a:p>
            <a:pPr lvl="1"/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0000FF"/>
                </a:solidFill>
              </a:rPr>
              <a:t>Eintrittswahrscheinlichkeit</a:t>
            </a:r>
            <a:r>
              <a:rPr lang="de-DE" altLang="en-US" smtClean="0"/>
              <a:t> eines Risikos </a:t>
            </a:r>
            <a:r>
              <a:rPr lang="de-DE" altLang="en-US" smtClean="0">
                <a:solidFill>
                  <a:srgbClr val="0000FF"/>
                </a:solidFill>
              </a:rPr>
              <a:t>senken</a:t>
            </a:r>
            <a:r>
              <a:rPr lang="de-DE" altLang="en-US" smtClean="0"/>
              <a:t> (im günstigsten Fall auf null) </a:t>
            </a:r>
          </a:p>
          <a:p>
            <a:pPr lvl="1"/>
            <a:r>
              <a:rPr lang="de-DE" altLang="en-US" smtClean="0"/>
              <a:t>oder die Bedingungen so verändern, dass der eintretende </a:t>
            </a:r>
            <a:r>
              <a:rPr lang="de-DE" altLang="en-US" smtClean="0">
                <a:solidFill>
                  <a:srgbClr val="0000FF"/>
                </a:solidFill>
              </a:rPr>
              <a:t>Schaden erträglich </a:t>
            </a:r>
            <a:r>
              <a:rPr lang="de-DE" altLang="en-US" smtClean="0"/>
              <a:t>bleibt. 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Notfallmaßnahmen</a:t>
            </a:r>
            <a:r>
              <a:rPr lang="de-DE" altLang="en-US" smtClean="0"/>
              <a:t> werden </a:t>
            </a:r>
            <a:r>
              <a:rPr lang="de-DE" altLang="en-US" smtClean="0">
                <a:solidFill>
                  <a:srgbClr val="0000FF"/>
                </a:solidFill>
              </a:rPr>
              <a:t>reaktiv</a:t>
            </a:r>
            <a:r>
              <a:rPr lang="de-DE" altLang="en-US" smtClean="0"/>
              <a:t> ergriffen.</a:t>
            </a:r>
          </a:p>
          <a:p>
            <a:pPr lvl="1"/>
            <a:r>
              <a:rPr lang="de-DE" altLang="en-US" smtClean="0"/>
              <a:t>Sie dienen dazu, den Schaden zu </a:t>
            </a:r>
            <a:r>
              <a:rPr lang="de-DE" altLang="en-US" smtClean="0">
                <a:solidFill>
                  <a:srgbClr val="0000FF"/>
                </a:solidFill>
              </a:rPr>
              <a:t>begrenzen</a:t>
            </a:r>
            <a:r>
              <a:rPr lang="de-DE" altLang="en-US" smtClean="0"/>
              <a:t>, wenn ein Schadensfall </a:t>
            </a:r>
            <a:r>
              <a:rPr lang="de-DE" altLang="en-US" smtClean="0">
                <a:solidFill>
                  <a:srgbClr val="0000FF"/>
                </a:solidFill>
              </a:rPr>
              <a:t>eingetreten</a:t>
            </a:r>
            <a:r>
              <a:rPr lang="de-DE" altLang="en-US" smtClean="0"/>
              <a:t> ist. </a:t>
            </a:r>
          </a:p>
          <a:p>
            <a:r>
              <a:rPr lang="de-DE" altLang="en-US" smtClean="0"/>
              <a:t>Für erkannte Risiken sollte man solche Notfallmaßnahmen bereits geplant haben (die Problemlösung in der Schublade, der „</a:t>
            </a:r>
            <a:r>
              <a:rPr lang="de-DE" altLang="en-US" smtClean="0">
                <a:solidFill>
                  <a:srgbClr val="0000FF"/>
                </a:solidFill>
              </a:rPr>
              <a:t>Plan B</a:t>
            </a:r>
            <a:r>
              <a:rPr lang="de-DE" altLang="en-US" smtClean="0"/>
              <a:t>“).</a:t>
            </a:r>
          </a:p>
          <a:p>
            <a:r>
              <a:rPr lang="de-DE" altLang="en-US" smtClean="0"/>
              <a:t>Risiken sollten </a:t>
            </a:r>
            <a:r>
              <a:rPr lang="de-DE" altLang="en-US" smtClean="0">
                <a:solidFill>
                  <a:srgbClr val="0000FF"/>
                </a:solidFill>
              </a:rPr>
              <a:t>überwacht</a:t>
            </a:r>
            <a:r>
              <a:rPr lang="de-DE" altLang="en-US" smtClean="0"/>
              <a:t>, also regelmäßig überprüft und bewertet werden. Üblich ist die Einstufung auf einer </a:t>
            </a:r>
            <a:r>
              <a:rPr lang="de-DE" altLang="en-US" smtClean="0">
                <a:solidFill>
                  <a:srgbClr val="0000FF"/>
                </a:solidFill>
              </a:rPr>
              <a:t>Ampelskala</a:t>
            </a:r>
            <a:r>
              <a:rPr lang="de-DE" altLang="en-US" smtClean="0"/>
              <a:t>.</a:t>
            </a:r>
          </a:p>
          <a:p>
            <a:endParaRPr lang="en-US" alt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AC1D4E9-FC3A-40BD-9865-1DD153D0BECD}" type="slidenum">
              <a:rPr lang="de-DE" altLang="en-US" sz="1100"/>
              <a:pPr eaLnBrk="1" hangingPunct="1"/>
              <a:t>71</a:t>
            </a:fld>
            <a:endParaRPr lang="de-DE" altLang="en-US" sz="110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8.5	</a:t>
            </a:r>
            <a:r>
              <a:rPr lang="en-US" dirty="0" err="1" smtClean="0"/>
              <a:t>Projektkontrolle</a:t>
            </a:r>
            <a:r>
              <a:rPr lang="en-US" dirty="0" smtClean="0"/>
              <a:t> und -</a:t>
            </a:r>
            <a:r>
              <a:rPr lang="en-US" dirty="0" err="1" smtClean="0"/>
              <a:t>steuerung</a:t>
            </a:r>
            <a:endParaRPr lang="en-US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Der Regelkreis der Projektdurchführung</a:t>
            </a:r>
          </a:p>
        </p:txBody>
      </p:sp>
      <p:sp>
        <p:nvSpPr>
          <p:cNvPr id="77827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Damit er explizit umgesetzt wird, ist es erforderlich, dass</a:t>
            </a:r>
          </a:p>
          <a:p>
            <a:pPr lvl="1"/>
            <a:r>
              <a:rPr lang="de-DE" altLang="en-US" smtClean="0"/>
              <a:t>Vorgaben festgehalten werden: das </a:t>
            </a:r>
            <a:r>
              <a:rPr lang="de-DE" altLang="en-US" smtClean="0">
                <a:solidFill>
                  <a:srgbClr val="0000FF"/>
                </a:solidFill>
              </a:rPr>
              <a:t>Soll</a:t>
            </a:r>
            <a:r>
              <a:rPr lang="de-DE" altLang="en-US" smtClean="0"/>
              <a:t>, der Plan, erfasst und bewertet wird, was im Projektverlauf erreicht wird: das </a:t>
            </a:r>
            <a:r>
              <a:rPr lang="de-DE" altLang="en-US" smtClean="0">
                <a:solidFill>
                  <a:srgbClr val="0000FF"/>
                </a:solidFill>
              </a:rPr>
              <a:t>Ist</a:t>
            </a:r>
            <a:r>
              <a:rPr lang="de-DE" altLang="en-US" smtClean="0"/>
              <a:t>,</a:t>
            </a:r>
          </a:p>
          <a:p>
            <a:pPr lvl="1"/>
            <a:r>
              <a:rPr lang="de-DE" altLang="en-US" smtClean="0"/>
              <a:t>Vorgaben und Bewertungen verglichen werden: </a:t>
            </a:r>
            <a:r>
              <a:rPr lang="de-DE" altLang="en-US" smtClean="0">
                <a:solidFill>
                  <a:srgbClr val="0000FF"/>
                </a:solidFill>
              </a:rPr>
              <a:t>Soll-Ist-Vergleich</a:t>
            </a:r>
            <a:r>
              <a:rPr lang="de-DE" altLang="en-US" smtClean="0"/>
              <a:t>,</a:t>
            </a:r>
          </a:p>
          <a:p>
            <a:pPr lvl="1"/>
            <a:r>
              <a:rPr lang="de-DE" altLang="en-US" smtClean="0"/>
              <a:t>aus allen </a:t>
            </a:r>
            <a:r>
              <a:rPr lang="de-DE" altLang="en-US" smtClean="0">
                <a:solidFill>
                  <a:srgbClr val="0000FF"/>
                </a:solidFill>
              </a:rPr>
              <a:t>Abweichungen</a:t>
            </a:r>
            <a:r>
              <a:rPr lang="de-DE" altLang="en-US" smtClean="0"/>
              <a:t> Konsequenzen gezogen, also </a:t>
            </a:r>
            <a:r>
              <a:rPr lang="de-DE" altLang="en-US" smtClean="0">
                <a:solidFill>
                  <a:srgbClr val="0000FF"/>
                </a:solidFill>
              </a:rPr>
              <a:t>korrigierende Maßnahmen </a:t>
            </a:r>
            <a:r>
              <a:rPr lang="de-DE" altLang="en-US" smtClean="0"/>
              <a:t>eingeleitet werden.</a:t>
            </a:r>
            <a:endParaRPr lang="en-US" alt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E075BC6-1869-4F08-92CA-E8D00FF091DB}" type="slidenum">
              <a:rPr lang="de-DE" altLang="en-US" sz="1100"/>
              <a:pPr eaLnBrk="1" hangingPunct="1"/>
              <a:t>73</a:t>
            </a:fld>
            <a:endParaRPr lang="de-DE" altLang="en-US" sz="1100"/>
          </a:p>
        </p:txBody>
      </p:sp>
      <p:pic>
        <p:nvPicPr>
          <p:cNvPr id="77829" name="Picture 4" descr="8_12_PM-Regelkreis_C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188" y="3644900"/>
            <a:ext cx="7667625" cy="271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Bewertung des Erreichten</a:t>
            </a:r>
          </a:p>
        </p:txBody>
      </p:sp>
      <p:sp>
        <p:nvSpPr>
          <p:cNvPr id="7885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Im Mittelpunkt der </a:t>
            </a:r>
            <a:r>
              <a:rPr lang="de-DE" altLang="en-US" smtClean="0">
                <a:solidFill>
                  <a:srgbClr val="0000FF"/>
                </a:solidFill>
              </a:rPr>
              <a:t>Projektkontrolle</a:t>
            </a:r>
            <a:r>
              <a:rPr lang="de-DE" altLang="en-US" smtClean="0"/>
              <a:t> steht das Arbeitspaket. 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Ist-Aufwand</a:t>
            </a:r>
          </a:p>
          <a:p>
            <a:pPr lvl="1"/>
            <a:r>
              <a:rPr lang="de-DE" altLang="en-US" smtClean="0"/>
              <a:t>Mitarbeiter ordnen die Arbeitsstunden den Arbeitspaketen zu.</a:t>
            </a:r>
          </a:p>
          <a:p>
            <a:r>
              <a:rPr lang="de-DE" altLang="en-US" smtClean="0"/>
              <a:t>Dieser Ist-Aufwand wird dem </a:t>
            </a:r>
            <a:r>
              <a:rPr lang="de-DE" altLang="en-US" smtClean="0">
                <a:solidFill>
                  <a:srgbClr val="FF0000"/>
                </a:solidFill>
              </a:rPr>
              <a:t>Soll</a:t>
            </a:r>
            <a:r>
              <a:rPr lang="de-DE" altLang="en-US" smtClean="0"/>
              <a:t>, der Aufwandsschätzung für das Arbeitspaket, gegenübergestellt. </a:t>
            </a:r>
          </a:p>
          <a:p>
            <a:r>
              <a:rPr lang="de-DE" altLang="en-US" smtClean="0"/>
              <a:t>Abweichungen entstehen, </a:t>
            </a:r>
          </a:p>
          <a:p>
            <a:pPr lvl="1"/>
            <a:r>
              <a:rPr lang="de-DE" altLang="en-US" smtClean="0"/>
              <a:t>wenn die </a:t>
            </a:r>
            <a:r>
              <a:rPr lang="de-DE" altLang="en-US" smtClean="0">
                <a:solidFill>
                  <a:srgbClr val="0000FF"/>
                </a:solidFill>
              </a:rPr>
              <a:t>Schätzung falsch </a:t>
            </a:r>
            <a:r>
              <a:rPr lang="de-DE" altLang="en-US" smtClean="0"/>
              <a:t>war,</a:t>
            </a:r>
          </a:p>
          <a:p>
            <a:pPr lvl="1"/>
            <a:r>
              <a:rPr lang="de-DE" altLang="en-US" smtClean="0"/>
              <a:t>wenn die Arbeit </a:t>
            </a:r>
            <a:r>
              <a:rPr lang="de-DE" altLang="en-US" smtClean="0">
                <a:solidFill>
                  <a:srgbClr val="0000FF"/>
                </a:solidFill>
              </a:rPr>
              <a:t>ineffizient</a:t>
            </a:r>
            <a:r>
              <a:rPr lang="de-DE" altLang="en-US" smtClean="0"/>
              <a:t> durchgeführt wurde,</a:t>
            </a:r>
          </a:p>
          <a:p>
            <a:pPr lvl="1"/>
            <a:r>
              <a:rPr lang="de-DE" altLang="en-US" smtClean="0"/>
              <a:t>wenn tatsächlich eine </a:t>
            </a:r>
            <a:r>
              <a:rPr lang="de-DE" altLang="en-US" smtClean="0">
                <a:solidFill>
                  <a:srgbClr val="0000FF"/>
                </a:solidFill>
              </a:rPr>
              <a:t>andere oder größere Aufgabe gelöst </a:t>
            </a:r>
            <a:r>
              <a:rPr lang="de-DE" altLang="en-US" smtClean="0"/>
              <a:t>wurde, als im Arbeitspaket vereinbart war, </a:t>
            </a:r>
          </a:p>
          <a:p>
            <a:pPr lvl="1"/>
            <a:r>
              <a:rPr lang="de-DE" altLang="en-US" smtClean="0"/>
              <a:t>wenn die </a:t>
            </a:r>
            <a:r>
              <a:rPr lang="de-DE" altLang="en-US" smtClean="0">
                <a:solidFill>
                  <a:srgbClr val="0000FF"/>
                </a:solidFill>
              </a:rPr>
              <a:t>Arbeitszeit falsch verbucht </a:t>
            </a:r>
            <a:r>
              <a:rPr lang="de-DE" altLang="en-US" smtClean="0"/>
              <a:t>wurde.</a:t>
            </a:r>
            <a:endParaRPr lang="en-US" alt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18B8712-31A6-4E37-A508-4181FE202793}" type="slidenum">
              <a:rPr lang="de-DE" altLang="en-US" sz="1100"/>
              <a:pPr eaLnBrk="1" hangingPunct="1"/>
              <a:t>74</a:t>
            </a:fld>
            <a:endParaRPr lang="de-DE" altLang="en-US" sz="110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Fertigstellungsgrad – naiver Ansatz</a:t>
            </a:r>
          </a:p>
        </p:txBody>
      </p:sp>
      <p:sp>
        <p:nvSpPr>
          <p:cNvPr id="79875" name="Content Placeholder 2"/>
          <p:cNvSpPr>
            <a:spLocks noGrp="1"/>
          </p:cNvSpPr>
          <p:nvPr>
            <p:ph idx="1"/>
          </p:nvPr>
        </p:nvSpPr>
        <p:spPr>
          <a:xfrm>
            <a:off x="166688" y="2565400"/>
            <a:ext cx="9501187" cy="3741738"/>
          </a:xfrm>
        </p:spPr>
        <p:txBody>
          <a:bodyPr/>
          <a:lstStyle/>
          <a:p>
            <a:r>
              <a:rPr lang="de-DE" altLang="en-US" smtClean="0"/>
              <a:t>Selbst wenn die Aufwandsschätzung relativ gut war, ist der entstehende </a:t>
            </a:r>
            <a:r>
              <a:rPr lang="de-DE" altLang="en-US" smtClean="0">
                <a:solidFill>
                  <a:srgbClr val="0000FF"/>
                </a:solidFill>
              </a:rPr>
              <a:t>Fehler gegen Ende des Projekts groß</a:t>
            </a:r>
            <a:r>
              <a:rPr lang="de-DE" altLang="en-US" smtClean="0"/>
              <a:t>. </a:t>
            </a:r>
          </a:p>
          <a:p>
            <a:r>
              <a:rPr lang="de-DE" altLang="en-US" smtClean="0"/>
              <a:t>Beispiel: </a:t>
            </a:r>
          </a:p>
          <a:p>
            <a:pPr lvl="1"/>
            <a:r>
              <a:rPr lang="de-DE" altLang="en-US" smtClean="0"/>
              <a:t>Nach </a:t>
            </a:r>
            <a:r>
              <a:rPr lang="de-DE" altLang="en-US" smtClean="0">
                <a:solidFill>
                  <a:srgbClr val="0000FF"/>
                </a:solidFill>
              </a:rPr>
              <a:t>neun Monaten </a:t>
            </a:r>
            <a:r>
              <a:rPr lang="de-DE" altLang="en-US" smtClean="0"/>
              <a:t>eines Projekts sind etwa </a:t>
            </a:r>
            <a:r>
              <a:rPr lang="de-DE" altLang="en-US" smtClean="0">
                <a:solidFill>
                  <a:srgbClr val="0000FF"/>
                </a:solidFill>
              </a:rPr>
              <a:t>90 %</a:t>
            </a:r>
            <a:r>
              <a:rPr lang="de-DE" altLang="en-US" smtClean="0"/>
              <a:t> des geschätzten Aufwands erbracht. </a:t>
            </a:r>
          </a:p>
          <a:p>
            <a:pPr lvl="1"/>
            <a:r>
              <a:rPr lang="de-DE" altLang="en-US" smtClean="0"/>
              <a:t>Wir folgern, dass der </a:t>
            </a:r>
            <a:r>
              <a:rPr lang="de-DE" altLang="en-US" smtClean="0">
                <a:solidFill>
                  <a:srgbClr val="0000FF"/>
                </a:solidFill>
              </a:rPr>
              <a:t>Fertigstellungsgrad 90 % </a:t>
            </a:r>
            <a:r>
              <a:rPr lang="de-DE" altLang="en-US" smtClean="0"/>
              <a:t>ist, nach einem weiteren Monat werden wir vermutlich fertig sein.</a:t>
            </a:r>
          </a:p>
          <a:p>
            <a:pPr lvl="1"/>
            <a:r>
              <a:rPr lang="de-DE" altLang="en-US" smtClean="0"/>
              <a:t>Wenn aber die Schätzung um (nur) </a:t>
            </a:r>
            <a:r>
              <a:rPr lang="de-DE" altLang="en-US" smtClean="0">
                <a:solidFill>
                  <a:srgbClr val="0000FF"/>
                </a:solidFill>
              </a:rPr>
              <a:t>11 % zu niedrig </a:t>
            </a:r>
            <a:r>
              <a:rPr lang="de-DE" altLang="en-US" smtClean="0"/>
              <a:t>lag, haben wir tatsächlich noch </a:t>
            </a:r>
            <a:r>
              <a:rPr lang="de-DE" altLang="en-US" smtClean="0">
                <a:solidFill>
                  <a:srgbClr val="0000FF"/>
                </a:solidFill>
              </a:rPr>
              <a:t>zwei Monate </a:t>
            </a:r>
            <a:r>
              <a:rPr lang="de-DE" altLang="en-US" smtClean="0"/>
              <a:t>vor uns.</a:t>
            </a:r>
            <a:endParaRPr lang="en-US" alt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D1D7056-A602-48F8-81DA-2F03377B819A}" type="slidenum">
              <a:rPr lang="de-DE" altLang="en-US" sz="1100"/>
              <a:pPr eaLnBrk="1" hangingPunct="1"/>
              <a:t>75</a:t>
            </a:fld>
            <a:endParaRPr lang="de-DE" altLang="en-US" sz="1100"/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C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496616" y="1340768"/>
            <a:ext cx="6115090" cy="75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Fertigstellungsgrad - Restaufwand</a:t>
            </a:r>
          </a:p>
        </p:txBody>
      </p:sp>
      <p:sp>
        <p:nvSpPr>
          <p:cNvPr id="80899" name="Content Placeholder 2"/>
          <p:cNvSpPr>
            <a:spLocks noGrp="1"/>
          </p:cNvSpPr>
          <p:nvPr>
            <p:ph idx="1"/>
          </p:nvPr>
        </p:nvSpPr>
        <p:spPr>
          <a:xfrm>
            <a:off x="166688" y="2708275"/>
            <a:ext cx="9501187" cy="3598863"/>
          </a:xfrm>
        </p:spPr>
        <p:txBody>
          <a:bodyPr/>
          <a:lstStyle/>
          <a:p>
            <a:r>
              <a:rPr lang="de-DE" altLang="en-US" smtClean="0"/>
              <a:t>Basis der Schätzung</a:t>
            </a:r>
          </a:p>
          <a:p>
            <a:pPr lvl="1"/>
            <a:r>
              <a:rPr lang="de-DE" altLang="en-US" smtClean="0"/>
              <a:t>Nicht der geschätzte Gesamtaufwand, sondern den </a:t>
            </a:r>
            <a:r>
              <a:rPr lang="de-DE" altLang="en-US" smtClean="0">
                <a:solidFill>
                  <a:srgbClr val="0000FF"/>
                </a:solidFill>
              </a:rPr>
              <a:t>Restaufwand</a:t>
            </a:r>
            <a:r>
              <a:rPr lang="de-DE" altLang="en-US" smtClean="0"/>
              <a:t>.</a:t>
            </a:r>
          </a:p>
          <a:p>
            <a:r>
              <a:rPr lang="de-DE" altLang="en-US" smtClean="0"/>
              <a:t>Diese Größe hat den </a:t>
            </a:r>
            <a:r>
              <a:rPr lang="de-DE" altLang="en-US" smtClean="0">
                <a:solidFill>
                  <a:srgbClr val="0000FF"/>
                </a:solidFill>
              </a:rPr>
              <a:t>Vorteil</a:t>
            </a:r>
            <a:r>
              <a:rPr lang="de-DE" altLang="en-US" smtClean="0"/>
              <a:t>, dass eine </a:t>
            </a:r>
            <a:r>
              <a:rPr lang="de-DE" altLang="en-US" smtClean="0">
                <a:solidFill>
                  <a:srgbClr val="0000FF"/>
                </a:solidFill>
              </a:rPr>
              <a:t>Übertreibung</a:t>
            </a:r>
            <a:r>
              <a:rPr lang="de-DE" altLang="en-US" smtClean="0"/>
              <a:t> in irgendeine Richtung dem Mitarbeiter schadet: </a:t>
            </a:r>
          </a:p>
          <a:p>
            <a:pPr lvl="1"/>
            <a:r>
              <a:rPr lang="de-DE" altLang="en-US" smtClean="0"/>
              <a:t>Ist der prognostizierte Restaufwand </a:t>
            </a:r>
            <a:r>
              <a:rPr lang="de-DE" altLang="en-US" smtClean="0">
                <a:solidFill>
                  <a:srgbClr val="0000FF"/>
                </a:solidFill>
              </a:rPr>
              <a:t>zu groß</a:t>
            </a:r>
            <a:r>
              <a:rPr lang="de-DE" altLang="en-US" smtClean="0"/>
              <a:t>, wird die bereits </a:t>
            </a:r>
            <a:r>
              <a:rPr lang="de-DE" altLang="en-US" smtClean="0">
                <a:solidFill>
                  <a:srgbClr val="0000FF"/>
                </a:solidFill>
              </a:rPr>
              <a:t>geleistete Arbeit abgewertet.</a:t>
            </a:r>
          </a:p>
          <a:p>
            <a:pPr lvl="1"/>
            <a:r>
              <a:rPr lang="de-DE" altLang="en-US" smtClean="0"/>
              <a:t>Ist der Restaufwand </a:t>
            </a:r>
            <a:r>
              <a:rPr lang="de-DE" altLang="en-US" smtClean="0">
                <a:solidFill>
                  <a:srgbClr val="0000FF"/>
                </a:solidFill>
              </a:rPr>
              <a:t>zu klein</a:t>
            </a:r>
            <a:r>
              <a:rPr lang="de-DE" altLang="en-US" smtClean="0"/>
              <a:t>, sind </a:t>
            </a:r>
            <a:r>
              <a:rPr lang="de-DE" altLang="en-US" smtClean="0">
                <a:solidFill>
                  <a:srgbClr val="0000FF"/>
                </a:solidFill>
              </a:rPr>
              <a:t>Probleme</a:t>
            </a:r>
            <a:r>
              <a:rPr lang="de-DE" altLang="en-US" smtClean="0"/>
              <a:t> bei den </a:t>
            </a:r>
            <a:r>
              <a:rPr lang="de-DE" altLang="en-US" smtClean="0">
                <a:solidFill>
                  <a:srgbClr val="0000FF"/>
                </a:solidFill>
              </a:rPr>
              <a:t>nächsten Fortschrittskontrollen</a:t>
            </a:r>
            <a:r>
              <a:rPr lang="de-DE" altLang="en-US" smtClean="0"/>
              <a:t> programmiert. </a:t>
            </a:r>
            <a:endParaRPr lang="en-US" altLang="en-U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805DF39-F4DE-4EC9-879C-6BAC5E9D3373}" type="slidenum">
              <a:rPr lang="de-DE" altLang="en-US" sz="1100"/>
              <a:pPr eaLnBrk="1" hangingPunct="1"/>
              <a:t>76</a:t>
            </a:fld>
            <a:endParaRPr lang="de-DE" altLang="en-US" sz="1100"/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C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640632" y="1196752"/>
            <a:ext cx="609379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Fertigstellungsgrad – erarbeiteter Wert</a:t>
            </a:r>
          </a:p>
        </p:txBody>
      </p:sp>
      <p:sp>
        <p:nvSpPr>
          <p:cNvPr id="81923" name="Content Placeholder 2"/>
          <p:cNvSpPr>
            <a:spLocks noGrp="1"/>
          </p:cNvSpPr>
          <p:nvPr>
            <p:ph sz="quarter" idx="13"/>
          </p:nvPr>
        </p:nvSpPr>
        <p:spPr>
          <a:xfrm>
            <a:off x="200025" y="981075"/>
            <a:ext cx="9505950" cy="2519363"/>
          </a:xfrm>
        </p:spPr>
        <p:txBody>
          <a:bodyPr/>
          <a:lstStyle/>
          <a:p>
            <a:r>
              <a:rPr lang="de-DE" altLang="en-US" smtClean="0"/>
              <a:t>Ansatz</a:t>
            </a:r>
          </a:p>
          <a:p>
            <a:pPr lvl="1"/>
            <a:r>
              <a:rPr lang="de-DE" altLang="en-US" smtClean="0"/>
              <a:t>Der I</a:t>
            </a:r>
            <a:r>
              <a:rPr lang="de-DE" altLang="en-US" smtClean="0">
                <a:solidFill>
                  <a:srgbClr val="0000FF"/>
                </a:solidFill>
              </a:rPr>
              <a:t>st-Aufwand</a:t>
            </a:r>
            <a:r>
              <a:rPr lang="de-DE" altLang="en-US" smtClean="0"/>
              <a:t> wird </a:t>
            </a:r>
            <a:r>
              <a:rPr lang="de-DE" altLang="en-US" smtClean="0">
                <a:solidFill>
                  <a:srgbClr val="0000FF"/>
                </a:solidFill>
              </a:rPr>
              <a:t>nicht verwendet</a:t>
            </a:r>
            <a:r>
              <a:rPr lang="de-DE" altLang="en-US" smtClean="0"/>
              <a:t>. </a:t>
            </a:r>
          </a:p>
          <a:p>
            <a:pPr lvl="1"/>
            <a:r>
              <a:rPr lang="de-DE" altLang="en-US" smtClean="0"/>
              <a:t>Als Referenz dient </a:t>
            </a:r>
            <a:r>
              <a:rPr lang="de-DE" altLang="en-US" smtClean="0">
                <a:solidFill>
                  <a:srgbClr val="0000FF"/>
                </a:solidFill>
              </a:rPr>
              <a:t>nicht der prognostizierte Gesamtaufwand</a:t>
            </a:r>
            <a:r>
              <a:rPr lang="de-DE" altLang="en-US" smtClean="0"/>
              <a:t>, sondern der </a:t>
            </a:r>
            <a:r>
              <a:rPr lang="de-DE" altLang="en-US" smtClean="0">
                <a:solidFill>
                  <a:srgbClr val="0000FF"/>
                </a:solidFill>
              </a:rPr>
              <a:t>geplante Aufwand</a:t>
            </a:r>
            <a:r>
              <a:rPr lang="de-DE" altLang="en-US" smtClean="0"/>
              <a:t>. </a:t>
            </a:r>
          </a:p>
          <a:p>
            <a:r>
              <a:rPr lang="de-DE" altLang="en-US" smtClean="0"/>
              <a:t>Dabei wird der </a:t>
            </a:r>
            <a:r>
              <a:rPr lang="de-DE" altLang="en-US" smtClean="0">
                <a:solidFill>
                  <a:srgbClr val="E42835"/>
                </a:solidFill>
              </a:rPr>
              <a:t>erarbeitete Wert </a:t>
            </a:r>
            <a:r>
              <a:rPr lang="de-DE" altLang="en-US" smtClean="0"/>
              <a:t>nach folgender Gleichung bestimmt:</a:t>
            </a:r>
            <a:endParaRPr lang="en-US" altLang="en-US" smtClean="0"/>
          </a:p>
        </p:txBody>
      </p:sp>
      <p:sp>
        <p:nvSpPr>
          <p:cNvPr id="81924" name="Content Placeholder 6"/>
          <p:cNvSpPr>
            <a:spLocks noGrp="1"/>
          </p:cNvSpPr>
          <p:nvPr>
            <p:ph sz="quarter" idx="14"/>
          </p:nvPr>
        </p:nvSpPr>
        <p:spPr>
          <a:xfrm>
            <a:off x="200025" y="4797425"/>
            <a:ext cx="9505950" cy="1584325"/>
          </a:xfrm>
        </p:spPr>
        <p:txBody>
          <a:bodyPr/>
          <a:lstStyle/>
          <a:p>
            <a:r>
              <a:rPr lang="de-DE" altLang="en-US" smtClean="0"/>
              <a:t>Achtung!</a:t>
            </a:r>
          </a:p>
          <a:p>
            <a:pPr lvl="1"/>
            <a:r>
              <a:rPr lang="de-DE" altLang="en-US" smtClean="0"/>
              <a:t>Der </a:t>
            </a:r>
            <a:r>
              <a:rPr lang="de-DE" altLang="en-US" smtClean="0">
                <a:solidFill>
                  <a:srgbClr val="0000FF"/>
                </a:solidFill>
              </a:rPr>
              <a:t>erarbeitete Wert </a:t>
            </a:r>
            <a:r>
              <a:rPr lang="de-DE" altLang="en-US" smtClean="0"/>
              <a:t>und damit der Restaufwand kann </a:t>
            </a:r>
            <a:r>
              <a:rPr lang="de-DE" altLang="en-US" smtClean="0">
                <a:solidFill>
                  <a:srgbClr val="0000FF"/>
                </a:solidFill>
              </a:rPr>
              <a:t>negativ</a:t>
            </a:r>
            <a:r>
              <a:rPr lang="de-DE" altLang="en-US" smtClean="0"/>
              <a:t> werden, wenn während der Durchführung der Restaufwand höher ist als der zu Beginn geschätzte Gesamtaufwand</a:t>
            </a:r>
            <a:endParaRPr lang="en-US" altLang="en-US" smtClean="0"/>
          </a:p>
        </p:txBody>
      </p:sp>
      <p:sp>
        <p:nvSpPr>
          <p:cNvPr id="81925" name="Slide Number Placeholder 3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1FF5A7E-3403-4F60-A86D-9305BA95F336}" type="slidenum">
              <a:rPr lang="de-DE" altLang="en-US" sz="1100"/>
              <a:pPr eaLnBrk="1" hangingPunct="1"/>
              <a:t>77</a:t>
            </a:fld>
            <a:endParaRPr lang="de-DE" altLang="en-US" sz="1100"/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C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2520" y="3356992"/>
            <a:ext cx="843020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C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928664" y="4005064"/>
            <a:ext cx="5203355" cy="76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Earned Value Analysis</a:t>
            </a:r>
          </a:p>
        </p:txBody>
      </p:sp>
      <p:sp>
        <p:nvSpPr>
          <p:cNvPr id="82947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Genutzt in großen Projekten, um </a:t>
            </a:r>
          </a:p>
          <a:p>
            <a:pPr lvl="1"/>
            <a:r>
              <a:rPr lang="de-DE" altLang="en-US" smtClean="0"/>
              <a:t>den </a:t>
            </a:r>
            <a:r>
              <a:rPr lang="de-DE" altLang="en-US" smtClean="0">
                <a:solidFill>
                  <a:srgbClr val="0000FF"/>
                </a:solidFill>
              </a:rPr>
              <a:t>Fortschritt eines Projekts </a:t>
            </a:r>
            <a:r>
              <a:rPr lang="de-DE" altLang="en-US" smtClean="0"/>
              <a:t>zu bewerten und </a:t>
            </a:r>
          </a:p>
          <a:p>
            <a:pPr lvl="1"/>
            <a:r>
              <a:rPr lang="de-DE" altLang="en-US" smtClean="0"/>
              <a:t>um Prognosen über den </a:t>
            </a:r>
            <a:r>
              <a:rPr lang="de-DE" altLang="en-US" smtClean="0">
                <a:solidFill>
                  <a:srgbClr val="0000FF"/>
                </a:solidFill>
              </a:rPr>
              <a:t>voraussichtlichen Endtermin </a:t>
            </a:r>
            <a:r>
              <a:rPr lang="de-DE" altLang="en-US" smtClean="0"/>
              <a:t>und die zu erwartenden Gesamtkosten zu erhalten. </a:t>
            </a:r>
          </a:p>
          <a:p>
            <a:r>
              <a:rPr lang="de-DE" altLang="en-US" smtClean="0"/>
              <a:t>Als Ergebnis der Analyse erhält die Projektleitung eine </a:t>
            </a:r>
            <a:r>
              <a:rPr lang="de-DE" altLang="en-US" smtClean="0">
                <a:solidFill>
                  <a:srgbClr val="0000FF"/>
                </a:solidFill>
              </a:rPr>
              <a:t>kleine Menge von Kennzahlen</a:t>
            </a:r>
            <a:r>
              <a:rPr lang="de-DE" altLang="en-US" smtClean="0"/>
              <a:t>, die sie als Steuerungsgrößen nutzen kann. </a:t>
            </a:r>
          </a:p>
          <a:p>
            <a:r>
              <a:rPr lang="de-DE" altLang="en-US" smtClean="0"/>
              <a:t>Datenlieferanten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Kostenplanung</a:t>
            </a:r>
            <a:r>
              <a:rPr lang="de-DE" altLang="en-US" smtClean="0"/>
              <a:t>: Geplante Kosten über die Projektlaufzeit, geschätzte Gesamtkosten (Budget At Completion, BAC) 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Buchhaltung</a:t>
            </a:r>
            <a:r>
              <a:rPr lang="de-DE" altLang="en-US" smtClean="0"/>
              <a:t>: bis zum Berichtszeitpunkt aufgelaufene Projektkosten</a:t>
            </a:r>
            <a:endParaRPr lang="en-US" alt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ADFAEE0-BAF8-4DEA-B219-C8D3CC328ABA}" type="slidenum">
              <a:rPr lang="de-DE" altLang="en-US" sz="1100"/>
              <a:pPr eaLnBrk="1" hangingPunct="1"/>
              <a:t>78</a:t>
            </a:fld>
            <a:endParaRPr lang="de-DE" altLang="en-US" sz="110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EV-Analyse - Basiswerte</a:t>
            </a:r>
          </a:p>
        </p:txBody>
      </p:sp>
      <p:sp>
        <p:nvSpPr>
          <p:cNvPr id="8397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Für alle </a:t>
            </a:r>
            <a:r>
              <a:rPr lang="de-DE" altLang="en-US" smtClean="0">
                <a:solidFill>
                  <a:srgbClr val="0000FF"/>
                </a:solidFill>
              </a:rPr>
              <a:t>Arbeitspakete</a:t>
            </a:r>
            <a:r>
              <a:rPr lang="de-DE" altLang="en-US" smtClean="0"/>
              <a:t> werden die folgenden Werte ermittelt, die dann auf Projektebene zusammengefasst werden: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Geplante Kosten (Planned Value, PV)</a:t>
            </a:r>
            <a:r>
              <a:rPr lang="de-DE" altLang="en-US" smtClean="0"/>
              <a:t/>
            </a:r>
            <a:br>
              <a:rPr lang="de-DE" altLang="en-US" smtClean="0"/>
            </a:br>
            <a:r>
              <a:rPr lang="de-DE" altLang="en-US" smtClean="0"/>
              <a:t>Das sind die bis zum Berichtszeitpunkt laut </a:t>
            </a:r>
            <a:r>
              <a:rPr lang="de-DE" altLang="en-US" smtClean="0">
                <a:solidFill>
                  <a:srgbClr val="0000FF"/>
                </a:solidFill>
              </a:rPr>
              <a:t>Planung</a:t>
            </a:r>
            <a:r>
              <a:rPr lang="de-DE" altLang="en-US" smtClean="0"/>
              <a:t> vorgesehenen Kosten für ein Arbeitspaket.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Tatsächliche Kosten (Actual Cost, AC)</a:t>
            </a:r>
            <a:r>
              <a:rPr lang="de-DE" altLang="en-US" smtClean="0"/>
              <a:t/>
            </a:r>
            <a:br>
              <a:rPr lang="de-DE" altLang="en-US" smtClean="0"/>
            </a:br>
            <a:r>
              <a:rPr lang="de-DE" altLang="en-US" smtClean="0"/>
              <a:t>Das sind die bis zum Berichtszeitpunkt </a:t>
            </a:r>
            <a:r>
              <a:rPr lang="de-DE" altLang="en-US" smtClean="0">
                <a:solidFill>
                  <a:srgbClr val="0000FF"/>
                </a:solidFill>
              </a:rPr>
              <a:t>tatsächlich</a:t>
            </a:r>
            <a:r>
              <a:rPr lang="de-DE" altLang="en-US" smtClean="0"/>
              <a:t> entstandenen Kosten für ein Arbeitspaket.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Erarbeiteter Wert (Earned Value, EV)</a:t>
            </a:r>
            <a:r>
              <a:rPr lang="de-DE" altLang="en-US" smtClean="0"/>
              <a:t/>
            </a:r>
            <a:br>
              <a:rPr lang="de-DE" altLang="en-US" smtClean="0"/>
            </a:br>
            <a:r>
              <a:rPr lang="de-DE" altLang="en-US" smtClean="0"/>
              <a:t>Das sind die </a:t>
            </a:r>
            <a:r>
              <a:rPr lang="de-DE" altLang="en-US" smtClean="0">
                <a:solidFill>
                  <a:srgbClr val="0000FF"/>
                </a:solidFill>
              </a:rPr>
              <a:t>geplanten Kosten für den Wert </a:t>
            </a:r>
            <a:r>
              <a:rPr lang="de-DE" altLang="en-US" smtClean="0"/>
              <a:t>der bis zum Berichtszeitpunkt </a:t>
            </a:r>
            <a:r>
              <a:rPr lang="de-DE" altLang="en-US" smtClean="0">
                <a:solidFill>
                  <a:srgbClr val="0000FF"/>
                </a:solidFill>
              </a:rPr>
              <a:t>geleisteten Arbeit</a:t>
            </a:r>
            <a:r>
              <a:rPr lang="de-DE" altLang="en-US" smtClean="0"/>
              <a:t>. </a:t>
            </a:r>
          </a:p>
          <a:p>
            <a:r>
              <a:rPr lang="de-DE" altLang="en-US" smtClean="0"/>
              <a:t>EV gibt also die geplanten Kosten für ein Arbeitspaket an, gemessen am </a:t>
            </a:r>
            <a:r>
              <a:rPr lang="de-DE" altLang="en-US" smtClean="0">
                <a:solidFill>
                  <a:srgbClr val="0000FF"/>
                </a:solidFill>
              </a:rPr>
              <a:t>tatsächlichen Fertigstellungsgrad</a:t>
            </a:r>
            <a:r>
              <a:rPr lang="de-DE" altLang="en-US" smtClean="0"/>
              <a:t>. </a:t>
            </a:r>
            <a:endParaRPr lang="en-US" altLang="en-US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489A474-BFE0-4F83-A1E5-0BB38E6C1C2C}" type="slidenum">
              <a:rPr lang="de-DE" altLang="en-US" sz="1100"/>
              <a:pPr eaLnBrk="1" hangingPunct="1"/>
              <a:t>79</a:t>
            </a:fld>
            <a:endParaRPr lang="de-DE" altLang="en-US" sz="11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spAutoFit/>
          </a:bodyPr>
          <a:lstStyle/>
          <a:p>
            <a:r>
              <a:rPr lang="en-US" altLang="en-US" smtClean="0"/>
              <a:t>8.2	Das Vorprojekt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Kostenabweichung - Planabweichung</a:t>
            </a:r>
          </a:p>
        </p:txBody>
      </p:sp>
      <p:sp>
        <p:nvSpPr>
          <p:cNvPr id="84995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Aus den Basisgrößen lassen sich nun die Kosten- und die Zeitabweichung relativ zur Planung bestimmen.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Kostenabweichung (Cost Variance)</a:t>
            </a:r>
            <a:endParaRPr lang="de-DE" altLang="en-US" smtClean="0"/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CV = EV – AC</a:t>
            </a:r>
            <a:endParaRPr lang="de-DE" altLang="en-US" smtClean="0"/>
          </a:p>
          <a:p>
            <a:pPr lvl="1"/>
            <a:r>
              <a:rPr lang="de-DE" altLang="en-US" smtClean="0"/>
              <a:t>Differenz zwischen erarbeitetem Wert und tatsächlichen Kosten. Ist sie negativ, dann hat die Arbeit nicht so viele Werte geschaffen, wie sie gekostet hat.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Planabweichung (Schedule Variance)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SV = EV – PV</a:t>
            </a:r>
            <a:endParaRPr lang="de-DE" altLang="en-US" smtClean="0"/>
          </a:p>
          <a:p>
            <a:pPr lvl="1"/>
            <a:r>
              <a:rPr lang="de-DE" altLang="en-US" smtClean="0"/>
              <a:t>Differenz von erarbeitetem Wert und den zum Berichtszeitpunkt geplanten Kosten. </a:t>
            </a:r>
          </a:p>
          <a:p>
            <a:pPr lvl="1"/>
            <a:r>
              <a:rPr lang="de-DE" altLang="en-US" smtClean="0"/>
              <a:t>Ist der SV-Wert negativ, dann liegt das Projekt gegenüber der Planung zurück, und zwar um Arbeit im Umfang des SV-Wertes.</a:t>
            </a:r>
            <a:endParaRPr lang="en-US" alt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C431404-7E17-4FEF-9790-24BE8EE3200F}" type="slidenum">
              <a:rPr lang="de-DE" altLang="en-US" sz="1100"/>
              <a:pPr eaLnBrk="1" hangingPunct="1"/>
              <a:t>80</a:t>
            </a:fld>
            <a:endParaRPr lang="de-DE" altLang="en-US" sz="110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Beispiel</a:t>
            </a:r>
          </a:p>
        </p:txBody>
      </p:sp>
      <p:sp>
        <p:nvSpPr>
          <p:cNvPr id="86019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Planung</a:t>
            </a:r>
          </a:p>
          <a:p>
            <a:pPr lvl="1"/>
            <a:r>
              <a:rPr lang="de-DE" altLang="en-US" smtClean="0"/>
              <a:t>Ein AP soll mit der KW37 beginnen und 5 Arbeitstage erfordern.</a:t>
            </a:r>
          </a:p>
          <a:p>
            <a:pPr lvl="1"/>
            <a:r>
              <a:rPr lang="de-DE" altLang="en-US" smtClean="0"/>
              <a:t>Jeder Arbeitstag kostet 1 k€; geplante Kosten: 5  k€. </a:t>
            </a:r>
          </a:p>
          <a:p>
            <a:r>
              <a:rPr lang="de-DE" altLang="en-US" smtClean="0"/>
              <a:t>Am Ende der KW37 stellt sich die Situation so dar: </a:t>
            </a:r>
          </a:p>
          <a:p>
            <a:pPr lvl="1"/>
            <a:r>
              <a:rPr lang="de-DE" altLang="en-US" smtClean="0"/>
              <a:t>Das AP konnte erst am Dienstagmittag in Angriff genommen werden; damit sind Kosten in Höhe von 3,5  k€ entstanden. </a:t>
            </a:r>
          </a:p>
          <a:p>
            <a:pPr lvl="1"/>
            <a:r>
              <a:rPr lang="de-DE" altLang="en-US" smtClean="0"/>
              <a:t>In den dreieinhalb Tagen nur die Arbeit geschafft, für die drei Tage (entsprechend 3  k €) vorgesehen waren. </a:t>
            </a:r>
          </a:p>
          <a:p>
            <a:r>
              <a:rPr lang="de-DE" altLang="en-US" smtClean="0"/>
              <a:t>Wir haben damit als Kennwerte: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PV</a:t>
            </a:r>
            <a:r>
              <a:rPr lang="de-DE" altLang="en-US" smtClean="0"/>
              <a:t> = 5 k€, </a:t>
            </a:r>
            <a:r>
              <a:rPr lang="de-DE" altLang="en-US" smtClean="0">
                <a:solidFill>
                  <a:srgbClr val="FF0000"/>
                </a:solidFill>
              </a:rPr>
              <a:t>AC</a:t>
            </a:r>
            <a:r>
              <a:rPr lang="de-DE" altLang="en-US" smtClean="0"/>
              <a:t> = 3,5 k€, </a:t>
            </a:r>
            <a:r>
              <a:rPr lang="de-DE" altLang="en-US" smtClean="0">
                <a:solidFill>
                  <a:srgbClr val="FF0000"/>
                </a:solidFill>
              </a:rPr>
              <a:t>EV</a:t>
            </a:r>
            <a:r>
              <a:rPr lang="de-DE" altLang="en-US" smtClean="0"/>
              <a:t> = 3 k€.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CV</a:t>
            </a:r>
            <a:r>
              <a:rPr lang="de-DE" altLang="en-US" smtClean="0"/>
              <a:t> = EV – AC = - 0,5 k€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SV</a:t>
            </a:r>
            <a:r>
              <a:rPr lang="de-DE" altLang="en-US" smtClean="0"/>
              <a:t> =  EV – PV = - 2 k€</a:t>
            </a:r>
            <a:endParaRPr lang="en-US" altLang="en-US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B0F5BEE-8B17-4C49-8D58-8238E800E667}" type="slidenum">
              <a:rPr lang="de-DE" altLang="en-US" sz="1100"/>
              <a:pPr eaLnBrk="1" hangingPunct="1"/>
              <a:t>81</a:t>
            </a:fld>
            <a:endParaRPr lang="de-DE" altLang="en-US" sz="110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Darstellung von CV und SV</a:t>
            </a:r>
            <a:endParaRPr lang="en-US" altLang="en-US" smtClean="0"/>
          </a:p>
        </p:txBody>
      </p:sp>
      <p:sp>
        <p:nvSpPr>
          <p:cNvPr id="87043" name="Content Placeholder 2"/>
          <p:cNvSpPr>
            <a:spLocks noGrp="1"/>
          </p:cNvSpPr>
          <p:nvPr>
            <p:ph idx="1"/>
          </p:nvPr>
        </p:nvSpPr>
        <p:spPr>
          <a:xfrm>
            <a:off x="166688" y="909638"/>
            <a:ext cx="9501187" cy="1727200"/>
          </a:xfrm>
        </p:spPr>
        <p:txBody>
          <a:bodyPr/>
          <a:lstStyle/>
          <a:p>
            <a:r>
              <a:rPr lang="de-DE" altLang="en-US" smtClean="0"/>
              <a:t>Die PV-Werte sowie die regelmäßig ermittelten EV-Werte und die aktuellen AC-Werte kann man in einem Diagramm auftragen. </a:t>
            </a:r>
          </a:p>
          <a:p>
            <a:pPr lvl="1"/>
            <a:r>
              <a:rPr lang="de-DE" altLang="en-US" smtClean="0"/>
              <a:t>SV: vertikaler Abstand der EV-Kurve von der PV-Kurve</a:t>
            </a:r>
          </a:p>
          <a:p>
            <a:pPr lvl="1"/>
            <a:r>
              <a:rPr lang="de-DE" altLang="en-US" smtClean="0"/>
              <a:t>CV: vertikaler Abstand der EV-Kurve von der AC-Kurve</a:t>
            </a:r>
            <a:endParaRPr lang="en-US" alt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60147D-4947-47AA-82DB-54945E0B5810}" type="slidenum">
              <a:rPr lang="de-DE" altLang="en-US" sz="1100"/>
              <a:pPr eaLnBrk="1" hangingPunct="1"/>
              <a:t>82</a:t>
            </a:fld>
            <a:endParaRPr lang="de-DE" altLang="en-US" sz="1100"/>
          </a:p>
        </p:txBody>
      </p:sp>
      <p:pic>
        <p:nvPicPr>
          <p:cNvPr id="87045" name="Picture 4" descr="8_13_EVA_C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313" y="2573338"/>
            <a:ext cx="6078537" cy="380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Gesamtkosten und Fertigstellungstermin</a:t>
            </a:r>
          </a:p>
        </p:txBody>
      </p:sp>
      <p:sp>
        <p:nvSpPr>
          <p:cNvPr id="88067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Cost Performance Index </a:t>
            </a:r>
            <a:r>
              <a:rPr lang="de-DE" altLang="en-US" smtClean="0"/>
              <a:t>(</a:t>
            </a:r>
            <a:r>
              <a:rPr lang="de-DE" altLang="en-US" smtClean="0">
                <a:solidFill>
                  <a:srgbClr val="0000FF"/>
                </a:solidFill>
              </a:rPr>
              <a:t>CPI = EV / AC</a:t>
            </a:r>
            <a:r>
              <a:rPr lang="de-DE" altLang="en-US" smtClean="0"/>
              <a:t>)</a:t>
            </a:r>
          </a:p>
          <a:p>
            <a:pPr lvl="1"/>
            <a:r>
              <a:rPr lang="de-DE" altLang="en-US" smtClean="0"/>
              <a:t>CPI &gt; 1: die geleistete Arbeit war günstiger als geplant</a:t>
            </a:r>
          </a:p>
          <a:p>
            <a:pPr lvl="1"/>
            <a:r>
              <a:rPr lang="de-DE" altLang="en-US" smtClean="0"/>
              <a:t>CPI &lt; 1: die geleistete Arbeit war teurer.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Schedule Performance Index </a:t>
            </a:r>
            <a:r>
              <a:rPr lang="de-DE" altLang="en-US" smtClean="0"/>
              <a:t>(</a:t>
            </a:r>
            <a:r>
              <a:rPr lang="de-DE" altLang="en-US" smtClean="0">
                <a:solidFill>
                  <a:srgbClr val="0000FF"/>
                </a:solidFill>
              </a:rPr>
              <a:t>SPI = EV / PV</a:t>
            </a:r>
            <a:r>
              <a:rPr lang="de-DE" altLang="en-US" smtClean="0"/>
              <a:t>)</a:t>
            </a:r>
          </a:p>
          <a:p>
            <a:pPr lvl="1"/>
            <a:r>
              <a:rPr lang="de-DE" altLang="en-US" smtClean="0"/>
              <a:t>SPI &gt; 1: es konnte mehr erreicht werden als geplant</a:t>
            </a:r>
          </a:p>
          <a:p>
            <a:pPr lvl="1"/>
            <a:r>
              <a:rPr lang="de-DE" altLang="en-US" smtClean="0"/>
              <a:t>SPI &lt; 1: der Arbeitsfortschritt ist geringer als angenommen</a:t>
            </a:r>
          </a:p>
          <a:p>
            <a:r>
              <a:rPr lang="de-DE" altLang="en-US" smtClean="0"/>
              <a:t>Dementsprechend sollten CPI und SPI in einem gut geführten Projekt nur in einem </a:t>
            </a:r>
            <a:r>
              <a:rPr lang="de-DE" altLang="en-US" smtClean="0">
                <a:solidFill>
                  <a:srgbClr val="0000FF"/>
                </a:solidFill>
              </a:rPr>
              <a:t>schmalen (und definierten) Intervall um 1</a:t>
            </a:r>
            <a:r>
              <a:rPr lang="de-DE" altLang="en-US" smtClean="0"/>
              <a:t> liegen.</a:t>
            </a:r>
            <a:endParaRPr lang="en-US" altLang="en-U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7D129A-F44A-4B26-95E3-E1D64B46B7DA}" type="slidenum">
              <a:rPr lang="de-DE" altLang="en-US" sz="1100"/>
              <a:pPr eaLnBrk="1" hangingPunct="1"/>
              <a:t>83</a:t>
            </a:fld>
            <a:endParaRPr lang="de-DE" altLang="en-US" sz="110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Prognosen - 1</a:t>
            </a:r>
          </a:p>
        </p:txBody>
      </p:sp>
      <p:sp>
        <p:nvSpPr>
          <p:cNvPr id="8909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Wie viel wird das Projekt am Ende kosten?</a:t>
            </a:r>
          </a:p>
          <a:p>
            <a:pPr lvl="1"/>
            <a:r>
              <a:rPr lang="de-DE" altLang="en-US" smtClean="0"/>
              <a:t>Die auf Basis der aktuellen Bewertung prognostizierten Projektkosten (</a:t>
            </a:r>
            <a:r>
              <a:rPr lang="de-DE" altLang="en-US" smtClean="0">
                <a:solidFill>
                  <a:srgbClr val="0000FF"/>
                </a:solidFill>
              </a:rPr>
              <a:t>Independent Estimate At Completion, IEAC</a:t>
            </a:r>
            <a:r>
              <a:rPr lang="de-DE" altLang="en-US" smtClean="0"/>
              <a:t>) berechnen sich als Verhältnis vom anfangs geschätzten Gesamtaufwand (BAC) zum Cost Performance Index.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IEAC = BAC / CPI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Wie viel Zeit werden wir für das Projekt benötigen?</a:t>
            </a:r>
          </a:p>
          <a:p>
            <a:pPr lvl="1"/>
            <a:r>
              <a:rPr lang="de-DE" altLang="en-US" smtClean="0"/>
              <a:t>Die voraussichtliche Projektdauer (</a:t>
            </a:r>
            <a:r>
              <a:rPr lang="de-DE" altLang="en-US" smtClean="0">
                <a:solidFill>
                  <a:srgbClr val="0000FF"/>
                </a:solidFill>
              </a:rPr>
              <a:t>Independent Schedule At Completion, ISAC</a:t>
            </a:r>
            <a:r>
              <a:rPr lang="de-DE" altLang="en-US" smtClean="0"/>
              <a:t>) wird auf Basis der geplanten Dauer und des SPI bestimmt.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ISAC = Geplante Dauer / SPI</a:t>
            </a:r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77935C9-0642-4DF7-BE14-D8DCE8765E46}" type="slidenum">
              <a:rPr lang="de-DE" altLang="en-US" sz="1100"/>
              <a:pPr eaLnBrk="1" hangingPunct="1"/>
              <a:t>84</a:t>
            </a:fld>
            <a:endParaRPr lang="de-DE" altLang="en-US" sz="110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Prognosen  - 2</a:t>
            </a:r>
          </a:p>
        </p:txBody>
      </p:sp>
      <p:sp>
        <p:nvSpPr>
          <p:cNvPr id="90115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Kann ein Projekt durch höhere Leistung noch zu den geplanten Kosten fertig gestellt werden?</a:t>
            </a:r>
          </a:p>
          <a:p>
            <a:pPr lvl="1"/>
            <a:r>
              <a:rPr lang="de-DE" altLang="en-US" smtClean="0"/>
              <a:t>Die noch ausstehende Arbeit ist BAC – EV</a:t>
            </a:r>
          </a:p>
          <a:p>
            <a:pPr lvl="1"/>
            <a:r>
              <a:rPr lang="de-DE" altLang="en-US" smtClean="0"/>
              <a:t>Das noch verfügbare Budget BAC - AC. </a:t>
            </a:r>
          </a:p>
          <a:p>
            <a:r>
              <a:rPr lang="de-DE" altLang="en-US" smtClean="0"/>
              <a:t>Bis zum Projektabschluss müsste also der </a:t>
            </a:r>
            <a:r>
              <a:rPr lang="de-DE" altLang="en-US" smtClean="0">
                <a:solidFill>
                  <a:srgbClr val="0000FF"/>
                </a:solidFill>
              </a:rPr>
              <a:t>To Complete Performance Index (TCPI)</a:t>
            </a:r>
            <a:r>
              <a:rPr lang="de-DE" altLang="en-US" smtClean="0"/>
              <a:t> gelten: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TCPI = (BAC - EV) / (BAC - AC)</a:t>
            </a:r>
          </a:p>
          <a:p>
            <a:endParaRPr lang="en-US" altLang="en-US" smtClean="0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51DA575-5610-4F11-9D1D-C9A42C655AB4}" type="slidenum">
              <a:rPr lang="de-DE" altLang="en-US" sz="1100"/>
              <a:pPr eaLnBrk="1" hangingPunct="1"/>
              <a:t>85</a:t>
            </a:fld>
            <a:endParaRPr lang="de-DE" altLang="en-US" sz="110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Beispiel - 1</a:t>
            </a:r>
          </a:p>
        </p:txBody>
      </p:sp>
      <p:sp>
        <p:nvSpPr>
          <p:cNvPr id="91139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Berichtszeitpunkt Woche 9: 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PV</a:t>
            </a:r>
            <a:r>
              <a:rPr lang="de-DE" altLang="en-US" smtClean="0"/>
              <a:t> = 70  k€, </a:t>
            </a:r>
            <a:r>
              <a:rPr lang="de-DE" altLang="en-US" smtClean="0">
                <a:solidFill>
                  <a:srgbClr val="FF0000"/>
                </a:solidFill>
              </a:rPr>
              <a:t>AC</a:t>
            </a:r>
            <a:r>
              <a:rPr lang="de-DE" altLang="en-US" smtClean="0"/>
              <a:t> = 85  k€, 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EV</a:t>
            </a:r>
            <a:r>
              <a:rPr lang="de-DE" altLang="en-US" smtClean="0"/>
              <a:t> = 60  k€ </a:t>
            </a:r>
          </a:p>
          <a:p>
            <a:r>
              <a:rPr lang="de-DE" altLang="en-US" smtClean="0"/>
              <a:t>Daraus berechnen wir: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CPI</a:t>
            </a:r>
            <a:r>
              <a:rPr lang="de-DE" altLang="en-US" smtClean="0"/>
              <a:t> = 0,71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SPI</a:t>
            </a:r>
            <a:r>
              <a:rPr lang="de-DE" altLang="en-US" smtClean="0"/>
              <a:t> = 0,86 </a:t>
            </a:r>
          </a:p>
          <a:p>
            <a:r>
              <a:rPr lang="de-DE" altLang="en-US" smtClean="0"/>
              <a:t>Interpretation</a:t>
            </a:r>
          </a:p>
          <a:p>
            <a:pPr lvl="1"/>
            <a:r>
              <a:rPr lang="de-DE" altLang="en-US" smtClean="0"/>
              <a:t>Es wurde 14 % weniger Leistung erbracht als geplant.</a:t>
            </a:r>
          </a:p>
          <a:p>
            <a:pPr lvl="1"/>
            <a:r>
              <a:rPr lang="de-DE" altLang="en-US" smtClean="0"/>
              <a:t>Da mehr Aufwand geleistet wurde, als vorgesehen war, liegt das Projekt sogar 29 % unter der Leistung, die nach den Kosten zu erwarten wäre. </a:t>
            </a:r>
          </a:p>
          <a:p>
            <a:pPr lvl="1"/>
            <a:r>
              <a:rPr lang="de-DE" altLang="en-US" smtClean="0"/>
              <a:t>Es sind massive Eingriffe oder es ist der Abbruch erforderlich.</a:t>
            </a:r>
            <a:endParaRPr lang="en-US" altLang="en-U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AFBE399-D115-41D9-BA5D-1617DE258D91}" type="slidenum">
              <a:rPr lang="de-DE" altLang="en-US" sz="1100"/>
              <a:pPr eaLnBrk="1" hangingPunct="1"/>
              <a:t>86</a:t>
            </a:fld>
            <a:endParaRPr lang="de-DE" altLang="en-US" sz="1100"/>
          </a:p>
        </p:txBody>
      </p:sp>
      <p:pic>
        <p:nvPicPr>
          <p:cNvPr id="91141" name="Picture 4" descr="8_13_EVA_C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563" y="981075"/>
            <a:ext cx="47117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Beispiel - Prognosen</a:t>
            </a:r>
          </a:p>
        </p:txBody>
      </p:sp>
      <p:sp>
        <p:nvSpPr>
          <p:cNvPr id="92163" name="Content Placeholder 2"/>
          <p:cNvSpPr>
            <a:spLocks noGrp="1"/>
          </p:cNvSpPr>
          <p:nvPr>
            <p:ph idx="1"/>
          </p:nvPr>
        </p:nvSpPr>
        <p:spPr>
          <a:xfrm>
            <a:off x="166688" y="3357563"/>
            <a:ext cx="9501187" cy="3095625"/>
          </a:xfrm>
        </p:spPr>
        <p:txBody>
          <a:bodyPr/>
          <a:lstStyle/>
          <a:p>
            <a:r>
              <a:rPr lang="de-DE" altLang="en-US" smtClean="0"/>
              <a:t>TCPI von 2 bedeutet</a:t>
            </a:r>
          </a:p>
          <a:p>
            <a:pPr lvl="1"/>
            <a:r>
              <a:rPr lang="de-DE" altLang="en-US" smtClean="0"/>
              <a:t>Das Team müsste ab dem Berichtszeitpunkt </a:t>
            </a:r>
            <a:r>
              <a:rPr lang="de-DE" altLang="en-US" smtClean="0">
                <a:solidFill>
                  <a:srgbClr val="0000FF"/>
                </a:solidFill>
              </a:rPr>
              <a:t>200 %</a:t>
            </a:r>
            <a:r>
              <a:rPr lang="de-DE" altLang="en-US" smtClean="0"/>
              <a:t> der Leistung bringen, die ursprünglich gefordert war, um das Projekt zu den geplanten Kosten abzuschließen. </a:t>
            </a:r>
          </a:p>
          <a:p>
            <a:pPr lvl="1"/>
            <a:r>
              <a:rPr lang="de-DE" altLang="en-US" smtClean="0"/>
              <a:t>Das ist offensichtlich irreal. Selbst ein wesentlich kleineres »Über-Soll« wie 120  % ist nur schwer und nicht auf Dauer zu schaffen. </a:t>
            </a:r>
            <a:endParaRPr lang="en-US" altLang="en-U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6D2A7B6-3818-43A6-ACF7-F9B82130C2A3}" type="slidenum">
              <a:rPr lang="de-DE" altLang="en-US" sz="1100"/>
              <a:pPr eaLnBrk="1" hangingPunct="1"/>
              <a:t>87</a:t>
            </a:fld>
            <a:endParaRPr lang="de-DE" altLang="en-US" sz="110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44488" y="1052513"/>
          <a:ext cx="9201150" cy="685800"/>
        </p:xfrm>
        <a:graphic>
          <a:graphicData uri="http://schemas.openxmlformats.org/drawingml/2006/table">
            <a:tbl>
              <a:tblPr/>
              <a:tblGrid>
                <a:gridCol w="1203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458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969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marL="177800" indent="215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77800" algn="l"/>
                        </a:tabLst>
                      </a:pPr>
                      <a:r>
                        <a:rPr lang="de-DE" sz="2000" dirty="0">
                          <a:solidFill>
                            <a:srgbClr val="FF0000"/>
                          </a:solidFill>
                          <a:latin typeface="Sabon"/>
                          <a:ea typeface="PMingLiU"/>
                          <a:cs typeface="Sabon"/>
                        </a:rPr>
                        <a:t>IEAC</a:t>
                      </a:r>
                      <a:endParaRPr lang="de-DE" sz="3200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9" marT="381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200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endParaRPr lang="de-DE" sz="320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9" marT="381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2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110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k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Euro Sans"/>
                          <a:ea typeface="PMingLiU"/>
                          <a:cs typeface="Euro Sans"/>
                        </a:rPr>
                        <a:t>€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 / 0,71 = 155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k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Euro Sans"/>
                          <a:ea typeface="PMingLiU"/>
                          <a:cs typeface="Euro Sans"/>
                        </a:rPr>
                        <a:t>€</a:t>
                      </a:r>
                      <a:endParaRPr lang="de-DE" sz="32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9" marT="381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2000" dirty="0">
                          <a:solidFill>
                            <a:srgbClr val="0000FF"/>
                          </a:solidFill>
                          <a:latin typeface="Sabon"/>
                          <a:ea typeface="PMingLiU"/>
                          <a:cs typeface="Sabon"/>
                        </a:rPr>
                        <a:t>41</a:t>
                      </a:r>
                      <a:r>
                        <a:rPr lang="de-DE" sz="2000" dirty="0">
                          <a:solidFill>
                            <a:srgbClr val="0000FF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de-DE" sz="2000" dirty="0">
                          <a:solidFill>
                            <a:srgbClr val="0000FF"/>
                          </a:solidFill>
                          <a:latin typeface="Sabon"/>
                          <a:ea typeface="PMingLiU"/>
                          <a:cs typeface="Sabon"/>
                        </a:rPr>
                        <a:t>% Mehrkosten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!</a:t>
                      </a:r>
                      <a:endParaRPr lang="de-DE" sz="32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9" marT="381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177800" indent="215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77800" algn="l"/>
                        </a:tabLst>
                      </a:pPr>
                      <a:r>
                        <a:rPr lang="de-DE" sz="2000" dirty="0">
                          <a:solidFill>
                            <a:srgbClr val="FF0000"/>
                          </a:solidFill>
                          <a:latin typeface="Sabon"/>
                          <a:ea typeface="PMingLiU"/>
                          <a:cs typeface="Sabon"/>
                        </a:rPr>
                        <a:t>ISAC</a:t>
                      </a:r>
                      <a:endParaRPr lang="de-DE" sz="3200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9" marT="381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2000" dirty="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endParaRPr lang="de-DE" sz="32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9" marT="381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2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17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Wochen / 0,86 = 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19,8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Wochen</a:t>
                      </a:r>
                      <a:endParaRPr lang="de-DE" sz="32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9" marT="381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2000" dirty="0">
                          <a:solidFill>
                            <a:srgbClr val="0000FF"/>
                          </a:solidFill>
                          <a:latin typeface="Sabon"/>
                          <a:ea typeface="PMingLiU"/>
                          <a:cs typeface="Sabon"/>
                        </a:rPr>
                        <a:t>16 % Zeitüberschreitung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!</a:t>
                      </a:r>
                      <a:endParaRPr lang="de-DE" sz="32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9" marT="381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44488" y="2060575"/>
          <a:ext cx="8640762" cy="342900"/>
        </p:xfrm>
        <a:graphic>
          <a:graphicData uri="http://schemas.openxmlformats.org/drawingml/2006/table">
            <a:tbl>
              <a:tblPr/>
              <a:tblGrid>
                <a:gridCol w="11521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126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marL="177800" indent="215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77800" algn="l"/>
                        </a:tabLst>
                      </a:pPr>
                      <a:r>
                        <a:rPr lang="de-DE" sz="2000" dirty="0">
                          <a:solidFill>
                            <a:srgbClr val="FF0000"/>
                          </a:solidFill>
                          <a:latin typeface="Sabon"/>
                          <a:ea typeface="PMingLiU"/>
                          <a:cs typeface="Sabon"/>
                        </a:rPr>
                        <a:t>TCPI</a:t>
                      </a:r>
                      <a:endParaRPr lang="de-DE" sz="3200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9" marT="381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2000" dirty="0">
                          <a:solidFill>
                            <a:srgbClr val="000000"/>
                          </a:solidFill>
                          <a:latin typeface="Symbol"/>
                          <a:ea typeface="PMingLiU"/>
                          <a:cs typeface="Symbol"/>
                        </a:rPr>
                        <a:t>=</a:t>
                      </a:r>
                      <a:endParaRPr lang="de-DE" sz="3200" dirty="0">
                        <a:solidFill>
                          <a:srgbClr val="00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9" marT="381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457200" algn="l"/>
                        </a:tabLst>
                      </a:pPr>
                      <a:r>
                        <a:rPr lang="de-DE" sz="2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(110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k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Euro Sans"/>
                          <a:ea typeface="PMingLiU"/>
                          <a:cs typeface="Euro Sans"/>
                        </a:rPr>
                        <a:t>€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 - 60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k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Euro Sans"/>
                          <a:ea typeface="PMingLiU"/>
                          <a:cs typeface="Euro Sans"/>
                        </a:rPr>
                        <a:t>€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) / (110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k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Euro Sans"/>
                          <a:ea typeface="PMingLiU"/>
                          <a:cs typeface="Euro Sans"/>
                        </a:rPr>
                        <a:t>€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 - 85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  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k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Euro Sans"/>
                          <a:ea typeface="PMingLiU"/>
                          <a:cs typeface="Euro Sans"/>
                        </a:rPr>
                        <a:t>€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Sabon"/>
                          <a:ea typeface="PMingLiU"/>
                          <a:cs typeface="Sabon"/>
                        </a:rPr>
                        <a:t>) = 50/25 = </a:t>
                      </a:r>
                      <a:r>
                        <a:rPr lang="de-DE" sz="2000" dirty="0">
                          <a:solidFill>
                            <a:srgbClr val="0000FF"/>
                          </a:solidFill>
                          <a:latin typeface="Sabon"/>
                          <a:ea typeface="PMingLiU"/>
                          <a:cs typeface="Sabon"/>
                        </a:rPr>
                        <a:t>2</a:t>
                      </a:r>
                      <a:endParaRPr lang="de-DE" sz="3200" dirty="0">
                        <a:solidFill>
                          <a:srgbClr val="0000FF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25399" marT="381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Termindrift-Diagramm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3240088"/>
          </a:xfrm>
        </p:spPr>
        <p:txBody>
          <a:bodyPr/>
          <a:lstStyle/>
          <a:p>
            <a:r>
              <a:rPr lang="de-DE" altLang="en-US" smtClean="0"/>
              <a:t>Zeigt eine eingängige Darstellung des Projektverlaufs und der </a:t>
            </a:r>
            <a:r>
              <a:rPr lang="de-DE" altLang="en-US" smtClean="0">
                <a:solidFill>
                  <a:srgbClr val="0000FF"/>
                </a:solidFill>
              </a:rPr>
              <a:t>aufgetretenen Abweichungen von der Planung</a:t>
            </a:r>
            <a:r>
              <a:rPr lang="de-DE" altLang="en-US" smtClean="0"/>
              <a:t>. </a:t>
            </a:r>
          </a:p>
          <a:p>
            <a:pPr lvl="1"/>
            <a:r>
              <a:rPr lang="de-DE" altLang="en-US" smtClean="0"/>
              <a:t>Oft als </a:t>
            </a:r>
            <a:r>
              <a:rPr lang="de-DE" altLang="en-US" smtClean="0">
                <a:solidFill>
                  <a:srgbClr val="FF0000"/>
                </a:solidFill>
              </a:rPr>
              <a:t>Meilenstein-Trend-Analyse</a:t>
            </a:r>
            <a:r>
              <a:rPr lang="de-DE" altLang="en-US" smtClean="0"/>
              <a:t> bezeichnet. </a:t>
            </a:r>
          </a:p>
          <a:p>
            <a:r>
              <a:rPr lang="de-DE" altLang="en-US" smtClean="0"/>
              <a:t>Grundidee</a:t>
            </a:r>
          </a:p>
          <a:p>
            <a:pPr lvl="1"/>
            <a:r>
              <a:rPr lang="de-DE" altLang="en-US" smtClean="0"/>
              <a:t>In einem Koordinatensystem aus zwei Zeitachsen wird eingetragen, wie sich die </a:t>
            </a:r>
            <a:r>
              <a:rPr lang="de-DE" altLang="en-US" smtClean="0">
                <a:solidFill>
                  <a:srgbClr val="0000FF"/>
                </a:solidFill>
              </a:rPr>
              <a:t>Termine</a:t>
            </a:r>
            <a:r>
              <a:rPr lang="de-DE" altLang="en-US" smtClean="0"/>
              <a:t> für das </a:t>
            </a:r>
            <a:r>
              <a:rPr lang="de-DE" altLang="en-US" smtClean="0">
                <a:solidFill>
                  <a:srgbClr val="0000FF"/>
                </a:solidFill>
              </a:rPr>
              <a:t>Erreichen</a:t>
            </a:r>
            <a:r>
              <a:rPr lang="de-DE" altLang="en-US" smtClean="0"/>
              <a:t> der Meilensteine im Laufe des Projekts </a:t>
            </a:r>
            <a:r>
              <a:rPr lang="de-DE" altLang="en-US" smtClean="0">
                <a:solidFill>
                  <a:srgbClr val="0000FF"/>
                </a:solidFill>
              </a:rPr>
              <a:t>verändern</a:t>
            </a:r>
            <a:r>
              <a:rPr lang="de-DE" altLang="en-US" smtClean="0"/>
              <a:t>. </a:t>
            </a: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11371C8-0531-4B9D-8AED-B82E953FA456}" type="slidenum">
              <a:rPr lang="de-DE" altLang="en-US" sz="1100"/>
              <a:pPr eaLnBrk="1" hangingPunct="1"/>
              <a:t>88</a:t>
            </a:fld>
            <a:endParaRPr lang="de-DE" altLang="en-US" sz="1100"/>
          </a:p>
        </p:txBody>
      </p:sp>
      <p:pic>
        <p:nvPicPr>
          <p:cNvPr id="93189" name="Picture 4" descr="8_14_TD_Diagr_A_C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350" y="3860800"/>
            <a:ext cx="6237288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Beispiel</a:t>
            </a:r>
          </a:p>
        </p:txBody>
      </p:sp>
      <p:sp>
        <p:nvSpPr>
          <p:cNvPr id="94211" name="Content Placeholder 2"/>
          <p:cNvSpPr>
            <a:spLocks noGrp="1"/>
          </p:cNvSpPr>
          <p:nvPr>
            <p:ph idx="1"/>
          </p:nvPr>
        </p:nvSpPr>
        <p:spPr>
          <a:xfrm>
            <a:off x="166688" y="4941888"/>
            <a:ext cx="9501187" cy="1365250"/>
          </a:xfrm>
        </p:spPr>
        <p:txBody>
          <a:bodyPr/>
          <a:lstStyle/>
          <a:p>
            <a:r>
              <a:rPr lang="de-DE" altLang="en-US" smtClean="0"/>
              <a:t>Bei realen Projekten ist oft folgender Verlauf zu beobachten.</a:t>
            </a:r>
          </a:p>
          <a:p>
            <a:r>
              <a:rPr lang="de-DE" altLang="en-US" smtClean="0"/>
              <a:t>Die chronisch </a:t>
            </a:r>
            <a:r>
              <a:rPr lang="de-DE" altLang="en-US" smtClean="0">
                <a:solidFill>
                  <a:srgbClr val="0000FF"/>
                </a:solidFill>
              </a:rPr>
              <a:t>optimistische Einschätzung </a:t>
            </a:r>
            <a:r>
              <a:rPr lang="de-DE" altLang="en-US" smtClean="0"/>
              <a:t>des Projektleiters wird gut sichtbar.</a:t>
            </a:r>
          </a:p>
          <a:p>
            <a:endParaRPr lang="en-US" altLang="en-US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B1B4655-A959-4970-AF47-A4092C94A3F0}" type="slidenum">
              <a:rPr lang="de-DE" altLang="en-US" sz="1100"/>
              <a:pPr eaLnBrk="1" hangingPunct="1"/>
              <a:t>89</a:t>
            </a:fld>
            <a:endParaRPr lang="de-DE" altLang="en-US" sz="1100"/>
          </a:p>
        </p:txBody>
      </p:sp>
      <p:pic>
        <p:nvPicPr>
          <p:cNvPr id="94213" name="Picture 4" descr="8_15_TD_Diagr_B_C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75" y="836613"/>
            <a:ext cx="3919538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Einordnung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Wenn (beispielsweise in einem Systemprojekt) a priori klar ist, dass </a:t>
            </a:r>
            <a:r>
              <a:rPr lang="de-DE" altLang="en-US" smtClean="0">
                <a:solidFill>
                  <a:srgbClr val="0000FF"/>
                </a:solidFill>
              </a:rPr>
              <a:t>Software gebraucht </a:t>
            </a:r>
            <a:r>
              <a:rPr lang="de-DE" altLang="en-US" smtClean="0"/>
              <a:t>wird und darum </a:t>
            </a:r>
            <a:r>
              <a:rPr lang="de-DE" altLang="en-US" smtClean="0">
                <a:solidFill>
                  <a:srgbClr val="0000FF"/>
                </a:solidFill>
              </a:rPr>
              <a:t>entwickelt</a:t>
            </a:r>
            <a:r>
              <a:rPr lang="de-DE" altLang="en-US" smtClean="0"/>
              <a:t> werden muss, kann das </a:t>
            </a:r>
            <a:r>
              <a:rPr lang="de-DE" altLang="en-US" smtClean="0">
                <a:solidFill>
                  <a:srgbClr val="0000FF"/>
                </a:solidFill>
              </a:rPr>
              <a:t>Projekt direkt mit der Analyse </a:t>
            </a:r>
            <a:r>
              <a:rPr lang="de-DE" altLang="en-US" smtClean="0"/>
              <a:t>beginnen. </a:t>
            </a:r>
          </a:p>
          <a:p>
            <a:r>
              <a:rPr lang="de-DE" altLang="en-US" smtClean="0"/>
              <a:t>In allen anderen Fällen, wenn also zunächst </a:t>
            </a:r>
            <a:r>
              <a:rPr lang="de-DE" altLang="en-US" smtClean="0">
                <a:solidFill>
                  <a:srgbClr val="0000FF"/>
                </a:solidFill>
              </a:rPr>
              <a:t>die Entscheidung vorbereitet werden muss</a:t>
            </a:r>
            <a:r>
              <a:rPr lang="de-DE" altLang="en-US" smtClean="0"/>
              <a:t>, ob das Projekt überhaupt stattfindet, werden Vorarbeiten durchgeführt.</a:t>
            </a:r>
          </a:p>
          <a:p>
            <a:r>
              <a:rPr lang="de-DE" altLang="en-US" smtClean="0"/>
              <a:t>Diese </a:t>
            </a:r>
            <a:r>
              <a:rPr lang="de-DE" altLang="en-US" smtClean="0">
                <a:solidFill>
                  <a:srgbClr val="0000FF"/>
                </a:solidFill>
              </a:rPr>
              <a:t>Vorarbeiten</a:t>
            </a:r>
            <a:r>
              <a:rPr lang="de-DE" altLang="en-US" smtClean="0"/>
              <a:t> werden mit dem Begriff des </a:t>
            </a:r>
            <a:r>
              <a:rPr lang="de-DE" altLang="en-US" smtClean="0">
                <a:solidFill>
                  <a:srgbClr val="FF0000"/>
                </a:solidFill>
              </a:rPr>
              <a:t>Vorprojekts</a:t>
            </a:r>
            <a:r>
              <a:rPr lang="de-DE" altLang="en-US" smtClean="0"/>
              <a:t> zusammengefasst.</a:t>
            </a:r>
          </a:p>
          <a:p>
            <a:endParaRPr lang="en-US" alt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96C0A08-91C0-42BC-9BF8-6001DC67390A}" type="slidenum">
              <a:rPr lang="de-DE" altLang="en-US" sz="1100"/>
              <a:pPr eaLnBrk="1" hangingPunct="1"/>
              <a:t>9</a:t>
            </a:fld>
            <a:endParaRPr lang="de-DE" altLang="en-US" sz="1100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spAutoFit/>
          </a:bodyPr>
          <a:lstStyle/>
          <a:p>
            <a:r>
              <a:rPr lang="en-US" altLang="en-US" smtClean="0"/>
              <a:t>8.6	Der Projektabschluss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Abschlussarbeiten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Oft enden Projekte </a:t>
            </a:r>
            <a:r>
              <a:rPr lang="de-DE" altLang="en-US" smtClean="0">
                <a:solidFill>
                  <a:srgbClr val="0000FF"/>
                </a:solidFill>
              </a:rPr>
              <a:t>ohne eigentlichen Abschluss</a:t>
            </a:r>
            <a:r>
              <a:rPr lang="de-DE" altLang="en-US" smtClean="0"/>
              <a:t>. Dann </a:t>
            </a:r>
            <a:r>
              <a:rPr lang="de-DE" altLang="en-US" smtClean="0">
                <a:solidFill>
                  <a:srgbClr val="0000FF"/>
                </a:solidFill>
              </a:rPr>
              <a:t>fehlen</a:t>
            </a:r>
            <a:r>
              <a:rPr lang="de-DE" altLang="en-US" smtClean="0"/>
              <a:t>:</a:t>
            </a:r>
          </a:p>
          <a:p>
            <a:pPr lvl="1"/>
            <a:r>
              <a:rPr lang="de-DE" altLang="en-US" smtClean="0"/>
              <a:t>Die objektive Dokumentation der Erfolge und Misserfolge.</a:t>
            </a:r>
          </a:p>
          <a:p>
            <a:pPr lvl="1"/>
            <a:r>
              <a:rPr lang="de-DE" altLang="en-US" smtClean="0"/>
              <a:t>Das subjektive Bewusstsein der Beteiligten, auf etwas Abgeschlossenes zurückblicken zu können.</a:t>
            </a:r>
          </a:p>
          <a:p>
            <a:r>
              <a:rPr lang="de-DE" altLang="en-US" smtClean="0"/>
              <a:t>Abschlussarbeiten</a:t>
            </a:r>
          </a:p>
          <a:p>
            <a:pPr lvl="1"/>
            <a:r>
              <a:rPr lang="de-DE" altLang="en-US" smtClean="0"/>
              <a:t>Archivierung der </a:t>
            </a:r>
            <a:r>
              <a:rPr lang="de-DE" altLang="en-US" smtClean="0">
                <a:solidFill>
                  <a:srgbClr val="0000FF"/>
                </a:solidFill>
              </a:rPr>
              <a:t>Projektresultate</a:t>
            </a:r>
            <a:r>
              <a:rPr lang="de-DE" altLang="en-US" smtClean="0"/>
              <a:t> und aller </a:t>
            </a:r>
            <a:r>
              <a:rPr lang="de-DE" altLang="en-US" smtClean="0">
                <a:solidFill>
                  <a:srgbClr val="0000FF"/>
                </a:solidFill>
              </a:rPr>
              <a:t>Projektunterlagen</a:t>
            </a:r>
            <a:r>
              <a:rPr lang="de-DE" altLang="en-US" smtClean="0"/>
              <a:t>.</a:t>
            </a:r>
          </a:p>
          <a:p>
            <a:pPr lvl="1"/>
            <a:r>
              <a:rPr lang="de-DE" altLang="en-US" smtClean="0"/>
              <a:t>Auflösen der </a:t>
            </a:r>
            <a:r>
              <a:rPr lang="de-DE" altLang="en-US" smtClean="0">
                <a:solidFill>
                  <a:srgbClr val="0000FF"/>
                </a:solidFill>
              </a:rPr>
              <a:t>Projektorganisation</a:t>
            </a:r>
            <a:r>
              <a:rPr lang="de-DE" altLang="en-US" smtClean="0"/>
              <a:t> aufzulösen. </a:t>
            </a:r>
          </a:p>
          <a:p>
            <a:pPr lvl="1"/>
            <a:r>
              <a:rPr lang="de-DE" altLang="en-US" smtClean="0"/>
              <a:t>Identifizieren von </a:t>
            </a:r>
            <a:r>
              <a:rPr lang="de-DE" altLang="en-US" smtClean="0">
                <a:solidFill>
                  <a:srgbClr val="0000FF"/>
                </a:solidFill>
              </a:rPr>
              <a:t>Restarbeiten</a:t>
            </a:r>
            <a:r>
              <a:rPr lang="de-DE" altLang="en-US" smtClean="0"/>
              <a:t> und Zuteilung an Mitarbeiter.</a:t>
            </a:r>
          </a:p>
          <a:p>
            <a:pPr lvl="1"/>
            <a:r>
              <a:rPr lang="de-DE" altLang="en-US" smtClean="0"/>
              <a:t>Aufzeichnung von </a:t>
            </a:r>
            <a:r>
              <a:rPr lang="de-DE" altLang="en-US" smtClean="0">
                <a:solidFill>
                  <a:srgbClr val="0000FF"/>
                </a:solidFill>
              </a:rPr>
              <a:t>Projektkennzahlen</a:t>
            </a:r>
            <a:r>
              <a:rPr lang="de-DE" altLang="en-US" smtClean="0"/>
              <a:t>, die für die Planung weiterer Projekte benutzt werden können. </a:t>
            </a:r>
            <a:endParaRPr lang="en-US" altLang="en-US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1A7E196-D7AF-4FE8-9D05-5F05DFC96FCF}" type="slidenum">
              <a:rPr lang="de-DE" altLang="en-US" sz="1100"/>
              <a:pPr eaLnBrk="1" hangingPunct="1"/>
              <a:t>91</a:t>
            </a:fld>
            <a:endParaRPr lang="de-DE" altLang="en-US" sz="110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Die Dokumentation der Erfahrungen</a:t>
            </a:r>
          </a:p>
        </p:txBody>
      </p:sp>
      <p:sp>
        <p:nvSpPr>
          <p:cNvPr id="97283" name="Content Placeholder 2"/>
          <p:cNvSpPr>
            <a:spLocks noGrp="1"/>
          </p:cNvSpPr>
          <p:nvPr>
            <p:ph sz="quarter" idx="13"/>
          </p:nvPr>
        </p:nvSpPr>
        <p:spPr>
          <a:xfrm>
            <a:off x="200025" y="981075"/>
            <a:ext cx="4608513" cy="5400675"/>
          </a:xfrm>
        </p:spPr>
        <p:txBody>
          <a:bodyPr/>
          <a:lstStyle/>
          <a:p>
            <a:pPr lvl="1"/>
            <a:r>
              <a:rPr lang="de-DE" altLang="en-US" smtClean="0"/>
              <a:t>Die ersten vier Kapitel dienen einer kompakten Darstellung der gesammelten Informationen.</a:t>
            </a:r>
          </a:p>
          <a:p>
            <a:pPr lvl="1"/>
            <a:r>
              <a:rPr lang="de-DE" altLang="en-US" smtClean="0"/>
              <a:t>Die beiden letzten Kapitel sollen Interpretation und Umsetzung in Maßnahmen enthalten. </a:t>
            </a:r>
          </a:p>
        </p:txBody>
      </p:sp>
      <p:pic>
        <p:nvPicPr>
          <p:cNvPr id="97284" name="Content Placeholder 5" descr="8_16_Projektgeschichte_COL.png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08613" y="1293813"/>
            <a:ext cx="3986212" cy="4775200"/>
          </a:xfrm>
        </p:spPr>
      </p:pic>
      <p:sp>
        <p:nvSpPr>
          <p:cNvPr id="97285" name="Slide Number Placeholder 3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C2180C5-8AA6-4060-9169-4EC121CF67C8}" type="slidenum">
              <a:rPr lang="de-DE" altLang="en-US" sz="1100"/>
              <a:pPr eaLnBrk="1" hangingPunct="1"/>
              <a:t>92</a:t>
            </a:fld>
            <a:endParaRPr lang="de-DE" altLang="en-US" sz="110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8.7	</a:t>
            </a:r>
            <a:r>
              <a:rPr lang="en-US" dirty="0" err="1" smtClean="0"/>
              <a:t>Projektmanagement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Führungsaufgabe</a:t>
            </a:r>
            <a:endParaRPr lang="en-US" dirty="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Wahl des Projektleiters</a:t>
            </a:r>
          </a:p>
        </p:txBody>
      </p:sp>
      <p:sp>
        <p:nvSpPr>
          <p:cNvPr id="9933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Ein </a:t>
            </a:r>
            <a:r>
              <a:rPr lang="de-DE" altLang="en-US" smtClean="0">
                <a:solidFill>
                  <a:srgbClr val="0000FF"/>
                </a:solidFill>
              </a:rPr>
              <a:t>geeigneter Projektleiter </a:t>
            </a:r>
            <a:r>
              <a:rPr lang="de-DE" altLang="en-US" smtClean="0"/>
              <a:t>ist eine </a:t>
            </a:r>
            <a:r>
              <a:rPr lang="de-DE" altLang="en-US" smtClean="0">
                <a:solidFill>
                  <a:srgbClr val="0000FF"/>
                </a:solidFill>
              </a:rPr>
              <a:t>notwendige Voraussetzung </a:t>
            </a:r>
            <a:r>
              <a:rPr lang="de-DE" altLang="en-US" smtClean="0"/>
              <a:t>für ein erfolgreiches Projekt.</a:t>
            </a:r>
          </a:p>
          <a:p>
            <a:r>
              <a:rPr lang="de-DE" altLang="en-US" smtClean="0"/>
              <a:t>Qualifikationen und Fähigkeiten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Fachliche Qualifikation</a:t>
            </a:r>
            <a:r>
              <a:rPr lang="de-DE" altLang="en-US" smtClean="0"/>
              <a:t>: kaufmännisches Know-how, Wissen über die Anwendung, Software-technisches Wissen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Projektmanagement-Qualifikationen</a:t>
            </a:r>
            <a:r>
              <a:rPr lang="de-DE" altLang="en-US" smtClean="0"/>
              <a:t>: Techniken der Planung, der Schätzung etc., Verhandlungsgeschick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Führungsfähigkeiten</a:t>
            </a:r>
            <a:r>
              <a:rPr lang="de-DE" altLang="en-US" smtClean="0"/>
              <a:t>: Offenheit, Kommunikations- und Entscheidungsfähigkeit, Bereitschaft zum Delegieren, Fähigkeit zur Motivation und zur Vermittlung</a:t>
            </a:r>
          </a:p>
          <a:p>
            <a:pPr lvl="1"/>
            <a:r>
              <a:rPr lang="de-DE" altLang="en-US" smtClean="0">
                <a:solidFill>
                  <a:srgbClr val="FF0000"/>
                </a:solidFill>
              </a:rPr>
              <a:t>Persönliche Fähigkeiten</a:t>
            </a:r>
            <a:r>
              <a:rPr lang="de-DE" altLang="en-US" smtClean="0"/>
              <a:t>: Verantwortungswille, Belastbarkeit, Beharrlichkeit, Teamgeist, Geduld, Konfliktfähigkeit</a:t>
            </a:r>
            <a:endParaRPr lang="en-US" altLang="en-US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5D3CD96-FA46-4BB6-80B2-6A57E88D7F16}" type="slidenum">
              <a:rPr lang="de-DE" altLang="en-US" sz="1100"/>
              <a:pPr eaLnBrk="1" hangingPunct="1"/>
              <a:t>94</a:t>
            </a:fld>
            <a:endParaRPr lang="de-DE" altLang="en-US" sz="110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Woran scheitern Projektleiter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Mangelnde Ausbildung</a:t>
            </a:r>
          </a:p>
          <a:p>
            <a:pPr lvl="1"/>
            <a:r>
              <a:rPr lang="de-DE" altLang="en-US" smtClean="0"/>
              <a:t>Personen leiten Projekte, ohne vorher die notwendigen Managementkonzepte, Methoden und Techniken zu erlernen. </a:t>
            </a:r>
            <a:endParaRPr lang="en-US" altLang="en-US" smtClean="0"/>
          </a:p>
          <a:p>
            <a:r>
              <a:rPr lang="de-DE" altLang="en-US" smtClean="0">
                <a:solidFill>
                  <a:srgbClr val="FF0000"/>
                </a:solidFill>
              </a:rPr>
              <a:t>Unrealistische Erwartungen des oberen Managements</a:t>
            </a:r>
          </a:p>
          <a:p>
            <a:pPr lvl="1"/>
            <a:r>
              <a:rPr lang="de-DE" altLang="en-US" smtClean="0"/>
              <a:t>Oft werden ungünstige Randbedingungen vorgegeben. </a:t>
            </a:r>
          </a:p>
          <a:p>
            <a:r>
              <a:rPr lang="en-US" altLang="en-US" smtClean="0">
                <a:solidFill>
                  <a:srgbClr val="FF0000"/>
                </a:solidFill>
              </a:rPr>
              <a:t>Implizite Kundenerwartungen</a:t>
            </a:r>
          </a:p>
          <a:p>
            <a:pPr lvl="1"/>
            <a:r>
              <a:rPr lang="de-DE" altLang="en-US" smtClean="0"/>
              <a:t>Anforderungen sollen realisiert werden, die nie formuliert wurden.</a:t>
            </a:r>
            <a:endParaRPr lang="en-US" altLang="en-US" smtClean="0"/>
          </a:p>
          <a:p>
            <a:r>
              <a:rPr lang="en-US" altLang="en-US" smtClean="0">
                <a:solidFill>
                  <a:srgbClr val="FF0000"/>
                </a:solidFill>
              </a:rPr>
              <a:t>Verhalten der Mitarbeiter</a:t>
            </a:r>
          </a:p>
          <a:p>
            <a:pPr lvl="1"/>
            <a:r>
              <a:rPr lang="de-DE" altLang="en-US" smtClean="0"/>
              <a:t>Erwarten Informationen, geben eigene aber selbst nicht weiter.</a:t>
            </a:r>
            <a:endParaRPr lang="en-US" altLang="en-US" smtClean="0"/>
          </a:p>
          <a:p>
            <a:r>
              <a:rPr lang="en-US" altLang="en-US" smtClean="0">
                <a:solidFill>
                  <a:srgbClr val="FF0000"/>
                </a:solidFill>
              </a:rPr>
              <a:t>Eigener Anspruch</a:t>
            </a:r>
          </a:p>
          <a:p>
            <a:pPr lvl="1"/>
            <a:r>
              <a:rPr lang="de-DE" altLang="en-US" smtClean="0"/>
              <a:t>Übernimmt der Projektleiter zusätzlich noch technische Aufgaben, so wird einer der beiden Bereiche darunter leiden.</a:t>
            </a:r>
            <a:endParaRPr lang="en-US" altLang="en-US" smtClean="0"/>
          </a:p>
          <a:p>
            <a:pPr lvl="1"/>
            <a:endParaRPr lang="en-US" alt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15DCA2D-6448-4989-9736-D4618486AAFB}" type="slidenum">
              <a:rPr lang="de-DE" altLang="en-US" sz="1100"/>
              <a:pPr eaLnBrk="1" hangingPunct="1"/>
              <a:t>95</a:t>
            </a:fld>
            <a:endParaRPr lang="de-DE" altLang="en-US" sz="110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Folgerungen für die Projektleiter</a:t>
            </a:r>
            <a:endParaRPr lang="en-US" altLang="en-US" smtClean="0"/>
          </a:p>
        </p:txBody>
      </p:sp>
      <p:sp>
        <p:nvSpPr>
          <p:cNvPr id="101379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457200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Projektleiter müssen </a:t>
            </a:r>
            <a:r>
              <a:rPr lang="de-DE" altLang="en-US" smtClean="0">
                <a:solidFill>
                  <a:srgbClr val="0000FF"/>
                </a:solidFill>
              </a:rPr>
              <a:t>ausgebildet</a:t>
            </a:r>
            <a:r>
              <a:rPr lang="de-DE" altLang="en-US" smtClean="0"/>
              <a:t> sein! </a:t>
            </a:r>
          </a:p>
          <a:p>
            <a:pPr marL="457200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Projektleiter müssen </a:t>
            </a:r>
            <a:r>
              <a:rPr lang="de-DE" altLang="en-US" smtClean="0">
                <a:solidFill>
                  <a:srgbClr val="0000FF"/>
                </a:solidFill>
              </a:rPr>
              <a:t>ernst genommen </a:t>
            </a:r>
            <a:r>
              <a:rPr lang="de-DE" altLang="en-US" smtClean="0"/>
              <a:t>werden! </a:t>
            </a:r>
          </a:p>
          <a:p>
            <a:pPr marL="457200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0000FF"/>
                </a:solidFill>
              </a:rPr>
              <a:t>Zusammenarbeit</a:t>
            </a:r>
            <a:r>
              <a:rPr lang="de-DE" altLang="en-US" smtClean="0"/>
              <a:t> mit dem Management muss </a:t>
            </a:r>
            <a:r>
              <a:rPr lang="de-DE" altLang="en-US" smtClean="0">
                <a:solidFill>
                  <a:srgbClr val="0000FF"/>
                </a:solidFill>
              </a:rPr>
              <a:t>reibungslos</a:t>
            </a:r>
            <a:r>
              <a:rPr lang="de-DE" altLang="en-US" smtClean="0"/>
              <a:t> funktionieren. </a:t>
            </a:r>
          </a:p>
          <a:p>
            <a:pPr marL="457200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0000FF"/>
                </a:solidFill>
              </a:rPr>
              <a:t>Auftraggeber</a:t>
            </a:r>
            <a:r>
              <a:rPr lang="de-DE" altLang="en-US" smtClean="0"/>
              <a:t> müssen </a:t>
            </a:r>
            <a:r>
              <a:rPr lang="de-DE" altLang="en-US" smtClean="0">
                <a:solidFill>
                  <a:srgbClr val="0000FF"/>
                </a:solidFill>
              </a:rPr>
              <a:t>erkennen</a:t>
            </a:r>
            <a:r>
              <a:rPr lang="de-DE" altLang="en-US" smtClean="0"/>
              <a:t>, dass ohne ihre eigene intensive Beteiligung keine brauchbaren Systeme entstehen können.</a:t>
            </a:r>
          </a:p>
          <a:p>
            <a:pPr marL="457200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0000FF"/>
                </a:solidFill>
              </a:rPr>
              <a:t>Mitarbeiter</a:t>
            </a:r>
            <a:r>
              <a:rPr lang="de-DE" altLang="en-US" smtClean="0"/>
              <a:t> müssen </a:t>
            </a:r>
            <a:r>
              <a:rPr lang="de-DE" altLang="en-US" smtClean="0">
                <a:solidFill>
                  <a:srgbClr val="0000FF"/>
                </a:solidFill>
              </a:rPr>
              <a:t>lernen</a:t>
            </a:r>
            <a:r>
              <a:rPr lang="de-DE" altLang="en-US" smtClean="0"/>
              <a:t>, systematisch und nach Vorgaben zu arbeiten und ihre Ergebnisse angemessen zu dokumentieren.</a:t>
            </a:r>
          </a:p>
          <a:p>
            <a:pPr marL="457200" indent="-457200">
              <a:buFont typeface="Arial Rounded MT Bold" panose="020F0704030504030204" pitchFamily="34" charset="0"/>
              <a:buAutoNum type="arabicPeriod"/>
            </a:pPr>
            <a:r>
              <a:rPr lang="de-DE" altLang="en-US" smtClean="0"/>
              <a:t>Die Projektleiter müssen sich auf die Aufgaben des Projektmanagements </a:t>
            </a:r>
            <a:r>
              <a:rPr lang="de-DE" altLang="en-US" smtClean="0">
                <a:solidFill>
                  <a:srgbClr val="0000FF"/>
                </a:solidFill>
              </a:rPr>
              <a:t>konzentrieren</a:t>
            </a:r>
            <a:r>
              <a:rPr lang="de-DE" altLang="en-US" smtClean="0"/>
              <a:t>.</a:t>
            </a:r>
            <a:endParaRPr lang="en-US" altLang="en-US" smtClean="0"/>
          </a:p>
          <a:p>
            <a:pPr lvl="1">
              <a:buFont typeface="Arial" panose="020B0604020202020204" pitchFamily="34" charset="0"/>
              <a:buNone/>
            </a:pPr>
            <a:endParaRPr lang="en-US" altLang="en-US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D2470C9-68E4-4AA5-9E05-DC670D406C01}" type="slidenum">
              <a:rPr lang="de-DE" altLang="en-US" sz="1100"/>
              <a:pPr eaLnBrk="1" hangingPunct="1"/>
              <a:t>96</a:t>
            </a:fld>
            <a:endParaRPr lang="de-DE" altLang="en-US" sz="1100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Führungsprobleme</a:t>
            </a:r>
          </a:p>
        </p:txBody>
      </p:sp>
      <p:sp>
        <p:nvSpPr>
          <p:cNvPr id="102403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/>
              <a:t>Aus Sicht des Projektleiters:</a:t>
            </a:r>
          </a:p>
          <a:p>
            <a:pPr lvl="1"/>
            <a:r>
              <a:rPr lang="de-DE" altLang="en-US" smtClean="0"/>
              <a:t>Die Mitarbeiter sind </a:t>
            </a:r>
            <a:r>
              <a:rPr lang="de-DE" altLang="en-US" smtClean="0">
                <a:solidFill>
                  <a:srgbClr val="0000FF"/>
                </a:solidFill>
              </a:rPr>
              <a:t>nicht zielstrebig</a:t>
            </a:r>
            <a:r>
              <a:rPr lang="de-DE" altLang="en-US" smtClean="0"/>
              <a:t>.</a:t>
            </a:r>
          </a:p>
          <a:p>
            <a:pPr lvl="1"/>
            <a:r>
              <a:rPr lang="de-DE" altLang="en-US" smtClean="0"/>
              <a:t>Die </a:t>
            </a:r>
            <a:r>
              <a:rPr lang="de-DE" altLang="en-US" smtClean="0">
                <a:solidFill>
                  <a:srgbClr val="0000FF"/>
                </a:solidFill>
              </a:rPr>
              <a:t>Eigeninitiative</a:t>
            </a:r>
            <a:r>
              <a:rPr lang="de-DE" altLang="en-US" smtClean="0"/>
              <a:t> der Mitarbeiter ist </a:t>
            </a:r>
            <a:r>
              <a:rPr lang="de-DE" altLang="en-US" smtClean="0">
                <a:solidFill>
                  <a:srgbClr val="0000FF"/>
                </a:solidFill>
              </a:rPr>
              <a:t>unzureichend</a:t>
            </a:r>
            <a:r>
              <a:rPr lang="de-DE" altLang="en-US" smtClean="0"/>
              <a:t>, sie lassen sich kaum fördern.</a:t>
            </a:r>
          </a:p>
          <a:p>
            <a:pPr lvl="1"/>
            <a:r>
              <a:rPr lang="de-DE" altLang="en-US" smtClean="0"/>
              <a:t>Die Mitarbeiter haben </a:t>
            </a:r>
            <a:r>
              <a:rPr lang="de-DE" altLang="en-US" smtClean="0">
                <a:solidFill>
                  <a:srgbClr val="0000FF"/>
                </a:solidFill>
              </a:rPr>
              <a:t>kein Verständnis </a:t>
            </a:r>
            <a:r>
              <a:rPr lang="de-DE" altLang="en-US" smtClean="0"/>
              <a:t>oder gar Interesse für »höhere« Ziele, also die Ziele der Organisation oder Firma.</a:t>
            </a:r>
          </a:p>
          <a:p>
            <a:pPr lvl="1"/>
            <a:r>
              <a:rPr lang="de-DE" altLang="en-US" smtClean="0"/>
              <a:t>Den Mitarbeitern fehlt bei ihren Entscheidungen das </a:t>
            </a:r>
            <a:r>
              <a:rPr lang="de-DE" altLang="en-US" smtClean="0">
                <a:solidFill>
                  <a:srgbClr val="0000FF"/>
                </a:solidFill>
              </a:rPr>
              <a:t>Kostenbewusstsein</a:t>
            </a:r>
            <a:r>
              <a:rPr lang="de-DE" altLang="en-US" smtClean="0"/>
              <a:t>.</a:t>
            </a:r>
          </a:p>
          <a:p>
            <a:pPr lvl="1"/>
            <a:r>
              <a:rPr lang="de-DE" altLang="en-US" smtClean="0"/>
              <a:t>Die Spezialisten </a:t>
            </a:r>
            <a:r>
              <a:rPr lang="de-DE" altLang="en-US" smtClean="0">
                <a:solidFill>
                  <a:srgbClr val="0000FF"/>
                </a:solidFill>
              </a:rPr>
              <a:t>genießen ihre Macht </a:t>
            </a:r>
            <a:r>
              <a:rPr lang="de-DE" altLang="en-US" smtClean="0"/>
              <a:t>und sind </a:t>
            </a:r>
            <a:r>
              <a:rPr lang="de-DE" altLang="en-US" smtClean="0">
                <a:solidFill>
                  <a:srgbClr val="0000FF"/>
                </a:solidFill>
              </a:rPr>
              <a:t>arrogant</a:t>
            </a:r>
            <a:r>
              <a:rPr lang="de-DE" altLang="en-US" smtClean="0"/>
              <a:t>.</a:t>
            </a:r>
            <a:endParaRPr lang="en-US" altLang="en-US" smtClean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1834F05-9C9B-4AA2-AB19-FC9A37782D28}" type="slidenum">
              <a:rPr lang="de-DE" altLang="en-US" sz="1100"/>
              <a:pPr eaLnBrk="1" hangingPunct="1"/>
              <a:t>97</a:t>
            </a:fld>
            <a:endParaRPr lang="de-DE" altLang="en-US" sz="110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Die häufigsten Fehler des Projektleiters </a:t>
            </a:r>
            <a:endParaRPr lang="en-US" altLang="en-US" smtClean="0"/>
          </a:p>
        </p:txBody>
      </p:sp>
      <p:sp>
        <p:nvSpPr>
          <p:cNvPr id="103427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Keine Führung</a:t>
            </a:r>
          </a:p>
          <a:p>
            <a:pPr lvl="1"/>
            <a:r>
              <a:rPr lang="de-DE" altLang="en-US" smtClean="0"/>
              <a:t>Er ist nicht präsent, er kommuniziert nicht oder zu wenig.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Keine Beobachtung</a:t>
            </a:r>
          </a:p>
          <a:p>
            <a:pPr lvl="1"/>
            <a:r>
              <a:rPr lang="de-DE" altLang="en-US" smtClean="0"/>
              <a:t>Er nimmt die Arbeit der Mitarbeiter nicht wahr.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Keine Bewertung</a:t>
            </a:r>
          </a:p>
          <a:p>
            <a:pPr lvl="1"/>
            <a:r>
              <a:rPr lang="de-DE" altLang="en-US" smtClean="0"/>
              <a:t>Er bewertet die Arbeitsergebnisse nicht und bildet sich kein Urteil.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Keine Konsequenzen</a:t>
            </a:r>
          </a:p>
          <a:p>
            <a:pPr lvl="1"/>
            <a:r>
              <a:rPr lang="de-DE" altLang="en-US" smtClean="0"/>
              <a:t>Er trifft keine Entscheidungen als Folge von Bewertungen.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Technokratisches Verhalten</a:t>
            </a:r>
          </a:p>
          <a:p>
            <a:pPr lvl="1"/>
            <a:r>
              <a:rPr lang="de-DE" altLang="en-US" smtClean="0"/>
              <a:t>Er respektiert nicht das Bedürfnis der Mitarbeiter nach Information, Bewertung und Anerkennung.</a:t>
            </a:r>
            <a:endParaRPr lang="en-US" altLang="en-US" smtClean="0"/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94B6528-7420-4583-A156-BA6493D8355C}" type="slidenum">
              <a:rPr lang="de-DE" altLang="en-US" sz="1100"/>
              <a:pPr eaLnBrk="1" hangingPunct="1"/>
              <a:t>98</a:t>
            </a:fld>
            <a:endParaRPr lang="de-DE" altLang="en-US" sz="110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Regeln für das Projektmanagement</a:t>
            </a:r>
          </a:p>
        </p:txBody>
      </p:sp>
      <p:sp>
        <p:nvSpPr>
          <p:cNvPr id="104451" name="Content Placeholder 2"/>
          <p:cNvSpPr>
            <a:spLocks noGrp="1"/>
          </p:cNvSpPr>
          <p:nvPr>
            <p:ph idx="1"/>
          </p:nvPr>
        </p:nvSpPr>
        <p:spPr>
          <a:xfrm>
            <a:off x="166688" y="908050"/>
            <a:ext cx="9610725" cy="5326063"/>
          </a:xfrm>
        </p:spPr>
        <p:txBody>
          <a:bodyPr/>
          <a:lstStyle/>
          <a:p>
            <a:r>
              <a:rPr lang="de-DE" altLang="en-US" smtClean="0">
                <a:solidFill>
                  <a:srgbClr val="FF0000"/>
                </a:solidFill>
              </a:rPr>
              <a:t>Auswahl und Tätigkeit der Projektleiter</a:t>
            </a:r>
          </a:p>
          <a:p>
            <a:pPr lvl="1"/>
            <a:r>
              <a:rPr lang="de-DE" altLang="en-US" smtClean="0"/>
              <a:t>Müssen auf Grund ihrer Fähigkeiten ausgewählt werden</a:t>
            </a:r>
          </a:p>
          <a:p>
            <a:pPr lvl="1"/>
            <a:r>
              <a:rPr lang="de-DE" altLang="en-US" smtClean="0"/>
              <a:t>Müssen geschult, ernst genommen und kontrolliert werden.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Kompetenz und Verteilung</a:t>
            </a:r>
          </a:p>
          <a:p>
            <a:pPr lvl="1"/>
            <a:r>
              <a:rPr lang="de-DE" altLang="en-US" smtClean="0"/>
              <a:t>Aufgabe, Vollmacht, Verantwortung und Erfolg dürfen niemals voneinander getrennt werden.</a:t>
            </a:r>
          </a:p>
          <a:p>
            <a:pPr lvl="1"/>
            <a:r>
              <a:rPr lang="de-DE" altLang="en-US" smtClean="0"/>
              <a:t>Bei der Arbeitsteilung gilt das Vertragsprinzip.</a:t>
            </a:r>
          </a:p>
          <a:p>
            <a:pPr lvl="1"/>
            <a:r>
              <a:rPr lang="de-DE" altLang="en-US" smtClean="0"/>
              <a:t>Ziele (Termine, Kosten, etc.) müssen definiert sein.</a:t>
            </a:r>
          </a:p>
          <a:p>
            <a:r>
              <a:rPr lang="de-DE" altLang="en-US" smtClean="0">
                <a:solidFill>
                  <a:srgbClr val="FF0000"/>
                </a:solidFill>
              </a:rPr>
              <a:t>Kontrolle und Beurteilung</a:t>
            </a:r>
          </a:p>
          <a:p>
            <a:pPr lvl="1"/>
            <a:r>
              <a:rPr lang="de-DE" altLang="en-US" smtClean="0"/>
              <a:t>Ergebnisse/Fortschritt müssen gegen die Ziele kontrolliert werden.</a:t>
            </a:r>
          </a:p>
          <a:p>
            <a:pPr lvl="1"/>
            <a:r>
              <a:rPr lang="de-DE" altLang="en-US" smtClean="0"/>
              <a:t>Ergebnisse müssen beurteilt werden, dann sind die Mitarbeiter zu informieren, anschließend müssen die notwendigen Konsequenzen gezogen werden.</a:t>
            </a:r>
            <a:endParaRPr lang="en-US" altLang="en-US" smtClean="0"/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8605C9C-C2A9-469F-AA7C-620D891A7761}" type="slidenum">
              <a:rPr lang="de-DE" altLang="en-US" sz="1100"/>
              <a:pPr eaLnBrk="1" hangingPunct="1"/>
              <a:t>99</a:t>
            </a:fld>
            <a:endParaRPr lang="de-DE" altLang="en-US" sz="1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E Book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01_Grundlagen.ppt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381000" marR="0" indent="-381000" algn="ctr" defTabSz="762000" rtl="0" eaLnBrk="0" fontAlgn="base" latinLnBrk="0" hangingPunct="0">
          <a:lnSpc>
            <a:spcPct val="90000"/>
          </a:lnSpc>
          <a:spcBef>
            <a:spcPct val="60000"/>
          </a:spcBef>
          <a:spcAft>
            <a:spcPct val="5000"/>
          </a:spcAft>
          <a:buClr>
            <a:srgbClr val="0000FF"/>
          </a:buClr>
          <a:buSzPct val="100000"/>
          <a:buFont typeface="Wingdings" pitchFamily="2" charset="2"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381000" marR="0" indent="-381000" algn="ctr" defTabSz="762000" rtl="0" eaLnBrk="0" fontAlgn="base" latinLnBrk="0" hangingPunct="0">
          <a:lnSpc>
            <a:spcPct val="90000"/>
          </a:lnSpc>
          <a:spcBef>
            <a:spcPct val="60000"/>
          </a:spcBef>
          <a:spcAft>
            <a:spcPct val="5000"/>
          </a:spcAft>
          <a:buClr>
            <a:srgbClr val="0000FF"/>
          </a:buClr>
          <a:buSzPct val="100000"/>
          <a:buFont typeface="Wingdings" pitchFamily="2" charset="2"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01_Grundlagen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_Grundlagen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0</TotalTime>
  <Words>6672</Words>
  <Application>Microsoft Office PowerPoint</Application>
  <PresentationFormat>A4 Paper (210x297 mm)</PresentationFormat>
  <Paragraphs>1131</Paragraphs>
  <Slides>100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100</vt:i4>
      </vt:variant>
    </vt:vector>
  </HeadingPairs>
  <TitlesOfParts>
    <vt:vector size="114" baseType="lpstr">
      <vt:lpstr>Tahoma</vt:lpstr>
      <vt:lpstr>Arial</vt:lpstr>
      <vt:lpstr>Arial Rounded MT Bold</vt:lpstr>
      <vt:lpstr>Verdana</vt:lpstr>
      <vt:lpstr>Wingdings</vt:lpstr>
      <vt:lpstr>Times New Roman</vt:lpstr>
      <vt:lpstr>Helvetica</vt:lpstr>
      <vt:lpstr>PMingLiU</vt:lpstr>
      <vt:lpstr>Times</vt:lpstr>
      <vt:lpstr>Sabon</vt:lpstr>
      <vt:lpstr>Symbol</vt:lpstr>
      <vt:lpstr>Calibri</vt:lpstr>
      <vt:lpstr>Euro Sans</vt:lpstr>
      <vt:lpstr>SE Book</vt:lpstr>
      <vt:lpstr>8 Projektleitung und Projektleiter </vt:lpstr>
      <vt:lpstr>Einordnung</vt:lpstr>
      <vt:lpstr>8.1 Ziele und Schwerpunkte des Projektmanagements</vt:lpstr>
      <vt:lpstr>Ziele</vt:lpstr>
      <vt:lpstr>Aktivitäten, um die Ziele zu erreichen - 1</vt:lpstr>
      <vt:lpstr>Aktivitäten, um die Ziele zu erreichen - 2</vt:lpstr>
      <vt:lpstr>Aktivitäten, um die Ziele zu erreichen - 3</vt:lpstr>
      <vt:lpstr>8.2 Das Vorprojekt</vt:lpstr>
      <vt:lpstr>Einordnung</vt:lpstr>
      <vt:lpstr>Die Organisation des Vorprojekts</vt:lpstr>
      <vt:lpstr>Resultate des Vorprojekts</vt:lpstr>
      <vt:lpstr>Aktivitäten im Vorprojekt</vt:lpstr>
      <vt:lpstr>Das Angebot</vt:lpstr>
      <vt:lpstr>Weitere Ergebnisse des Vorprojekts</vt:lpstr>
      <vt:lpstr>8.3 Start des Projekts, Planung</vt:lpstr>
      <vt:lpstr>Die Startphase</vt:lpstr>
      <vt:lpstr>Planung im Software-Projekt</vt:lpstr>
      <vt:lpstr>Teilaufgaben der Planung</vt:lpstr>
      <vt:lpstr>Fazit</vt:lpstr>
      <vt:lpstr>Planungsaspekte- 1</vt:lpstr>
      <vt:lpstr>Planungsaspekte- 2</vt:lpstr>
      <vt:lpstr>Die Planung der Aufgaben: Arbeitspakete</vt:lpstr>
      <vt:lpstr>Kriterien für Arbeitspakete</vt:lpstr>
      <vt:lpstr>Ein Projektstrukturplan</vt:lpstr>
      <vt:lpstr>Projektphasen</vt:lpstr>
      <vt:lpstr>Meilensteine</vt:lpstr>
      <vt:lpstr>Externe und interne Meilensteine</vt:lpstr>
      <vt:lpstr>Beispiel für Phasen und Meilensteine</vt:lpstr>
      <vt:lpstr>Anodnung der Arbeitspakte - Einflüsse</vt:lpstr>
      <vt:lpstr>Anordnungsbeziehungen </vt:lpstr>
      <vt:lpstr>Terminplan als Balkendiagramm</vt:lpstr>
      <vt:lpstr>Terminplan als Netzplan</vt:lpstr>
      <vt:lpstr>Netzplan  - Beispiel</vt:lpstr>
      <vt:lpstr>Der Projektplan</vt:lpstr>
      <vt:lpstr>Aufbau eines Projektplans -1</vt:lpstr>
      <vt:lpstr>Aufbau eines Projektplans - 3</vt:lpstr>
      <vt:lpstr>Aufbau eines Projektplans - 2</vt:lpstr>
      <vt:lpstr>8.4 Aufwand, Kosten, Risiken</vt:lpstr>
      <vt:lpstr>Aufwandsschätzung</vt:lpstr>
      <vt:lpstr>PowerPoint Presentation</vt:lpstr>
      <vt:lpstr>Ansätze der Aufwandsschätzung</vt:lpstr>
      <vt:lpstr>Expertenschätzung – Delphi-Verfahren</vt:lpstr>
      <vt:lpstr>Algorithmische Verfahren</vt:lpstr>
      <vt:lpstr>COCOMO</vt:lpstr>
      <vt:lpstr>COCOMO Werte</vt:lpstr>
      <vt:lpstr>Präzisionsstufen</vt:lpstr>
      <vt:lpstr>Formeln</vt:lpstr>
      <vt:lpstr>Kostenfaktoren</vt:lpstr>
      <vt:lpstr>Beispiel - 1</vt:lpstr>
      <vt:lpstr>Beispiel - 2</vt:lpstr>
      <vt:lpstr>COCOMO II</vt:lpstr>
      <vt:lpstr>Einflüsse auf den Programmumfang</vt:lpstr>
      <vt:lpstr>Berechnung der Programmgröße</vt:lpstr>
      <vt:lpstr>Bestimmung des Aufwands</vt:lpstr>
      <vt:lpstr>Skalierungsfaktoren</vt:lpstr>
      <vt:lpstr>Berechung des Exponents</vt:lpstr>
      <vt:lpstr>Kostenfaktoren</vt:lpstr>
      <vt:lpstr>Werte im Post-Architecture Model</vt:lpstr>
      <vt:lpstr>Beispiel - 1</vt:lpstr>
      <vt:lpstr>Beispiel - 2</vt:lpstr>
      <vt:lpstr>Das Function-Point-Verfahren</vt:lpstr>
      <vt:lpstr>Vorgehensweise - 1</vt:lpstr>
      <vt:lpstr>Vorgehensweise - 2</vt:lpstr>
      <vt:lpstr>Bechnung der Function-Points</vt:lpstr>
      <vt:lpstr>IBM- und VW-Kurve für die Umrechnung</vt:lpstr>
      <vt:lpstr>Risikomanagement</vt:lpstr>
      <vt:lpstr>Aktivitäten im Risikomanagement</vt:lpstr>
      <vt:lpstr>Risikobewertung</vt:lpstr>
      <vt:lpstr>Risikodiagramm</vt:lpstr>
      <vt:lpstr>Vereinfachte Variante</vt:lpstr>
      <vt:lpstr>Prävention und Notfallmaßnahmen</vt:lpstr>
      <vt:lpstr>8.5 Projektkontrolle und -steuerung</vt:lpstr>
      <vt:lpstr>Der Regelkreis der Projektdurchführung</vt:lpstr>
      <vt:lpstr>Bewertung des Erreichten</vt:lpstr>
      <vt:lpstr>Fertigstellungsgrad – naiver Ansatz</vt:lpstr>
      <vt:lpstr>Fertigstellungsgrad - Restaufwand</vt:lpstr>
      <vt:lpstr>Fertigstellungsgrad – erarbeiteter Wert</vt:lpstr>
      <vt:lpstr>Earned Value Analysis</vt:lpstr>
      <vt:lpstr>EV-Analyse - Basiswerte</vt:lpstr>
      <vt:lpstr>Kostenabweichung - Planabweichung</vt:lpstr>
      <vt:lpstr>Beispiel</vt:lpstr>
      <vt:lpstr>Darstellung von CV und SV</vt:lpstr>
      <vt:lpstr>Gesamtkosten und Fertigstellungstermin</vt:lpstr>
      <vt:lpstr>Prognosen - 1</vt:lpstr>
      <vt:lpstr>Prognosen  - 2</vt:lpstr>
      <vt:lpstr>Beispiel - 1</vt:lpstr>
      <vt:lpstr>Beispiel - Prognosen</vt:lpstr>
      <vt:lpstr>Termindrift-Diagramm</vt:lpstr>
      <vt:lpstr>Beispiel</vt:lpstr>
      <vt:lpstr>8.6 Der Projektabschluss</vt:lpstr>
      <vt:lpstr>Abschlussarbeiten</vt:lpstr>
      <vt:lpstr>Die Dokumentation der Erfahrungen</vt:lpstr>
      <vt:lpstr>8.7 Projektmanagement als Führungsaufgabe</vt:lpstr>
      <vt:lpstr>Wahl des Projektleiters</vt:lpstr>
      <vt:lpstr>Woran scheitern Projektleiter</vt:lpstr>
      <vt:lpstr>Folgerungen für die Projektleiter</vt:lpstr>
      <vt:lpstr>Führungsprobleme</vt:lpstr>
      <vt:lpstr>Die häufigsten Fehler des Projektleiters </vt:lpstr>
      <vt:lpstr>Regeln für das Projektmanagement</vt:lpstr>
      <vt:lpstr>Zeitlos gültige Regeln (Metzger 1981)</vt:lpstr>
    </vt:vector>
  </TitlesOfParts>
  <Company>LuFGI3 RWTH Aachen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lichter</dc:creator>
  <cp:lastModifiedBy>Horst Lichter</cp:lastModifiedBy>
  <cp:revision>608</cp:revision>
  <cp:lastPrinted>1999-12-02T11:37:08Z</cp:lastPrinted>
  <dcterms:created xsi:type="dcterms:W3CDTF">1999-10-20T06:37:44Z</dcterms:created>
  <dcterms:modified xsi:type="dcterms:W3CDTF">2022-11-16T09:44:41Z</dcterms:modified>
</cp:coreProperties>
</file>