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7" r:id="rId1"/>
  </p:sldMasterIdLst>
  <p:notesMasterIdLst>
    <p:notesMasterId r:id="rId52"/>
  </p:notesMasterIdLst>
  <p:handoutMasterIdLst>
    <p:handoutMasterId r:id="rId53"/>
  </p:handoutMasterIdLst>
  <p:sldIdLst>
    <p:sldId id="256"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1" r:id="rId38"/>
    <p:sldId id="340" r:id="rId39"/>
    <p:sldId id="342" r:id="rId40"/>
    <p:sldId id="343" r:id="rId41"/>
    <p:sldId id="344" r:id="rId42"/>
    <p:sldId id="345" r:id="rId43"/>
    <p:sldId id="346" r:id="rId44"/>
    <p:sldId id="347" r:id="rId45"/>
    <p:sldId id="348" r:id="rId46"/>
    <p:sldId id="351" r:id="rId47"/>
    <p:sldId id="350" r:id="rId48"/>
    <p:sldId id="352" r:id="rId49"/>
    <p:sldId id="353" r:id="rId50"/>
    <p:sldId id="354" r:id="rId51"/>
  </p:sldIdLst>
  <p:sldSz cx="9906000" cy="6858000" type="A4"/>
  <p:notesSz cx="7099300" cy="10234613"/>
  <p:defaultTextStyle>
    <a:defPPr>
      <a:defRPr lang="en-US"/>
    </a:defPPr>
    <a:lvl1pPr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a:srgbClr val="000099"/>
    <a:srgbClr val="6699FF"/>
    <a:srgbClr val="0039AC"/>
    <a:srgbClr val="008000"/>
    <a:srgbClr val="5C8071"/>
    <a:srgbClr val="4498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408" autoAdjust="0"/>
  </p:normalViewPr>
  <p:slideViewPr>
    <p:cSldViewPr>
      <p:cViewPr varScale="1">
        <p:scale>
          <a:sx n="110" d="100"/>
          <a:sy n="110" d="100"/>
        </p:scale>
        <p:origin x="834" y="102"/>
      </p:cViewPr>
      <p:guideLst>
        <p:guide orient="horz" pos="2160"/>
        <p:guide pos="312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Lst>
  </p:outlineViewPr>
  <p:notesTextViewPr>
    <p:cViewPr>
      <p:scale>
        <a:sx n="100" d="100"/>
        <a:sy n="100" d="100"/>
      </p:scale>
      <p:origin x="0" y="0"/>
    </p:cViewPr>
  </p:notesTextViewPr>
  <p:sorterViewPr>
    <p:cViewPr>
      <p:scale>
        <a:sx n="66" d="100"/>
        <a:sy n="66" d="100"/>
      </p:scale>
      <p:origin x="0" y="768"/>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9" Type="http://schemas.openxmlformats.org/officeDocument/2006/relationships/slide" Target="slides/slide39.xml"/><Relationship Id="rId21" Type="http://schemas.openxmlformats.org/officeDocument/2006/relationships/slide" Target="slides/slide21.xml"/><Relationship Id="rId34" Type="http://schemas.openxmlformats.org/officeDocument/2006/relationships/slide" Target="slides/slide34.xml"/><Relationship Id="rId42" Type="http://schemas.openxmlformats.org/officeDocument/2006/relationships/slide" Target="slides/slide42.xml"/><Relationship Id="rId7" Type="http://schemas.openxmlformats.org/officeDocument/2006/relationships/slide" Target="slides/slide7.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29.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37" Type="http://schemas.openxmlformats.org/officeDocument/2006/relationships/slide" Target="slides/slide37.xml"/><Relationship Id="rId40" Type="http://schemas.openxmlformats.org/officeDocument/2006/relationships/slide" Target="slides/slide40.xml"/><Relationship Id="rId45" Type="http://schemas.openxmlformats.org/officeDocument/2006/relationships/slide" Target="slides/slide45.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4" Type="http://schemas.openxmlformats.org/officeDocument/2006/relationships/slide" Target="slides/slide44.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43" Type="http://schemas.openxmlformats.org/officeDocument/2006/relationships/slide" Target="slides/slide43.xml"/><Relationship Id="rId8" Type="http://schemas.openxmlformats.org/officeDocument/2006/relationships/slide" Target="slides/slide8.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38" Type="http://schemas.openxmlformats.org/officeDocument/2006/relationships/slide" Target="slides/slide38.xml"/><Relationship Id="rId46" Type="http://schemas.openxmlformats.org/officeDocument/2006/relationships/slide" Target="slides/slide47.xml"/><Relationship Id="rId20" Type="http://schemas.openxmlformats.org/officeDocument/2006/relationships/slide" Target="slides/slide20.xml"/><Relationship Id="rId41" Type="http://schemas.openxmlformats.org/officeDocument/2006/relationships/slide" Target="slides/slide4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315913" y="428625"/>
            <a:ext cx="6462712" cy="250825"/>
          </a:xfrm>
          <a:prstGeom prst="rect">
            <a:avLst/>
          </a:prstGeom>
          <a:noFill/>
          <a:ln w="12700">
            <a:noFill/>
            <a:miter lim="800000"/>
            <a:headEnd/>
            <a:tailEnd/>
          </a:ln>
          <a:effectLst/>
        </p:spPr>
        <p:txBody>
          <a:bodyPr wrap="none" lIns="95504" tIns="46914" rIns="95504" bIns="46914">
            <a:spAutoFit/>
          </a:bodyPr>
          <a:lstStyle/>
          <a:p>
            <a:pPr defTabSz="804863" eaLnBrk="0" hangingPunct="0">
              <a:lnSpc>
                <a:spcPct val="90000"/>
              </a:lnSpc>
              <a:defRPr/>
            </a:pPr>
            <a:r>
              <a:rPr lang="de-DE" sz="1000">
                <a:latin typeface="Arial" charset="0"/>
                <a:cs typeface="+mn-cs"/>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pPr>
            <a:r>
              <a:rPr lang="en-US" altLang="en-US" sz="1000">
                <a:latin typeface="Arial" panose="020B0604020202020204" pitchFamily="34" charset="0"/>
              </a:rPr>
              <a:t> </a:t>
            </a:r>
            <a:fld id="{A85CDF2D-D37B-4A32-A1DA-43E3D52C9C00}" type="slidenum">
              <a:rPr lang="en-US" altLang="en-US" sz="1000">
                <a:latin typeface="Arial" panose="020B0604020202020204" pitchFamily="34" charset="0"/>
              </a:rPr>
              <a:pPr algn="ctr">
                <a:lnSpc>
                  <a:spcPct val="90000"/>
                </a:lnSpc>
              </a:pPr>
              <a:t>‹#›</a:t>
            </a:fld>
            <a:endParaRPr lang="en-US" altLang="en-US" sz="100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a:latin typeface="Times New Roman" pitchFamily="18" charset="0"/>
              </a:defRPr>
            </a:lvl1pPr>
          </a:lstStyle>
          <a:p>
            <a:pPr>
              <a:defRPr/>
            </a:pPr>
            <a:endParaRPr lang="de-DE"/>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a:latin typeface="Times New Roman" pitchFamily="18" charset="0"/>
              </a:defRPr>
            </a:lvl1pPr>
          </a:lstStyle>
          <a:p>
            <a:pPr>
              <a:defRPr/>
            </a:pPr>
            <a:endParaRPr lang="de-DE"/>
          </a:p>
        </p:txBody>
      </p:sp>
      <p:sp>
        <p:nvSpPr>
          <p:cNvPr id="55300"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a:latin typeface="Times New Roman" pitchFamily="18" charset="0"/>
              </a:defRPr>
            </a:lvl1pPr>
          </a:lstStyle>
          <a:p>
            <a:pPr>
              <a:defRPr/>
            </a:pPr>
            <a:endParaRPr lang="de-DE"/>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a:latin typeface="Times New Roman" panose="02020603050405020304" pitchFamily="18" charset="0"/>
              </a:defRPr>
            </a:lvl1pPr>
          </a:lstStyle>
          <a:p>
            <a:fld id="{4B3425D0-BFCE-406F-877D-CFD7077B3F2A}"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marL="0" indent="0">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fld id="{FDF5F25C-5CF4-4E03-AAB3-03926133F797}" type="slidenum">
              <a:rPr lang="de-DE" altLang="en-US"/>
              <a:pPr/>
              <a:t>‹#›</a:t>
            </a:fld>
            <a:endParaRPr lang="de-DE" altLang="en-US"/>
          </a:p>
        </p:txBody>
      </p:sp>
    </p:spTree>
    <p:extLst>
      <p:ext uri="{BB962C8B-B14F-4D97-AF65-F5344CB8AC3E}">
        <p14:creationId xmlns:p14="http://schemas.microsoft.com/office/powerpoint/2010/main" val="2852204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fld id="{63B81ABF-2D68-470F-8877-FD47D874E062}" type="slidenum">
              <a:rPr lang="de-DE" altLang="en-US"/>
              <a:pPr/>
              <a:t>‹#›</a:t>
            </a:fld>
            <a:endParaRPr lang="de-DE" altLang="en-US"/>
          </a:p>
        </p:txBody>
      </p:sp>
    </p:spTree>
    <p:extLst>
      <p:ext uri="{BB962C8B-B14F-4D97-AF65-F5344CB8AC3E}">
        <p14:creationId xmlns:p14="http://schemas.microsoft.com/office/powerpoint/2010/main" val="1837520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fld id="{C1016FAC-9303-4E54-AA6C-0C39C10F39F0}" type="slidenum">
              <a:rPr lang="de-DE" altLang="en-US"/>
              <a:pPr/>
              <a:t>‹#›</a:t>
            </a:fld>
            <a:endParaRPr lang="de-DE" altLang="en-US"/>
          </a:p>
        </p:txBody>
      </p:sp>
    </p:spTree>
    <p:extLst>
      <p:ext uri="{BB962C8B-B14F-4D97-AF65-F5344CB8AC3E}">
        <p14:creationId xmlns:p14="http://schemas.microsoft.com/office/powerpoint/2010/main" val="2637191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fld id="{9A107F16-AB51-4FE3-B228-FF9CB230219C}" type="slidenum">
              <a:rPr lang="de-DE" altLang="en-US"/>
              <a:pPr/>
              <a:t>‹#›</a:t>
            </a:fld>
            <a:endParaRPr lang="de-DE" altLang="en-US"/>
          </a:p>
        </p:txBody>
      </p:sp>
    </p:spTree>
    <p:extLst>
      <p:ext uri="{BB962C8B-B14F-4D97-AF65-F5344CB8AC3E}">
        <p14:creationId xmlns:p14="http://schemas.microsoft.com/office/powerpoint/2010/main" val="652492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fld id="{58386EE6-9624-4BC4-8D2B-86FD64704005}" type="slidenum">
              <a:rPr lang="de-DE" altLang="en-US"/>
              <a:pPr/>
              <a:t>‹#›</a:t>
            </a:fld>
            <a:endParaRPr lang="de-DE" altLang="en-US"/>
          </a:p>
        </p:txBody>
      </p:sp>
    </p:spTree>
    <p:extLst>
      <p:ext uri="{BB962C8B-B14F-4D97-AF65-F5344CB8AC3E}">
        <p14:creationId xmlns:p14="http://schemas.microsoft.com/office/powerpoint/2010/main" val="4017071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3"/>
          <p:cNvSpPr txBox="1"/>
          <p:nvPr userDrawn="1"/>
        </p:nvSpPr>
        <p:spPr>
          <a:xfrm>
            <a:off x="920750" y="344488"/>
            <a:ext cx="7848600" cy="708025"/>
          </a:xfrm>
          <a:prstGeom prst="rect">
            <a:avLst/>
          </a:prstGeom>
          <a:noFill/>
        </p:spPr>
        <p:txBody>
          <a:bodyPr>
            <a:spAutoFit/>
          </a:bodyPr>
          <a:lstStyle/>
          <a:p>
            <a:pPr>
              <a:defRPr/>
            </a:pPr>
            <a:r>
              <a:rPr lang="de-DE" sz="4000" dirty="0">
                <a:latin typeface="+mn-lt"/>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7" name="TextBox 6"/>
          <p:cNvSpPr txBox="1"/>
          <p:nvPr userDrawn="1"/>
        </p:nvSpPr>
        <p:spPr>
          <a:xfrm>
            <a:off x="920750" y="6308725"/>
            <a:ext cx="8135938" cy="261938"/>
          </a:xfrm>
          <a:prstGeom prst="rect">
            <a:avLst/>
          </a:prstGeom>
          <a:noFill/>
        </p:spPr>
        <p:txBody>
          <a:bodyPr>
            <a:spAutoFit/>
          </a:bodyPr>
          <a:lstStyle/>
          <a:p>
            <a:pPr>
              <a:defRPr/>
            </a:pPr>
            <a:r>
              <a:rPr lang="de-DE" sz="1100" dirty="0">
                <a:latin typeface="+mn-lt"/>
              </a:rPr>
              <a:t>© Ludewig, J., H. Lichter: Software Engineering  –   Grundlagen, Menschen, Prozesse, Techniken. 2. Aufl., </a:t>
            </a:r>
            <a:r>
              <a:rPr lang="de-DE" sz="1100" dirty="0" err="1">
                <a:latin typeface="+mn-lt"/>
              </a:rPr>
              <a:t>dpunkt.verlag</a:t>
            </a:r>
            <a:r>
              <a:rPr lang="de-DE" sz="1100" dirty="0">
                <a:latin typeface="+mn-lt"/>
              </a:rPr>
              <a:t>,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833253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p>
            <a:pPr marL="381000" indent="-381000" algn="ctr" defTabSz="762000" eaLnBrk="0" hangingPunct="0">
              <a:lnSpc>
                <a:spcPct val="90000"/>
              </a:lnSpc>
              <a:spcBef>
                <a:spcPct val="60000"/>
              </a:spcBef>
              <a:spcAft>
                <a:spcPct val="5000"/>
              </a:spcAft>
              <a:buClr>
                <a:srgbClr val="0000FF"/>
              </a:buClr>
              <a:buSzPct val="100000"/>
              <a:buFont typeface="Wingdings" pitchFamily="2" charset="2"/>
              <a:buNone/>
              <a:defRPr/>
            </a:pPr>
            <a:endParaRPr lang="de-DE"/>
          </a:p>
        </p:txBody>
      </p:sp>
      <p:sp>
        <p:nvSpPr>
          <p:cNvPr id="2" name="Title 1"/>
          <p:cNvSpPr>
            <a:spLocks noGrp="1"/>
          </p:cNvSpPr>
          <p:nvPr>
            <p:ph type="title"/>
          </p:nvPr>
        </p:nvSpPr>
        <p:spPr>
          <a:xfrm>
            <a:off x="992560" y="1700808"/>
            <a:ext cx="7920880" cy="1224135"/>
          </a:xfrm>
        </p:spPr>
        <p:txBody>
          <a:bodyPr tIns="252000" bIns="252000">
            <a:normAutofit/>
          </a:bodyPr>
          <a:lstStyle>
            <a:lvl1pPr marL="1071563" indent="-1071563">
              <a:defRPr/>
            </a:lvl1pPr>
          </a:lstStyle>
          <a:p>
            <a:r>
              <a:rPr lang="en-US" dirty="0" smtClean="0"/>
              <a:t>Click to edit Master title style</a:t>
            </a:r>
            <a:endParaRPr lang="de-DE" dirty="0"/>
          </a:p>
        </p:txBody>
      </p:sp>
    </p:spTree>
    <p:extLst>
      <p:ext uri="{BB962C8B-B14F-4D97-AF65-F5344CB8AC3E}">
        <p14:creationId xmlns:p14="http://schemas.microsoft.com/office/powerpoint/2010/main" val="4085159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no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a:defRPr sz="1100"/>
            </a:lvl1pPr>
          </a:lstStyle>
          <a:p>
            <a:fld id="{57376114-DC3B-4EF2-87B4-A73DA40D7F17}" type="slidenum">
              <a:rPr lang="de-DE" altLang="en-US"/>
              <a:pPr/>
              <a:t>‹#›</a:t>
            </a:fld>
            <a:endParaRPr lang="de-DE" altLang="en-US"/>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marL="342900" indent="-342900"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0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92188" y="1196975"/>
            <a:ext cx="7921625" cy="1223963"/>
          </a:xfrm>
        </p:spPr>
        <p:txBody>
          <a:bodyPr>
            <a:spAutoFit/>
          </a:bodyPr>
          <a:lstStyle/>
          <a:p>
            <a:r>
              <a:rPr lang="de-DE" altLang="en-US" sz="4000" smtClean="0"/>
              <a:t>1	Modelle und Modellierung</a:t>
            </a:r>
            <a:r>
              <a:rPr lang="de-DE" altLang="en-US" smtClean="0"/>
              <a:t> </a:t>
            </a:r>
            <a:endParaRPr lang="en-US" altLang="en-US" smtClean="0"/>
          </a:p>
        </p:txBody>
      </p:sp>
      <p:sp>
        <p:nvSpPr>
          <p:cNvPr id="4099" name="Content Placeholder 3"/>
          <p:cNvSpPr>
            <a:spLocks noGrp="1"/>
          </p:cNvSpPr>
          <p:nvPr>
            <p:ph sz="quarter" idx="13"/>
          </p:nvPr>
        </p:nvSpPr>
        <p:spPr>
          <a:xfrm>
            <a:off x="1497013" y="2565400"/>
            <a:ext cx="7416800" cy="3527425"/>
          </a:xfrm>
        </p:spPr>
        <p:txBody>
          <a:bodyPr/>
          <a:lstStyle/>
          <a:p>
            <a:pPr marL="457200" indent="-457200"/>
            <a:r>
              <a:rPr lang="de-DE" altLang="en-US" smtClean="0">
                <a:solidFill>
                  <a:srgbClr val="7F7F7F"/>
                </a:solidFill>
              </a:rPr>
              <a:t>1.1  Modelle, die uns umgeben</a:t>
            </a:r>
          </a:p>
          <a:p>
            <a:pPr marL="457200" indent="-457200"/>
            <a:r>
              <a:rPr lang="de-DE" altLang="en-US" smtClean="0">
                <a:solidFill>
                  <a:srgbClr val="7F7F7F"/>
                </a:solidFill>
              </a:rPr>
              <a:t>1.2  Modelltheorie</a:t>
            </a:r>
          </a:p>
          <a:p>
            <a:pPr marL="457200" indent="-457200"/>
            <a:r>
              <a:rPr lang="de-DE" altLang="en-US" smtClean="0">
                <a:solidFill>
                  <a:srgbClr val="7F7F7F"/>
                </a:solidFill>
              </a:rPr>
              <a:t>1.3  Ziele beim Einsatz von Modellen </a:t>
            </a:r>
          </a:p>
          <a:p>
            <a:pPr marL="457200" indent="-457200"/>
            <a:r>
              <a:rPr lang="de-DE" altLang="en-US" smtClean="0">
                <a:solidFill>
                  <a:srgbClr val="7F7F7F"/>
                </a:solidFill>
              </a:rPr>
              <a:t>1.4  Entwicklung und Validierung von Modellen </a:t>
            </a:r>
          </a:p>
          <a:p>
            <a:pPr marL="457200" indent="-457200"/>
            <a:r>
              <a:rPr lang="de-DE" altLang="en-US" smtClean="0">
                <a:solidFill>
                  <a:srgbClr val="7F7F7F"/>
                </a:solidFill>
              </a:rPr>
              <a:t>1.5  Modelle im Software Engineering </a:t>
            </a:r>
          </a:p>
          <a:p>
            <a:pPr marL="457200" indent="-457200"/>
            <a:r>
              <a:rPr lang="de-DE" altLang="en-US" smtClean="0">
                <a:solidFill>
                  <a:srgbClr val="7F7F7F"/>
                </a:solidFill>
              </a:rPr>
              <a:t>1.6  Theoriebildung </a:t>
            </a:r>
          </a:p>
          <a:p>
            <a:pPr marL="457200" indent="-457200"/>
            <a:r>
              <a:rPr lang="de-DE" altLang="en-US" smtClean="0">
                <a:solidFill>
                  <a:srgbClr val="7F7F7F"/>
                </a:solidFill>
              </a:rPr>
              <a:t>1.7  Modellierung durch Graphen und Grafiken </a:t>
            </a:r>
          </a:p>
          <a:p>
            <a:pPr marL="457200" indent="-457200"/>
            <a:r>
              <a:rPr lang="de-DE" altLang="en-US" smtClean="0">
                <a:solidFill>
                  <a:srgbClr val="7F7F7F"/>
                </a:solidFill>
              </a:rPr>
              <a:t>1.8  Modellierung durch Zahlen: Skalen und Skalentypen</a:t>
            </a:r>
          </a:p>
          <a:p>
            <a:pPr marL="457200" indent="-457200"/>
            <a:r>
              <a:rPr lang="de-DE" altLang="en-US" smtClean="0">
                <a:solidFill>
                  <a:srgbClr val="7F7F7F"/>
                </a:solidFill>
              </a:rPr>
              <a:t>1.9 Übergänge zwischen verschiedenen Skalentypen</a:t>
            </a:r>
          </a:p>
          <a:p>
            <a:pPr marL="457200" indent="-457200"/>
            <a:endParaRPr lang="en-US" altLang="en-US" smtClean="0">
              <a:solidFill>
                <a:srgbClr val="7F7F7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de-DE" altLang="en-US" smtClean="0"/>
              <a:t>Hinweise und Beispiele</a:t>
            </a:r>
          </a:p>
        </p:txBody>
      </p:sp>
      <p:sp>
        <p:nvSpPr>
          <p:cNvPr id="13315" name="Content Placeholder 2"/>
          <p:cNvSpPr>
            <a:spLocks noGrp="1"/>
          </p:cNvSpPr>
          <p:nvPr>
            <p:ph idx="1"/>
          </p:nvPr>
        </p:nvSpPr>
        <p:spPr>
          <a:xfrm>
            <a:off x="166688" y="981075"/>
            <a:ext cx="9501187" cy="5326063"/>
          </a:xfrm>
        </p:spPr>
        <p:txBody>
          <a:bodyPr/>
          <a:lstStyle/>
          <a:p>
            <a:r>
              <a:rPr lang="de-DE" altLang="en-US" smtClean="0">
                <a:solidFill>
                  <a:srgbClr val="3333FF"/>
                </a:solidFill>
                <a:ea typeface="Times New Roman" panose="02020603050405020304" pitchFamily="18" charset="0"/>
                <a:cs typeface="New York" charset="0"/>
              </a:rPr>
              <a:t>Achtung</a:t>
            </a:r>
            <a:r>
              <a:rPr lang="de-DE" altLang="en-US" smtClean="0">
                <a:ea typeface="Times New Roman" panose="02020603050405020304" pitchFamily="18" charset="0"/>
                <a:cs typeface="New York" charset="0"/>
              </a:rPr>
              <a:t>: </a:t>
            </a:r>
            <a:r>
              <a:rPr lang="de-DE" altLang="en-US" b="1" smtClean="0">
                <a:ea typeface="Times New Roman" panose="02020603050405020304" pitchFamily="18" charset="0"/>
                <a:cs typeface="New York" charset="0"/>
              </a:rPr>
              <a:t>Prognostische Modelle </a:t>
            </a:r>
            <a:r>
              <a:rPr lang="de-DE" altLang="en-US" smtClean="0">
                <a:ea typeface="Times New Roman" panose="02020603050405020304" pitchFamily="18" charset="0"/>
                <a:cs typeface="New York" charset="0"/>
              </a:rPr>
              <a:t>sind </a:t>
            </a:r>
            <a:r>
              <a:rPr lang="de-DE" altLang="en-US" b="1" smtClean="0">
                <a:ea typeface="Times New Roman" panose="02020603050405020304" pitchFamily="18" charset="0"/>
                <a:cs typeface="New York" charset="0"/>
              </a:rPr>
              <a:t>deskriptiv</a:t>
            </a:r>
            <a:r>
              <a:rPr lang="de-DE" altLang="en-US" smtClean="0">
                <a:ea typeface="Times New Roman" panose="02020603050405020304" pitchFamily="18" charset="0"/>
                <a:cs typeface="New York" charset="0"/>
              </a:rPr>
              <a:t>, sie beschreiben einen zukünftigen Zustand, sie fordern ihn nicht!</a:t>
            </a:r>
          </a:p>
          <a:p>
            <a:pPr lvl="1"/>
            <a:r>
              <a:rPr lang="de-DE" altLang="en-US" smtClean="0">
                <a:ea typeface="Times New Roman" panose="02020603050405020304" pitchFamily="18" charset="0"/>
                <a:cs typeface="New York" charset="0"/>
              </a:rPr>
              <a:t>Beispiel: Wettervorhersage, Kostenschätzung</a:t>
            </a:r>
          </a:p>
          <a:p>
            <a:r>
              <a:rPr lang="de-DE" altLang="en-US" smtClean="0">
                <a:solidFill>
                  <a:srgbClr val="3333FF"/>
                </a:solidFill>
                <a:ea typeface="Times New Roman" panose="02020603050405020304" pitchFamily="18" charset="0"/>
                <a:cs typeface="New York" charset="0"/>
              </a:rPr>
              <a:t>Achtung</a:t>
            </a:r>
            <a:r>
              <a:rPr lang="de-DE" altLang="en-US" smtClean="0"/>
              <a:t>: Ob ein Modell deskriptiv oder präskriptiv ist, kann man im Allgemeinen nur entscheiden, wenn man die </a:t>
            </a:r>
            <a:r>
              <a:rPr lang="de-DE" altLang="en-US" b="1" smtClean="0"/>
              <a:t>Entstehungsgeschichte</a:t>
            </a:r>
            <a:r>
              <a:rPr lang="de-DE" altLang="en-US" smtClean="0"/>
              <a:t> kennt; im Modell selbst steckt dieses Merkmal nicht.</a:t>
            </a:r>
          </a:p>
          <a:p>
            <a:r>
              <a:rPr lang="de-DE" altLang="en-US" b="1" smtClean="0"/>
              <a:t>Beispiele</a:t>
            </a:r>
            <a:r>
              <a:rPr lang="de-DE" altLang="en-US" smtClean="0"/>
              <a:t>: </a:t>
            </a:r>
          </a:p>
          <a:p>
            <a:pPr lvl="1"/>
            <a:r>
              <a:rPr lang="de-DE" altLang="en-US" smtClean="0"/>
              <a:t>Eine Konstruktionszeichnung ist in der Regel ein präskriptives Modell; gelegentlich wird aber auch ein Objekt, für das keine Zeichnung existiert, durch eine Zeichnung beschrieben. </a:t>
            </a:r>
          </a:p>
          <a:p>
            <a:pPr lvl="1"/>
            <a:r>
              <a:rPr lang="de-DE" altLang="en-US" smtClean="0"/>
              <a:t>Eine Architekturzeichnung kann deskriptiv oder präskriptiv sein. </a:t>
            </a:r>
          </a:p>
          <a:p>
            <a:pPr lvl="1"/>
            <a:r>
              <a:rPr lang="de-DE" altLang="en-US" smtClean="0"/>
              <a:t>Aus einer Kostenschätzung kann eine Vorgabe werden.</a:t>
            </a:r>
          </a:p>
          <a:p>
            <a:endParaRPr lang="de-DE" altLang="en-US" smtClean="0"/>
          </a:p>
          <a:p>
            <a:endParaRPr lang="de-DE" altLang="en-US" smtClean="0"/>
          </a:p>
        </p:txBody>
      </p:sp>
      <p:sp>
        <p:nvSpPr>
          <p:cNvPr id="133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238060D-4EC6-4F68-A65B-452748A713B2}" type="slidenum">
              <a:rPr lang="de-DE" altLang="en-US" sz="1100"/>
              <a:pPr eaLnBrk="1" hangingPunct="1"/>
              <a:t>10</a:t>
            </a:fld>
            <a:endParaRPr lang="de-DE" altLang="en-US"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de-DE" altLang="en-US" smtClean="0"/>
              <a:t>Die Modelltheorie von Stachowiak - 1</a:t>
            </a:r>
          </a:p>
        </p:txBody>
      </p:sp>
      <p:sp>
        <p:nvSpPr>
          <p:cNvPr id="14339" name="Content Placeholder 2"/>
          <p:cNvSpPr>
            <a:spLocks noGrp="1"/>
          </p:cNvSpPr>
          <p:nvPr>
            <p:ph idx="1"/>
          </p:nvPr>
        </p:nvSpPr>
        <p:spPr>
          <a:xfrm>
            <a:off x="166688" y="981075"/>
            <a:ext cx="9501187" cy="2808288"/>
          </a:xfrm>
        </p:spPr>
        <p:txBody>
          <a:bodyPr/>
          <a:lstStyle/>
          <a:p>
            <a:r>
              <a:rPr lang="de-DE" altLang="en-US" smtClean="0"/>
              <a:t>Ein Modell entspricht dem Original in den meisten Fällen </a:t>
            </a:r>
            <a:r>
              <a:rPr lang="de-DE" altLang="en-US" b="1" smtClean="0"/>
              <a:t>nicht völlig</a:t>
            </a:r>
            <a:r>
              <a:rPr lang="de-DE" altLang="en-US" smtClean="0"/>
              <a:t>. Dafür gibt es drei Gründe:</a:t>
            </a:r>
          </a:p>
          <a:p>
            <a:pPr lvl="1"/>
            <a:r>
              <a:rPr lang="de-DE" altLang="en-US" smtClean="0"/>
              <a:t>Attribute des Originals fallen durch Abstraktion weg (</a:t>
            </a:r>
            <a:r>
              <a:rPr lang="de-DE" altLang="en-US" smtClean="0">
                <a:solidFill>
                  <a:srgbClr val="3333FF"/>
                </a:solidFill>
                <a:ea typeface="Times New Roman" panose="02020603050405020304" pitchFamily="18" charset="0"/>
                <a:cs typeface="New York" charset="0"/>
              </a:rPr>
              <a:t>präterierte Attribute</a:t>
            </a:r>
            <a:r>
              <a:rPr lang="de-DE" altLang="en-US" smtClean="0"/>
              <a:t>)</a:t>
            </a:r>
          </a:p>
          <a:p>
            <a:pPr lvl="1"/>
            <a:r>
              <a:rPr lang="de-DE" altLang="en-US" smtClean="0"/>
              <a:t>Die Abbildung ins Modell ist mit einer </a:t>
            </a:r>
            <a:r>
              <a:rPr lang="de-DE" altLang="en-US" smtClean="0">
                <a:solidFill>
                  <a:srgbClr val="3333FF"/>
                </a:solidFill>
                <a:cs typeface="Times New Roman" panose="02020603050405020304" pitchFamily="18" charset="0"/>
              </a:rPr>
              <a:t>Transformation</a:t>
            </a:r>
            <a:r>
              <a:rPr lang="de-DE" altLang="en-US" smtClean="0"/>
              <a:t> verbunden.</a:t>
            </a:r>
          </a:p>
          <a:p>
            <a:pPr lvl="1"/>
            <a:r>
              <a:rPr lang="de-DE" altLang="en-US" smtClean="0"/>
              <a:t>Das Modell weist Attribute auf, die nicht durch das Original bestimmt sind (abundante Attribute).</a:t>
            </a:r>
          </a:p>
          <a:p>
            <a:endParaRPr lang="de-DE" altLang="en-US" smtClean="0"/>
          </a:p>
        </p:txBody>
      </p:sp>
      <p:sp>
        <p:nvSpPr>
          <p:cNvPr id="1434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990109D-648D-4E43-A6AB-C27F45CC2183}" type="slidenum">
              <a:rPr lang="de-DE" altLang="en-US" sz="1100"/>
              <a:pPr eaLnBrk="1" hangingPunct="1"/>
              <a:t>11</a:t>
            </a:fld>
            <a:endParaRPr lang="de-DE" altLang="en-US" sz="1100"/>
          </a:p>
        </p:txBody>
      </p:sp>
      <p:pic>
        <p:nvPicPr>
          <p:cNvPr id="14341" name="Picture 4" descr="1_1_OrigModell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5613" y="4046538"/>
            <a:ext cx="6454775"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de-DE" altLang="en-US" smtClean="0"/>
              <a:t>Die Modelltheorie von Stachowiak - 2</a:t>
            </a:r>
          </a:p>
        </p:txBody>
      </p:sp>
      <p:sp>
        <p:nvSpPr>
          <p:cNvPr id="15363" name="Content Placeholder 2"/>
          <p:cNvSpPr>
            <a:spLocks noGrp="1"/>
          </p:cNvSpPr>
          <p:nvPr>
            <p:ph idx="1"/>
          </p:nvPr>
        </p:nvSpPr>
        <p:spPr>
          <a:xfrm>
            <a:off x="166688" y="981075"/>
            <a:ext cx="9501187" cy="5326063"/>
          </a:xfrm>
        </p:spPr>
        <p:txBody>
          <a:bodyPr/>
          <a:lstStyle/>
          <a:p>
            <a:r>
              <a:rPr lang="de-DE" altLang="en-US" smtClean="0"/>
              <a:t>Stachowiak (1973) hat dieses Schema durch drei so genannte </a:t>
            </a:r>
            <a:r>
              <a:rPr lang="de-DE" altLang="en-US" smtClean="0">
                <a:solidFill>
                  <a:srgbClr val="3333FF"/>
                </a:solidFill>
                <a:ea typeface="Times New Roman" panose="02020603050405020304" pitchFamily="18" charset="0"/>
                <a:cs typeface="New York" charset="0"/>
              </a:rPr>
              <a:t>Modellmerkmale</a:t>
            </a:r>
            <a:r>
              <a:rPr lang="de-DE" altLang="en-US" smtClean="0"/>
              <a:t> charakterisiert:</a:t>
            </a:r>
          </a:p>
          <a:p>
            <a:r>
              <a:rPr lang="de-DE" altLang="en-US" smtClean="0"/>
              <a:t>Das </a:t>
            </a:r>
            <a:r>
              <a:rPr lang="de-DE" altLang="en-US" smtClean="0">
                <a:solidFill>
                  <a:srgbClr val="3333FF"/>
                </a:solidFill>
                <a:cs typeface="Times New Roman" panose="02020603050405020304" pitchFamily="18" charset="0"/>
              </a:rPr>
              <a:t>Abbildungsmerkmal</a:t>
            </a:r>
          </a:p>
          <a:p>
            <a:pPr lvl="1"/>
            <a:r>
              <a:rPr lang="de-DE" altLang="en-US" smtClean="0"/>
              <a:t>Zum Modell </a:t>
            </a:r>
            <a:r>
              <a:rPr lang="de-DE" altLang="en-US" b="1" smtClean="0"/>
              <a:t>gibt es das Original</a:t>
            </a:r>
            <a:r>
              <a:rPr lang="de-DE" altLang="en-US" smtClean="0"/>
              <a:t>, ein Gegenstück, das wirklich vorhanden, geplant oder fiktiv sein kann.</a:t>
            </a:r>
          </a:p>
          <a:p>
            <a:r>
              <a:rPr lang="de-DE" altLang="en-US" smtClean="0"/>
              <a:t>Das </a:t>
            </a:r>
            <a:r>
              <a:rPr lang="de-DE" altLang="en-US" smtClean="0">
                <a:solidFill>
                  <a:srgbClr val="3333FF"/>
                </a:solidFill>
                <a:cs typeface="Times New Roman" panose="02020603050405020304" pitchFamily="18" charset="0"/>
              </a:rPr>
              <a:t>Verkürzungsmerkmal</a:t>
            </a:r>
          </a:p>
          <a:p>
            <a:pPr lvl="1"/>
            <a:r>
              <a:rPr lang="de-DE" altLang="en-US" smtClean="0"/>
              <a:t>Ein Modell erfasst </a:t>
            </a:r>
            <a:r>
              <a:rPr lang="de-DE" altLang="en-US" b="1" smtClean="0"/>
              <a:t>nicht alle Attribute des Originals</a:t>
            </a:r>
            <a:r>
              <a:rPr lang="de-DE" altLang="en-US" smtClean="0"/>
              <a:t>, sondern nur einen Ausschnitt. </a:t>
            </a:r>
          </a:p>
          <a:p>
            <a:r>
              <a:rPr lang="de-DE" altLang="en-US" smtClean="0"/>
              <a:t>Das pragmatische Merkmal</a:t>
            </a:r>
          </a:p>
          <a:p>
            <a:pPr lvl="1"/>
            <a:r>
              <a:rPr lang="de-DE" altLang="en-US" smtClean="0"/>
              <a:t>Modelle können unter bestimmten Bedingungen und bezüglich bestimmter Fragestellungen </a:t>
            </a:r>
            <a:r>
              <a:rPr lang="de-DE" altLang="en-US" b="1" smtClean="0"/>
              <a:t>das Original ersetzen</a:t>
            </a:r>
            <a:r>
              <a:rPr lang="de-DE" altLang="en-US" smtClean="0"/>
              <a:t>.</a:t>
            </a:r>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A0457B8-1CE8-438E-A047-54F72313ADE3}" type="slidenum">
              <a:rPr lang="de-DE" altLang="en-US" sz="1100"/>
              <a:pPr eaLnBrk="1" hangingPunct="1"/>
              <a:t>12</a:t>
            </a:fld>
            <a:endParaRPr lang="de-DE" altLang="en-US"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1.3	Ziele beim Einsatz von Modellen</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de-DE" altLang="en-US" smtClean="0"/>
              <a:t>Ziele - 1</a:t>
            </a:r>
          </a:p>
        </p:txBody>
      </p:sp>
      <p:sp>
        <p:nvSpPr>
          <p:cNvPr id="17411" name="Content Placeholder 2"/>
          <p:cNvSpPr>
            <a:spLocks noGrp="1"/>
          </p:cNvSpPr>
          <p:nvPr>
            <p:ph idx="1"/>
          </p:nvPr>
        </p:nvSpPr>
        <p:spPr>
          <a:xfrm>
            <a:off x="166688" y="981075"/>
            <a:ext cx="9501187" cy="5326063"/>
          </a:xfrm>
        </p:spPr>
        <p:txBody>
          <a:bodyPr/>
          <a:lstStyle/>
          <a:p>
            <a:pPr marL="457200" lvl="1" indent="-457200">
              <a:buFont typeface="Arial Rounded MT Bold" panose="020F0704030504030204" pitchFamily="34" charset="0"/>
              <a:buAutoNum type="alphaLcParenR"/>
            </a:pPr>
            <a:r>
              <a:rPr lang="de-DE" altLang="en-US" smtClean="0">
                <a:solidFill>
                  <a:srgbClr val="3333FF"/>
                </a:solidFill>
                <a:ea typeface="Times New Roman" panose="02020603050405020304" pitchFamily="18" charset="0"/>
                <a:cs typeface="New York" charset="0"/>
              </a:rPr>
              <a:t>Einsatz in der Lehre / zum Spielen</a:t>
            </a:r>
            <a:r>
              <a:rPr lang="de-DE" altLang="en-US" smtClean="0">
                <a:ea typeface="Times New Roman" panose="02020603050405020304" pitchFamily="18" charset="0"/>
                <a:cs typeface="New York" charset="0"/>
              </a:rPr>
              <a:t/>
            </a:r>
            <a:br>
              <a:rPr lang="de-DE" altLang="en-US" smtClean="0">
                <a:ea typeface="Times New Roman" panose="02020603050405020304" pitchFamily="18" charset="0"/>
                <a:cs typeface="New York" charset="0"/>
              </a:rPr>
            </a:br>
            <a:r>
              <a:rPr lang="de-DE" altLang="en-US" smtClean="0">
                <a:ea typeface="Times New Roman" panose="02020603050405020304" pitchFamily="18" charset="0"/>
                <a:cs typeface="New York" charset="0"/>
              </a:rPr>
              <a:t>immer deskriptiv; Modell hat Ähnlichkeit mit dem Original, die wir mit den Sinnen (Augen, Ohren, ....) wahrnehmen können.</a:t>
            </a:r>
          </a:p>
          <a:p>
            <a:pPr marL="792163" lvl="2" indent="-457200"/>
            <a:r>
              <a:rPr lang="de-DE" altLang="en-US" smtClean="0">
                <a:ea typeface="Times New Roman" panose="02020603050405020304" pitchFamily="18" charset="0"/>
                <a:cs typeface="New York" charset="0"/>
              </a:rPr>
              <a:t>SESAM, Flugsimulatoren</a:t>
            </a:r>
          </a:p>
          <a:p>
            <a:pPr marL="457200" lvl="1" indent="-457200">
              <a:buFont typeface="Arial Rounded MT Bold" panose="020F0704030504030204" pitchFamily="34" charset="0"/>
              <a:buAutoNum type="alphaLcParenR"/>
            </a:pPr>
            <a:r>
              <a:rPr lang="de-DE" altLang="en-US" smtClean="0">
                <a:solidFill>
                  <a:srgbClr val="3333FF"/>
                </a:solidFill>
                <a:ea typeface="Times New Roman" panose="02020603050405020304" pitchFamily="18" charset="0"/>
                <a:cs typeface="New York" charset="0"/>
              </a:rPr>
              <a:t>Formale (mathematische) Modelle</a:t>
            </a:r>
            <a:r>
              <a:rPr lang="de-DE" altLang="en-US" smtClean="0"/>
              <a:t/>
            </a:r>
            <a:br>
              <a:rPr lang="de-DE" altLang="en-US" smtClean="0"/>
            </a:br>
            <a:r>
              <a:rPr lang="de-DE" altLang="en-US" smtClean="0"/>
              <a:t>meist deskriptiv; oft in Modellen des Typs A enthalten</a:t>
            </a:r>
            <a:br>
              <a:rPr lang="de-DE" altLang="en-US" smtClean="0"/>
            </a:br>
            <a:r>
              <a:rPr lang="de-DE" altLang="en-US" smtClean="0"/>
              <a:t>Ähnlichkeit mit dem Original ist nicht wahrnehmbar.</a:t>
            </a:r>
          </a:p>
          <a:p>
            <a:pPr marL="792163" lvl="2" indent="-457200"/>
            <a:r>
              <a:rPr lang="de-DE" altLang="en-US" smtClean="0"/>
              <a:t>eine Formel</a:t>
            </a:r>
          </a:p>
          <a:p>
            <a:pPr marL="457200" lvl="1" indent="-457200">
              <a:buFont typeface="Arial Rounded MT Bold" panose="020F0704030504030204" pitchFamily="34" charset="0"/>
              <a:buAutoNum type="alphaLcParenR"/>
            </a:pPr>
            <a:r>
              <a:rPr lang="de-DE" altLang="en-US" smtClean="0">
                <a:solidFill>
                  <a:srgbClr val="3333FF"/>
                </a:solidFill>
                <a:cs typeface="Times New Roman" panose="02020603050405020304" pitchFamily="18" charset="0"/>
              </a:rPr>
              <a:t>Modelle für die Dokumentation</a:t>
            </a:r>
            <a:r>
              <a:rPr lang="de-DE" altLang="en-US" smtClean="0"/>
              <a:t/>
            </a:r>
            <a:br>
              <a:rPr lang="de-DE" altLang="en-US" smtClean="0"/>
            </a:br>
            <a:r>
              <a:rPr lang="de-DE" altLang="en-US" smtClean="0"/>
              <a:t>immer deskriptiv; dient der Überlieferung von Informationen</a:t>
            </a:r>
          </a:p>
          <a:p>
            <a:pPr marL="792163" lvl="2" indent="-457200"/>
            <a:r>
              <a:rPr lang="de-DE" altLang="en-US" smtClean="0"/>
              <a:t>Fotos und Fotoalben, Geschichtsbücher, Gerichtsprotokolle</a:t>
            </a:r>
          </a:p>
          <a:p>
            <a:pPr marL="792163" lvl="2" indent="-457200"/>
            <a:r>
              <a:rPr lang="de-DE" altLang="en-US" smtClean="0"/>
              <a:t>Buchungsbelege, Logbücher, Fehlerreports</a:t>
            </a:r>
          </a:p>
          <a:p>
            <a:pPr marL="792163" lvl="2" indent="-457200"/>
            <a:r>
              <a:rPr lang="de-DE" altLang="en-US" smtClean="0"/>
              <a:t>Aufzeichnungen einer Überwachungskamera</a:t>
            </a:r>
          </a:p>
          <a:p>
            <a:endParaRPr lang="de-DE" altLang="en-US" smtClean="0"/>
          </a:p>
        </p:txBody>
      </p:sp>
      <p:sp>
        <p:nvSpPr>
          <p:cNvPr id="174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7ED1761-7352-4568-8483-CE87F710C9F2}" type="slidenum">
              <a:rPr lang="de-DE" altLang="en-US" sz="1100"/>
              <a:pPr eaLnBrk="1" hangingPunct="1"/>
              <a:t>14</a:t>
            </a:fld>
            <a:endParaRPr lang="de-DE" altLang="en-US" sz="1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de-DE" altLang="en-US" smtClean="0"/>
              <a:t>Ziele - 2</a:t>
            </a:r>
          </a:p>
        </p:txBody>
      </p:sp>
      <p:sp>
        <p:nvSpPr>
          <p:cNvPr id="18435" name="Content Placeholder 2"/>
          <p:cNvSpPr>
            <a:spLocks noGrp="1"/>
          </p:cNvSpPr>
          <p:nvPr>
            <p:ph sz="quarter" idx="13"/>
          </p:nvPr>
        </p:nvSpPr>
        <p:spPr>
          <a:xfrm>
            <a:off x="200025" y="765175"/>
            <a:ext cx="9505950" cy="1655763"/>
          </a:xfrm>
        </p:spPr>
        <p:txBody>
          <a:bodyPr/>
          <a:lstStyle/>
          <a:p>
            <a:pPr marL="457200" lvl="1" indent="-457200">
              <a:buFont typeface="Arial Rounded MT Bold" panose="020F0704030504030204" pitchFamily="34" charset="0"/>
              <a:buAutoNum type="alphaLcParenR" startAt="4"/>
            </a:pPr>
            <a:r>
              <a:rPr lang="de-DE" altLang="en-US" smtClean="0">
                <a:solidFill>
                  <a:srgbClr val="3333FF"/>
                </a:solidFill>
                <a:ea typeface="Times New Roman" panose="02020603050405020304" pitchFamily="18" charset="0"/>
                <a:cs typeface="New York" charset="0"/>
              </a:rPr>
              <a:t>Explorative Modelle</a:t>
            </a:r>
          </a:p>
          <a:p>
            <a:pPr marL="792163" lvl="2" indent="-457200"/>
            <a:r>
              <a:rPr lang="de-DE" altLang="en-US" smtClean="0">
                <a:ea typeface="Times New Roman" panose="02020603050405020304" pitchFamily="18" charset="0"/>
                <a:cs typeface="New York" charset="0"/>
              </a:rPr>
              <a:t>Erst deskriptiv, dann (nach Erweiterung) präskriptiv. Folgen einer gedachten Änderung der Realität sollen beurteilt werden. Die Änderung wird darum im Modell durchgeführt.</a:t>
            </a:r>
          </a:p>
        </p:txBody>
      </p:sp>
      <p:sp>
        <p:nvSpPr>
          <p:cNvPr id="18436" name="Content Placeholder 3"/>
          <p:cNvSpPr>
            <a:spLocks noGrp="1"/>
          </p:cNvSpPr>
          <p:nvPr>
            <p:ph sz="quarter" idx="14"/>
          </p:nvPr>
        </p:nvSpPr>
        <p:spPr>
          <a:xfrm>
            <a:off x="200025" y="4868863"/>
            <a:ext cx="9505950" cy="1512887"/>
          </a:xfrm>
        </p:spPr>
        <p:txBody>
          <a:bodyPr/>
          <a:lstStyle/>
          <a:p>
            <a:pPr marL="0" indent="0"/>
            <a:r>
              <a:rPr lang="de-DE" altLang="en-US" smtClean="0"/>
              <a:t>Sehr viele scheinbar präskriptive Modelle sind tatsächlich explorativ.</a:t>
            </a:r>
          </a:p>
          <a:p>
            <a:pPr marL="0" indent="0"/>
            <a:r>
              <a:rPr lang="de-DE" altLang="en-US" smtClean="0">
                <a:solidFill>
                  <a:srgbClr val="3333FF"/>
                </a:solidFill>
                <a:ea typeface="Times New Roman" panose="02020603050405020304" pitchFamily="18" charset="0"/>
                <a:cs typeface="New York" charset="0"/>
              </a:rPr>
              <a:t>Beispiele</a:t>
            </a:r>
            <a:r>
              <a:rPr lang="de-DE" altLang="en-US" smtClean="0"/>
              <a:t> </a:t>
            </a:r>
          </a:p>
          <a:p>
            <a:pPr lvl="1"/>
            <a:r>
              <a:rPr lang="de-DE" altLang="en-US" smtClean="0"/>
              <a:t>Modell eines Hauses; Spezifikation mit Ist- und Soll-Analyse; Prototyp einer Software</a:t>
            </a:r>
          </a:p>
          <a:p>
            <a:pPr marL="0" indent="0"/>
            <a:endParaRPr lang="de-DE" altLang="en-US" smtClean="0"/>
          </a:p>
        </p:txBody>
      </p:sp>
      <p:sp>
        <p:nvSpPr>
          <p:cNvPr id="18437"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B6A21DA4-832B-4C42-AB61-CFDDF971AC59}" type="slidenum">
              <a:rPr lang="de-DE" altLang="en-US" sz="1100"/>
              <a:pPr eaLnBrk="1" hangingPunct="1"/>
              <a:t>15</a:t>
            </a:fld>
            <a:endParaRPr lang="de-DE" altLang="en-US" sz="1100"/>
          </a:p>
        </p:txBody>
      </p:sp>
      <p:pic>
        <p:nvPicPr>
          <p:cNvPr id="18438" name="Picture 5" descr="1_2_Modell_Trans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9175" y="2276475"/>
            <a:ext cx="48768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1.4	Modell-Entwicklung und Validierung</a:t>
            </a:r>
            <a:endParaRPr lang="de-D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de-DE" altLang="en-US" smtClean="0"/>
              <a:t>Entwicklung eines Modells</a:t>
            </a:r>
          </a:p>
        </p:txBody>
      </p:sp>
      <p:sp>
        <p:nvSpPr>
          <p:cNvPr id="20483" name="Content Placeholder 2"/>
          <p:cNvSpPr>
            <a:spLocks noGrp="1"/>
          </p:cNvSpPr>
          <p:nvPr>
            <p:ph idx="1"/>
          </p:nvPr>
        </p:nvSpPr>
        <p:spPr>
          <a:xfrm>
            <a:off x="166688" y="981075"/>
            <a:ext cx="9501187" cy="5326063"/>
          </a:xfrm>
        </p:spPr>
        <p:txBody>
          <a:bodyPr/>
          <a:lstStyle/>
          <a:p>
            <a:pPr>
              <a:buClr>
                <a:srgbClr val="0330D8"/>
              </a:buClr>
            </a:pPr>
            <a:r>
              <a:rPr lang="de-DE" altLang="en-US" smtClean="0"/>
              <a:t>Modelle, auch die des Software Engineerings, entstehen durch </a:t>
            </a:r>
            <a:r>
              <a:rPr lang="de-DE" altLang="en-US" smtClean="0">
                <a:solidFill>
                  <a:srgbClr val="3333FF"/>
                </a:solidFill>
                <a:ea typeface="Times New Roman" panose="02020603050405020304" pitchFamily="18" charset="0"/>
                <a:cs typeface="New York" charset="0"/>
              </a:rPr>
              <a:t>Beobachtungen</a:t>
            </a:r>
            <a:r>
              <a:rPr lang="de-DE" altLang="en-US" smtClean="0"/>
              <a:t>, </a:t>
            </a:r>
            <a:r>
              <a:rPr lang="de-DE" altLang="en-US" smtClean="0">
                <a:solidFill>
                  <a:srgbClr val="3333FF"/>
                </a:solidFill>
                <a:cs typeface="Times New Roman" panose="02020603050405020304" pitchFamily="18" charset="0"/>
              </a:rPr>
              <a:t>Analogieschlüsse</a:t>
            </a:r>
            <a:r>
              <a:rPr lang="de-DE" altLang="en-US" smtClean="0"/>
              <a:t> und </a:t>
            </a:r>
            <a:r>
              <a:rPr lang="de-DE" altLang="en-US" smtClean="0">
                <a:solidFill>
                  <a:srgbClr val="3333FF"/>
                </a:solidFill>
                <a:cs typeface="Times New Roman" panose="02020603050405020304" pitchFamily="18" charset="0"/>
              </a:rPr>
              <a:t>Intuition</a:t>
            </a:r>
            <a:r>
              <a:rPr lang="de-DE" altLang="en-US" smtClean="0"/>
              <a:t>. </a:t>
            </a:r>
          </a:p>
          <a:p>
            <a:pPr>
              <a:buClr>
                <a:srgbClr val="0330D8"/>
              </a:buClr>
            </a:pPr>
            <a:r>
              <a:rPr lang="de-DE" altLang="en-US" b="1" smtClean="0"/>
              <a:t>Beispiel</a:t>
            </a:r>
            <a:r>
              <a:rPr lang="de-DE" altLang="en-US" smtClean="0">
                <a:solidFill>
                  <a:srgbClr val="3333FF"/>
                </a:solidFill>
              </a:rPr>
              <a:t> </a:t>
            </a:r>
          </a:p>
          <a:p>
            <a:pPr marL="714375" lvl="1" indent="-352425">
              <a:buClr>
                <a:srgbClr val="0330D8"/>
              </a:buClr>
            </a:pPr>
            <a:r>
              <a:rPr lang="de-DE" altLang="en-US" smtClean="0"/>
              <a:t>Wer </a:t>
            </a:r>
            <a:r>
              <a:rPr lang="de-DE" altLang="en-US" b="1" smtClean="0"/>
              <a:t>beobachtet</a:t>
            </a:r>
            <a:r>
              <a:rPr lang="de-DE" altLang="en-US" smtClean="0"/>
              <a:t>, dass Programme in Programmiersprache A typisch weit weniger syntaktische Fehler enthalten als solche in B, hat eine </a:t>
            </a:r>
            <a:r>
              <a:rPr lang="de-DE" altLang="en-US" b="1" smtClean="0"/>
              <a:t>Theorie</a:t>
            </a:r>
            <a:r>
              <a:rPr lang="de-DE" altLang="en-US" smtClean="0"/>
              <a:t> entwickelt. </a:t>
            </a:r>
          </a:p>
          <a:p>
            <a:pPr marL="714375" lvl="1" indent="-352425">
              <a:spcAft>
                <a:spcPct val="10000"/>
              </a:spcAft>
              <a:buClr>
                <a:srgbClr val="0330D8"/>
              </a:buClr>
            </a:pPr>
            <a:r>
              <a:rPr lang="de-DE" altLang="en-US" smtClean="0"/>
              <a:t>Er schafft ein </a:t>
            </a:r>
            <a:r>
              <a:rPr lang="de-DE" altLang="en-US" b="1" smtClean="0"/>
              <a:t>Modell</a:t>
            </a:r>
            <a:r>
              <a:rPr lang="de-DE" altLang="en-US" smtClean="0"/>
              <a:t>, indem er </a:t>
            </a:r>
            <a:r>
              <a:rPr lang="de-DE" altLang="en-US" b="1" smtClean="0"/>
              <a:t>postuliert</a:t>
            </a:r>
            <a:r>
              <a:rPr lang="de-DE" altLang="en-US" smtClean="0"/>
              <a:t>, dass es (unter bestimmten Bedingungen) in Sprache A im Mittel F</a:t>
            </a:r>
            <a:r>
              <a:rPr lang="de-DE" altLang="en-US" sz="2800" baseline="-25000" smtClean="0"/>
              <a:t>A</a:t>
            </a:r>
            <a:r>
              <a:rPr lang="de-DE" altLang="en-US" smtClean="0"/>
              <a:t> Fehler pro 1000 LOC gibt, bei Sprache B im Mittel F</a:t>
            </a:r>
            <a:r>
              <a:rPr lang="de-DE" altLang="en-US" sz="2800" baseline="-25000" smtClean="0"/>
              <a:t>B</a:t>
            </a:r>
            <a:r>
              <a:rPr lang="de-DE" altLang="en-US" smtClean="0"/>
              <a:t>. </a:t>
            </a:r>
          </a:p>
          <a:p>
            <a:pPr>
              <a:buClr>
                <a:srgbClr val="0330D8"/>
              </a:buClr>
            </a:pPr>
            <a:r>
              <a:rPr lang="de-DE" altLang="en-US" smtClean="0"/>
              <a:t>Die Entwicklung von Modellen ist der </a:t>
            </a:r>
            <a:r>
              <a:rPr lang="de-DE" altLang="en-US" smtClean="0">
                <a:solidFill>
                  <a:srgbClr val="3333FF"/>
                </a:solidFill>
                <a:cs typeface="Times New Roman" panose="02020603050405020304" pitchFamily="18" charset="0"/>
              </a:rPr>
              <a:t>Zweck jeder Forschung</a:t>
            </a:r>
            <a:r>
              <a:rPr lang="de-DE" altLang="en-US" smtClean="0"/>
              <a:t>. </a:t>
            </a:r>
          </a:p>
          <a:p>
            <a:endParaRPr lang="de-DE" altLang="en-US" smtClean="0"/>
          </a:p>
        </p:txBody>
      </p:sp>
      <p:sp>
        <p:nvSpPr>
          <p:cNvPr id="2048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0FAB70E-467C-4F8E-9863-9A44D8EAE2C0}" type="slidenum">
              <a:rPr lang="de-DE" altLang="en-US" sz="1100"/>
              <a:pPr eaLnBrk="1" hangingPunct="1"/>
              <a:t>17</a:t>
            </a:fld>
            <a:endParaRPr lang="de-DE" altLang="en-US" sz="11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de-DE" altLang="en-US" smtClean="0"/>
              <a:t>Validierung eines Modells - 1</a:t>
            </a:r>
          </a:p>
        </p:txBody>
      </p:sp>
      <p:sp>
        <p:nvSpPr>
          <p:cNvPr id="21507" name="Content Placeholder 2"/>
          <p:cNvSpPr>
            <a:spLocks noGrp="1"/>
          </p:cNvSpPr>
          <p:nvPr>
            <p:ph idx="1"/>
          </p:nvPr>
        </p:nvSpPr>
        <p:spPr>
          <a:xfrm>
            <a:off x="166688" y="981075"/>
            <a:ext cx="9501187" cy="5326063"/>
          </a:xfrm>
        </p:spPr>
        <p:txBody>
          <a:bodyPr/>
          <a:lstStyle/>
          <a:p>
            <a:pPr>
              <a:buClr>
                <a:srgbClr val="0330D8"/>
              </a:buClr>
            </a:pPr>
            <a:r>
              <a:rPr lang="de-DE" altLang="en-US" smtClean="0"/>
              <a:t>Wer ein neues Modell vorschlägt, sollte es zunächst </a:t>
            </a:r>
            <a:r>
              <a:rPr lang="de-DE" altLang="en-US" smtClean="0">
                <a:solidFill>
                  <a:srgbClr val="3333FF"/>
                </a:solidFill>
                <a:ea typeface="Times New Roman" panose="02020603050405020304" pitchFamily="18" charset="0"/>
                <a:cs typeface="New York" charset="0"/>
              </a:rPr>
              <a:t>validieren</a:t>
            </a:r>
            <a:r>
              <a:rPr lang="de-DE" altLang="en-US" smtClean="0"/>
              <a:t>.</a:t>
            </a:r>
          </a:p>
          <a:p>
            <a:pPr>
              <a:buClr>
                <a:srgbClr val="0330D8"/>
              </a:buClr>
            </a:pPr>
            <a:r>
              <a:rPr lang="de-DE" altLang="en-US" smtClean="0"/>
              <a:t>Das geschieht (wie in den Naturwissenschaften) durch </a:t>
            </a:r>
            <a:r>
              <a:rPr lang="de-DE" altLang="en-US" smtClean="0">
                <a:solidFill>
                  <a:srgbClr val="3333FF"/>
                </a:solidFill>
                <a:cs typeface="Times New Roman" panose="02020603050405020304" pitchFamily="18" charset="0"/>
              </a:rPr>
              <a:t>Experimente</a:t>
            </a:r>
            <a:r>
              <a:rPr lang="de-DE" altLang="en-US" b="1" smtClean="0"/>
              <a:t> </a:t>
            </a:r>
            <a:r>
              <a:rPr lang="de-DE" altLang="en-US" smtClean="0">
                <a:solidFill>
                  <a:srgbClr val="3333FF"/>
                </a:solidFill>
                <a:cs typeface="Times New Roman" panose="02020603050405020304" pitchFamily="18" charset="0"/>
              </a:rPr>
              <a:t>und Beobachtungen</a:t>
            </a:r>
            <a:r>
              <a:rPr lang="de-DE" altLang="en-US" smtClean="0"/>
              <a:t>.</a:t>
            </a:r>
          </a:p>
          <a:p>
            <a:pPr>
              <a:buClr>
                <a:srgbClr val="0330D8"/>
              </a:buClr>
            </a:pPr>
            <a:r>
              <a:rPr lang="de-DE" altLang="en-US" smtClean="0">
                <a:solidFill>
                  <a:srgbClr val="3333FF"/>
                </a:solidFill>
                <a:cs typeface="Times New Roman" panose="02020603050405020304" pitchFamily="18" charset="0"/>
              </a:rPr>
              <a:t>Experiment</a:t>
            </a:r>
          </a:p>
          <a:p>
            <a:pPr>
              <a:buClr>
                <a:srgbClr val="0330D8"/>
              </a:buClr>
            </a:pPr>
            <a:r>
              <a:rPr lang="de-DE" altLang="en-US" smtClean="0"/>
              <a:t>Eine (in der Regel nutzlose) Aufgabe wird von mehreren Probanden (Personen oder Gruppen) bearbeitet. </a:t>
            </a:r>
          </a:p>
          <a:p>
            <a:pPr>
              <a:buClr>
                <a:srgbClr val="0330D8"/>
              </a:buClr>
            </a:pPr>
            <a:r>
              <a:rPr lang="de-DE" altLang="en-US" smtClean="0"/>
              <a:t>Die Veranstalter des Experiments sorgen dafür, dass alle Probanden unter gleichen Bedingungen arbeiten, mit einer Ausnahme: In einem Punkt arbeiten sie mit verschiedenen Bedingungen. Dieser Aspekt wird im Experiment untersucht. </a:t>
            </a:r>
            <a:endParaRPr lang="de-DE" altLang="en-US" b="1" smtClean="0"/>
          </a:p>
          <a:p>
            <a:endParaRPr lang="de-DE" altLang="en-US" smtClean="0"/>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9647777-CB00-4306-87C1-99B07160771B}" type="slidenum">
              <a:rPr lang="de-DE" altLang="en-US" sz="1100"/>
              <a:pPr eaLnBrk="1" hangingPunct="1"/>
              <a:t>18</a:t>
            </a:fld>
            <a:endParaRPr lang="de-DE" altLang="en-US"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de-DE" altLang="en-US" smtClean="0"/>
              <a:t>Validierung eines Modells - 2</a:t>
            </a:r>
          </a:p>
        </p:txBody>
      </p:sp>
      <p:sp>
        <p:nvSpPr>
          <p:cNvPr id="22531" name="Content Placeholder 2"/>
          <p:cNvSpPr>
            <a:spLocks noGrp="1"/>
          </p:cNvSpPr>
          <p:nvPr>
            <p:ph idx="1"/>
          </p:nvPr>
        </p:nvSpPr>
        <p:spPr>
          <a:xfrm>
            <a:off x="166688" y="981075"/>
            <a:ext cx="9501187" cy="5326063"/>
          </a:xfrm>
        </p:spPr>
        <p:txBody>
          <a:bodyPr/>
          <a:lstStyle/>
          <a:p>
            <a:pPr>
              <a:buClr>
                <a:srgbClr val="0330D8"/>
              </a:buClr>
              <a:tabLst>
                <a:tab pos="361950" algn="l"/>
              </a:tabLst>
            </a:pPr>
            <a:r>
              <a:rPr lang="de-DE" altLang="en-US" smtClean="0">
                <a:solidFill>
                  <a:srgbClr val="3333FF"/>
                </a:solidFill>
                <a:ea typeface="Times New Roman" panose="02020603050405020304" pitchFamily="18" charset="0"/>
                <a:cs typeface="New York" charset="0"/>
              </a:rPr>
              <a:t>Beobachtungen</a:t>
            </a:r>
          </a:p>
          <a:p>
            <a:pPr>
              <a:buClr>
                <a:srgbClr val="0330D8"/>
              </a:buClr>
              <a:tabLst>
                <a:tab pos="361950" algn="l"/>
              </a:tabLst>
            </a:pPr>
            <a:r>
              <a:rPr lang="de-DE" altLang="en-US" smtClean="0">
                <a:ea typeface="Times New Roman" panose="02020603050405020304" pitchFamily="18" charset="0"/>
                <a:cs typeface="New York" charset="0"/>
              </a:rPr>
              <a:t>Bei Beobachtungen (</a:t>
            </a:r>
            <a:r>
              <a:rPr lang="de-DE" altLang="en-US" b="1" smtClean="0">
                <a:ea typeface="Times New Roman" panose="02020603050405020304" pitchFamily="18" charset="0"/>
                <a:cs typeface="New York" charset="0"/>
              </a:rPr>
              <a:t>Feldstudien</a:t>
            </a:r>
            <a:r>
              <a:rPr lang="de-DE" altLang="en-US" smtClean="0">
                <a:ea typeface="Times New Roman" panose="02020603050405020304" pitchFamily="18" charset="0"/>
                <a:cs typeface="New York" charset="0"/>
              </a:rPr>
              <a:t>) untersucht man aktuelle oder dokumentierte Abläufe, meist Software-Projekte oder Teilprojekte. </a:t>
            </a:r>
          </a:p>
          <a:p>
            <a:pPr>
              <a:buClr>
                <a:srgbClr val="0330D8"/>
              </a:buClr>
              <a:tabLst>
                <a:tab pos="361950" algn="l"/>
              </a:tabLst>
            </a:pPr>
            <a:r>
              <a:rPr lang="de-DE" altLang="en-US" b="1" smtClean="0">
                <a:ea typeface="Times New Roman" panose="02020603050405020304" pitchFamily="18" charset="0"/>
                <a:cs typeface="New York" charset="0"/>
              </a:rPr>
              <a:t>Problem der Experimente: drei sehr große Hindernisse</a:t>
            </a:r>
          </a:p>
          <a:p>
            <a:pPr lvl="1">
              <a:buClr>
                <a:srgbClr val="0330D8"/>
              </a:buClr>
              <a:tabLst>
                <a:tab pos="361950" algn="l"/>
              </a:tabLst>
            </a:pPr>
            <a:r>
              <a:rPr lang="de-DE" altLang="en-US" smtClean="0">
                <a:ea typeface="Times New Roman" panose="02020603050405020304" pitchFamily="18" charset="0"/>
                <a:cs typeface="New York" charset="0"/>
              </a:rPr>
              <a:t>Starker Einfluss der beteiligten Personen („Probanden“), dadurch sehr große Streuung. </a:t>
            </a:r>
            <a:r>
              <a:rPr lang="de-DE" altLang="en-US" b="1" smtClean="0">
                <a:ea typeface="Times New Roman" panose="02020603050405020304" pitchFamily="18" charset="0"/>
                <a:cs typeface="New York" charset="0"/>
              </a:rPr>
              <a:t>Folge</a:t>
            </a:r>
            <a:r>
              <a:rPr lang="de-DE" altLang="en-US" smtClean="0">
                <a:ea typeface="Times New Roman" panose="02020603050405020304" pitchFamily="18" charset="0"/>
                <a:cs typeface="New York" charset="0"/>
              </a:rPr>
              <a:t>: statistische Aussagen nur mit </a:t>
            </a:r>
            <a:r>
              <a:rPr lang="de-DE" altLang="en-US" b="1" smtClean="0">
                <a:ea typeface="Times New Roman" panose="02020603050405020304" pitchFamily="18" charset="0"/>
                <a:cs typeface="New York" charset="0"/>
              </a:rPr>
              <a:t>vielen</a:t>
            </a:r>
            <a:r>
              <a:rPr lang="de-DE" altLang="en-US" smtClean="0">
                <a:ea typeface="Times New Roman" panose="02020603050405020304" pitchFamily="18" charset="0"/>
                <a:cs typeface="New York" charset="0"/>
              </a:rPr>
              <a:t> Personen zulässig. Das ist extrem teuer!</a:t>
            </a:r>
          </a:p>
          <a:p>
            <a:pPr lvl="1">
              <a:buClr>
                <a:srgbClr val="0330D8"/>
              </a:buClr>
              <a:tabLst>
                <a:tab pos="361950" algn="l"/>
              </a:tabLst>
            </a:pPr>
            <a:r>
              <a:rPr lang="de-DE" altLang="en-US" smtClean="0">
                <a:ea typeface="Times New Roman" panose="02020603050405020304" pitchFamily="18" charset="0"/>
                <a:cs typeface="New York" charset="0"/>
              </a:rPr>
              <a:t>Probanden (meist Studenten) sind oft </a:t>
            </a:r>
            <a:r>
              <a:rPr lang="de-DE" altLang="en-US" b="1" smtClean="0">
                <a:ea typeface="Times New Roman" panose="02020603050405020304" pitchFamily="18" charset="0"/>
                <a:cs typeface="New York" charset="0"/>
              </a:rPr>
              <a:t>nicht typisch</a:t>
            </a:r>
            <a:r>
              <a:rPr lang="de-DE" altLang="en-US" smtClean="0">
                <a:ea typeface="Times New Roman" panose="02020603050405020304" pitchFamily="18" charset="0"/>
                <a:cs typeface="New York" charset="0"/>
              </a:rPr>
              <a:t> für die, über die Aussagen gemacht werden sollen (meist Praktiker).</a:t>
            </a:r>
          </a:p>
          <a:p>
            <a:pPr lvl="1">
              <a:buClr>
                <a:srgbClr val="0330D8"/>
              </a:buClr>
              <a:tabLst>
                <a:tab pos="361950" algn="l"/>
              </a:tabLst>
            </a:pPr>
            <a:r>
              <a:rPr lang="de-DE" altLang="en-US" smtClean="0">
                <a:ea typeface="Times New Roman" panose="02020603050405020304" pitchFamily="18" charset="0"/>
                <a:cs typeface="New York" charset="0"/>
              </a:rPr>
              <a:t>Die zu klärenden Fragen müssen präzise gestellt werden, um das Experiment reproduzierbar zu machen. Dann sind aber die Ergebnisse </a:t>
            </a:r>
            <a:r>
              <a:rPr lang="de-DE" altLang="en-US" b="1" smtClean="0">
                <a:ea typeface="Times New Roman" panose="02020603050405020304" pitchFamily="18" charset="0"/>
                <a:cs typeface="New York" charset="0"/>
              </a:rPr>
              <a:t>nur für einen winzigen Ausschnitt der Welt gültig</a:t>
            </a:r>
            <a:r>
              <a:rPr lang="de-DE" altLang="en-US" smtClean="0">
                <a:ea typeface="Times New Roman" panose="02020603050405020304" pitchFamily="18" charset="0"/>
                <a:cs typeface="New York" charset="0"/>
              </a:rPr>
              <a:t>. </a:t>
            </a:r>
          </a:p>
          <a:p>
            <a:pPr>
              <a:tabLst>
                <a:tab pos="361950" algn="l"/>
              </a:tabLst>
            </a:pPr>
            <a:endParaRPr lang="de-DE" altLang="en-US" smtClean="0">
              <a:ea typeface="Times New Roman" panose="02020603050405020304" pitchFamily="18" charset="0"/>
              <a:cs typeface="New York" charset="0"/>
            </a:endParaRPr>
          </a:p>
        </p:txBody>
      </p:sp>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934F9B4-0C66-4D3C-98CB-5AABBC55073C}" type="slidenum">
              <a:rPr lang="de-DE" altLang="en-US" sz="1100"/>
              <a:pPr eaLnBrk="1" hangingPunct="1"/>
              <a:t>19</a:t>
            </a:fld>
            <a:endParaRPr lang="de-DE" altLang="en-US"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992188" y="1700213"/>
            <a:ext cx="7921625" cy="1223962"/>
          </a:xfrm>
        </p:spPr>
        <p:txBody>
          <a:bodyPr>
            <a:spAutoFit/>
          </a:bodyPr>
          <a:lstStyle/>
          <a:p>
            <a:r>
              <a:rPr lang="de-DE" altLang="en-US" smtClean="0"/>
              <a:t>1.1	Modelle, die uns umgeben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de-DE" altLang="en-US" smtClean="0"/>
              <a:t>Validierung eines Modells - 3</a:t>
            </a:r>
          </a:p>
        </p:txBody>
      </p:sp>
      <p:sp>
        <p:nvSpPr>
          <p:cNvPr id="23555" name="Content Placeholder 2"/>
          <p:cNvSpPr>
            <a:spLocks noGrp="1"/>
          </p:cNvSpPr>
          <p:nvPr>
            <p:ph idx="1"/>
          </p:nvPr>
        </p:nvSpPr>
        <p:spPr>
          <a:xfrm>
            <a:off x="166688" y="981075"/>
            <a:ext cx="9501187" cy="5326063"/>
          </a:xfrm>
        </p:spPr>
        <p:txBody>
          <a:bodyPr/>
          <a:lstStyle/>
          <a:p>
            <a:pPr>
              <a:buClr>
                <a:srgbClr val="0330D8"/>
              </a:buClr>
              <a:tabLst>
                <a:tab pos="361950" algn="l"/>
              </a:tabLst>
            </a:pPr>
            <a:r>
              <a:rPr lang="de-DE" altLang="en-US" b="1" smtClean="0"/>
              <a:t>Problem der Feldstudien: Einflüsse nicht überschaubar</a:t>
            </a:r>
          </a:p>
          <a:p>
            <a:pPr>
              <a:buClr>
                <a:srgbClr val="0330D8"/>
              </a:buClr>
              <a:tabLst>
                <a:tab pos="361950" algn="l"/>
              </a:tabLst>
            </a:pPr>
            <a:r>
              <a:rPr lang="de-DE" altLang="en-US" smtClean="0"/>
              <a:t>In der Praxis gibt es praktisch nie zwei Projekte, die unter sehr ähnlichen Bedingungen durchgeführt werden.</a:t>
            </a:r>
          </a:p>
          <a:p>
            <a:pPr>
              <a:buClr>
                <a:srgbClr val="0330D8"/>
              </a:buClr>
              <a:tabLst>
                <a:tab pos="361950" algn="l"/>
              </a:tabLst>
            </a:pPr>
            <a:r>
              <a:rPr lang="de-DE" altLang="en-US" smtClean="0"/>
              <a:t>Dabei ist zu befürchten, dass die Projekte durch andere Einflüsse, z. B. die Zusammensetzung der Entwicklergruppen, Unterschiede der Aufgaben und Rahmenbedingungen usw. erheblich geprägt sind.</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82F82F0-9F10-47FA-8CDD-BF88788B8269}" type="slidenum">
              <a:rPr lang="de-DE" altLang="en-US" sz="1100"/>
              <a:pPr eaLnBrk="1" hangingPunct="1"/>
              <a:t>20</a:t>
            </a:fld>
            <a:endParaRPr lang="de-DE" altLang="en-US" sz="1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de-DE" altLang="en-US" smtClean="0"/>
              <a:t>Validierung eines Modells - 4</a:t>
            </a:r>
          </a:p>
        </p:txBody>
      </p:sp>
      <p:sp>
        <p:nvSpPr>
          <p:cNvPr id="24579" name="Content Placeholder 2"/>
          <p:cNvSpPr>
            <a:spLocks noGrp="1"/>
          </p:cNvSpPr>
          <p:nvPr>
            <p:ph idx="1"/>
          </p:nvPr>
        </p:nvSpPr>
        <p:spPr>
          <a:xfrm>
            <a:off x="166688" y="981075"/>
            <a:ext cx="9501187" cy="5326063"/>
          </a:xfrm>
        </p:spPr>
        <p:txBody>
          <a:bodyPr/>
          <a:lstStyle/>
          <a:p>
            <a:r>
              <a:rPr lang="de-DE" altLang="en-US" smtClean="0">
                <a:solidFill>
                  <a:srgbClr val="3333FF"/>
                </a:solidFill>
                <a:ea typeface="Times New Roman" panose="02020603050405020304" pitchFamily="18" charset="0"/>
                <a:cs typeface="New York" charset="0"/>
              </a:rPr>
              <a:t>Beispiel 1</a:t>
            </a:r>
            <a:r>
              <a:rPr lang="de-DE" altLang="en-US" smtClean="0">
                <a:ea typeface="Times New Roman" panose="02020603050405020304" pitchFamily="18" charset="0"/>
                <a:cs typeface="New York" charset="0"/>
              </a:rPr>
              <a:t>: Wie wirkt sich die Methode der Entwicklung aus?</a:t>
            </a:r>
          </a:p>
          <a:p>
            <a:pPr lvl="1"/>
            <a:r>
              <a:rPr lang="de-DE" altLang="en-US" smtClean="0">
                <a:ea typeface="Times New Roman" panose="02020603050405020304" pitchFamily="18" charset="0"/>
                <a:cs typeface="New York" charset="0"/>
              </a:rPr>
              <a:t>Die Effekte einer bestimmten Vorgehensweise bei der Software-Entwicklung sollen festgestellt werden.</a:t>
            </a:r>
          </a:p>
          <a:p>
            <a:pPr lvl="1"/>
            <a:r>
              <a:rPr lang="de-DE" altLang="en-US" smtClean="0">
                <a:ea typeface="Times New Roman" panose="02020603050405020304" pitchFamily="18" charset="0"/>
                <a:cs typeface="New York" charset="0"/>
              </a:rPr>
              <a:t>Experiment: n Entwicklergruppen; n/2 Gruppen entwickeln nach Methode A, n/2 nach Methode B. Probanden (i. d. R. Studenten) werden den Gruppen durch Los zugeordnet. Vorkenntnisse hin-sichtlich A und B sollten völlig gleich sein (das ist kaum zu schaffen). </a:t>
            </a:r>
          </a:p>
          <a:p>
            <a:r>
              <a:rPr lang="de-DE" altLang="en-US" smtClean="0">
                <a:solidFill>
                  <a:srgbClr val="3333FF"/>
                </a:solidFill>
                <a:ea typeface="Times New Roman" panose="02020603050405020304" pitchFamily="18" charset="0"/>
                <a:cs typeface="New York" charset="0"/>
              </a:rPr>
              <a:t>Beispiel 2</a:t>
            </a:r>
            <a:r>
              <a:rPr lang="de-DE" altLang="en-US" smtClean="0"/>
              <a:t>: Boehm, Gray, Seewald (1984) </a:t>
            </a:r>
          </a:p>
          <a:p>
            <a:pPr lvl="1"/>
            <a:r>
              <a:rPr lang="de-DE" altLang="en-US" smtClean="0"/>
              <a:t>Entwicklung eines Programms durch viele Studentengruppen, teils mit Spezifikation, teils mit Prototyping. In diesem Fall waren viele Voraussetzungen nicht erfüllt.</a:t>
            </a:r>
          </a:p>
          <a:p>
            <a:endParaRPr lang="de-DE" altLang="en-US" smtClean="0"/>
          </a:p>
        </p:txBody>
      </p:sp>
      <p:sp>
        <p:nvSpPr>
          <p:cNvPr id="2458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AAEC6E8-CE4D-443B-A748-8AC02CDC5C93}" type="slidenum">
              <a:rPr lang="de-DE" altLang="en-US" sz="1100"/>
              <a:pPr eaLnBrk="1" hangingPunct="1"/>
              <a:t>21</a:t>
            </a:fld>
            <a:endParaRPr lang="de-DE" altLang="en-US" sz="11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1.5	Modelle im Software Engineering</a:t>
            </a:r>
            <a:endParaRPr lang="de-DE"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de-DE" altLang="en-US" smtClean="0"/>
              <a:t>Einsatz von Modellen</a:t>
            </a:r>
          </a:p>
        </p:txBody>
      </p:sp>
      <p:sp>
        <p:nvSpPr>
          <p:cNvPr id="26627" name="Content Placeholder 2"/>
          <p:cNvSpPr>
            <a:spLocks noGrp="1"/>
          </p:cNvSpPr>
          <p:nvPr>
            <p:ph idx="1"/>
          </p:nvPr>
        </p:nvSpPr>
        <p:spPr>
          <a:xfrm>
            <a:off x="166688" y="981075"/>
            <a:ext cx="9501187" cy="5326063"/>
          </a:xfrm>
        </p:spPr>
        <p:txBody>
          <a:bodyPr/>
          <a:lstStyle/>
          <a:p>
            <a:pPr>
              <a:buClr>
                <a:srgbClr val="0330D8"/>
              </a:buClr>
            </a:pPr>
            <a:r>
              <a:rPr lang="de-DE" altLang="en-US" smtClean="0"/>
              <a:t>Die Anwendung des Modell-Begriffs auf Software zeigt, dass wir </a:t>
            </a:r>
            <a:r>
              <a:rPr lang="de-DE" altLang="en-US" smtClean="0">
                <a:solidFill>
                  <a:srgbClr val="3333FF"/>
                </a:solidFill>
                <a:ea typeface="Times New Roman" panose="02020603050405020304" pitchFamily="18" charset="0"/>
                <a:cs typeface="New York" charset="0"/>
              </a:rPr>
              <a:t>fast nur mit </a:t>
            </a:r>
            <a:r>
              <a:rPr lang="de-DE" altLang="en-US" smtClean="0"/>
              <a:t>(oft mehrstufigen) </a:t>
            </a:r>
            <a:r>
              <a:rPr lang="de-DE" altLang="en-US" smtClean="0">
                <a:solidFill>
                  <a:srgbClr val="3333FF"/>
                </a:solidFill>
                <a:cs typeface="Times New Roman" panose="02020603050405020304" pitchFamily="18" charset="0"/>
              </a:rPr>
              <a:t>Modellen</a:t>
            </a:r>
            <a:r>
              <a:rPr lang="de-DE" altLang="en-US" smtClean="0"/>
              <a:t> arbeiten. </a:t>
            </a:r>
          </a:p>
          <a:p>
            <a:pPr lvl="1">
              <a:buClr>
                <a:srgbClr val="0330D8"/>
              </a:buClr>
            </a:pPr>
            <a:r>
              <a:rPr lang="de-DE" altLang="en-US" smtClean="0"/>
              <a:t>Vorstellungen des Kunden</a:t>
            </a:r>
            <a:r>
              <a:rPr lang="de-DE" altLang="en-US" b="1" smtClean="0"/>
              <a:t> → </a:t>
            </a:r>
            <a:r>
              <a:rPr lang="de-DE" altLang="en-US" smtClean="0"/>
              <a:t>Software-Spezifikation</a:t>
            </a:r>
          </a:p>
          <a:p>
            <a:pPr lvl="1">
              <a:buClr>
                <a:srgbClr val="0330D8"/>
              </a:buClr>
            </a:pPr>
            <a:r>
              <a:rPr lang="de-DE" altLang="en-US" smtClean="0"/>
              <a:t>Code</a:t>
            </a:r>
            <a:r>
              <a:rPr lang="de-DE" altLang="en-US" b="1" smtClean="0"/>
              <a:t> → </a:t>
            </a:r>
            <a:r>
              <a:rPr lang="de-DE" altLang="en-US" smtClean="0"/>
              <a:t>ausführbares Programm</a:t>
            </a:r>
            <a:r>
              <a:rPr lang="de-DE" altLang="en-US" b="1" smtClean="0"/>
              <a:t>  → </a:t>
            </a:r>
            <a:r>
              <a:rPr lang="de-DE" altLang="en-US" smtClean="0"/>
              <a:t>Ausführung</a:t>
            </a:r>
          </a:p>
          <a:p>
            <a:pPr>
              <a:buClr>
                <a:srgbClr val="0330D8"/>
              </a:buClr>
            </a:pPr>
            <a:r>
              <a:rPr lang="de-DE" altLang="en-US" smtClean="0"/>
              <a:t>Viele Modelle werden als Graphen dargestellt.</a:t>
            </a:r>
          </a:p>
          <a:p>
            <a:pPr>
              <a:buClr>
                <a:srgbClr val="0330D8"/>
              </a:buClr>
            </a:pPr>
            <a:r>
              <a:rPr lang="de-DE" altLang="en-US" smtClean="0"/>
              <a:t>Auch ein </a:t>
            </a:r>
            <a:r>
              <a:rPr lang="de-DE" altLang="en-US" b="1" smtClean="0"/>
              <a:t>Balkendiagramm</a:t>
            </a:r>
            <a:r>
              <a:rPr lang="de-DE" altLang="en-US" smtClean="0"/>
              <a:t> mit der Rechenzeit verschiedener Algorithmen ist ein Modell, wobei das Original die Rechenprozesse sind, deren Attribute bis auf Bezeichner und Rechenzeit präteriert sind. Die Form (Balkendiagramm) ist abundant. Ähnliches gilt für alle </a:t>
            </a:r>
            <a:r>
              <a:rPr lang="de-DE" altLang="en-US" b="1" smtClean="0"/>
              <a:t>Metriken</a:t>
            </a:r>
            <a:r>
              <a:rPr lang="de-DE" altLang="en-US" smtClean="0"/>
              <a:t>.</a:t>
            </a:r>
          </a:p>
          <a:p>
            <a:endParaRPr lang="de-DE" altLang="en-US" smtClean="0"/>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1C3AFCE-48D7-4027-87CC-7D4C24CDFDCB}" type="slidenum">
              <a:rPr lang="de-DE" altLang="en-US" sz="1100"/>
              <a:pPr eaLnBrk="1" hangingPunct="1"/>
              <a:t>23</a:t>
            </a:fld>
            <a:endParaRPr lang="de-DE" altLang="en-US" sz="11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de-DE" altLang="en-US" smtClean="0"/>
              <a:t>Software- und Prozessmodelle</a:t>
            </a:r>
          </a:p>
        </p:txBody>
      </p:sp>
      <p:sp>
        <p:nvSpPr>
          <p:cNvPr id="27651" name="Content Placeholder 2"/>
          <p:cNvSpPr>
            <a:spLocks noGrp="1"/>
          </p:cNvSpPr>
          <p:nvPr>
            <p:ph idx="1"/>
          </p:nvPr>
        </p:nvSpPr>
        <p:spPr>
          <a:xfrm>
            <a:off x="166688" y="981075"/>
            <a:ext cx="9501187" cy="5326063"/>
          </a:xfrm>
        </p:spPr>
        <p:txBody>
          <a:bodyPr/>
          <a:lstStyle/>
          <a:p>
            <a:pPr>
              <a:buClr>
                <a:srgbClr val="0330D8"/>
              </a:buClr>
            </a:pPr>
            <a:r>
              <a:rPr lang="de-DE" altLang="en-US" smtClean="0">
                <a:solidFill>
                  <a:srgbClr val="3333FF"/>
                </a:solidFill>
                <a:ea typeface="Times New Roman" panose="02020603050405020304" pitchFamily="18" charset="0"/>
                <a:cs typeface="New York" charset="0"/>
              </a:rPr>
              <a:t>Software-Modelle</a:t>
            </a:r>
          </a:p>
          <a:p>
            <a:pPr lvl="1">
              <a:buClr>
                <a:srgbClr val="0330D8"/>
              </a:buClr>
            </a:pPr>
            <a:r>
              <a:rPr lang="de-DE" altLang="en-US" smtClean="0">
                <a:ea typeface="Times New Roman" panose="02020603050405020304" pitchFamily="18" charset="0"/>
                <a:cs typeface="New York" charset="0"/>
              </a:rPr>
              <a:t>Freitext-Spezifikation, SADT-Diagramm, Use-Case-Diagramm, Z-Spezifikation eines Moduls</a:t>
            </a:r>
            <a:endParaRPr lang="de-DE" altLang="en-US" b="1" smtClean="0">
              <a:ea typeface="Times New Roman" panose="02020603050405020304" pitchFamily="18" charset="0"/>
              <a:cs typeface="New York" charset="0"/>
            </a:endParaRPr>
          </a:p>
          <a:p>
            <a:pPr>
              <a:buClr>
                <a:srgbClr val="0330D8"/>
              </a:buClr>
            </a:pPr>
            <a:r>
              <a:rPr lang="de-DE" altLang="en-US" smtClean="0">
                <a:solidFill>
                  <a:srgbClr val="3333FF"/>
                </a:solidFill>
                <a:ea typeface="Times New Roman" panose="02020603050405020304" pitchFamily="18" charset="0"/>
                <a:cs typeface="New York" charset="0"/>
              </a:rPr>
              <a:t>Vorgehens- und Prozessmodelle</a:t>
            </a:r>
          </a:p>
          <a:p>
            <a:pPr lvl="1">
              <a:buClr>
                <a:srgbClr val="0330D8"/>
              </a:buClr>
            </a:pPr>
            <a:r>
              <a:rPr lang="de-DE" altLang="en-US" smtClean="0"/>
              <a:t>Wasserfallmodell, Prototyping, V-Modell</a:t>
            </a:r>
          </a:p>
          <a:p>
            <a:pPr>
              <a:buClr>
                <a:srgbClr val="0330D8"/>
              </a:buClr>
            </a:pPr>
            <a:r>
              <a:rPr lang="de-DE" altLang="en-US" smtClean="0"/>
              <a:t>Den </a:t>
            </a:r>
            <a:r>
              <a:rPr lang="de-DE" altLang="en-US" b="1" smtClean="0"/>
              <a:t>Unterschied zwischen deskriptiven und präskriptiven Modellen</a:t>
            </a:r>
            <a:r>
              <a:rPr lang="de-DE" altLang="en-US" smtClean="0"/>
              <a:t> beachten!</a:t>
            </a:r>
          </a:p>
          <a:p>
            <a:pPr lvl="1">
              <a:buClr>
                <a:srgbClr val="0330D8"/>
              </a:buClr>
            </a:pPr>
            <a:r>
              <a:rPr lang="de-DE" altLang="en-US" b="1" smtClean="0"/>
              <a:t>Präskriptive Modelle</a:t>
            </a:r>
            <a:r>
              <a:rPr lang="de-DE" altLang="en-US" smtClean="0"/>
              <a:t> (Regeln, Richtlinien), die nicht beachtet werden, sind nicht nur nicht nützlich, sondern schädlich, weil sie bewirken, dass Regelungen generell chancenlos sind.</a:t>
            </a:r>
          </a:p>
          <a:p>
            <a:pPr lvl="1">
              <a:buClr>
                <a:srgbClr val="0330D8"/>
              </a:buClr>
            </a:pPr>
            <a:r>
              <a:rPr lang="de-DE" altLang="en-US" b="1" smtClean="0"/>
              <a:t>Deskriptive Modelle</a:t>
            </a:r>
            <a:r>
              <a:rPr lang="de-DE" altLang="en-US" smtClean="0"/>
              <a:t> (nüchterne Beschreibungen der Risiken, </a:t>
            </a:r>
            <a:br>
              <a:rPr lang="de-DE" altLang="en-US" smtClean="0"/>
            </a:br>
            <a:r>
              <a:rPr lang="de-DE" altLang="en-US" smtClean="0"/>
              <a:t>des Entwicklungsstands, der Aufwands- und Terminschätzungen)</a:t>
            </a:r>
            <a:br>
              <a:rPr lang="de-DE" altLang="en-US" smtClean="0"/>
            </a:br>
            <a:r>
              <a:rPr lang="de-DE" altLang="en-US" smtClean="0"/>
              <a:t>wären oft sehr nützlich, sind aber nicht populär.</a:t>
            </a:r>
          </a:p>
          <a:p>
            <a:pPr>
              <a:buClr>
                <a:srgbClr val="0330D8"/>
              </a:buClr>
            </a:pPr>
            <a:endParaRPr lang="de-DE" altLang="en-US" smtClean="0"/>
          </a:p>
          <a:p>
            <a:pPr>
              <a:buClr>
                <a:srgbClr val="0330D8"/>
              </a:buClr>
            </a:pPr>
            <a:endParaRPr lang="de-DE" altLang="en-US" smtClean="0"/>
          </a:p>
        </p:txBody>
      </p:sp>
      <p:sp>
        <p:nvSpPr>
          <p:cNvPr id="2765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073785E-0E39-4BEB-9610-519C2E4B31CF}" type="slidenum">
              <a:rPr lang="de-DE" altLang="en-US" sz="1100"/>
              <a:pPr eaLnBrk="1" hangingPunct="1"/>
              <a:t>24</a:t>
            </a:fld>
            <a:endParaRPr lang="de-DE" altLang="en-US" sz="1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992188" y="1700213"/>
            <a:ext cx="7921625" cy="1223962"/>
          </a:xfrm>
        </p:spPr>
        <p:txBody>
          <a:bodyPr>
            <a:spAutoFit/>
          </a:bodyPr>
          <a:lstStyle/>
          <a:p>
            <a:r>
              <a:rPr lang="de-DE" altLang="en-US" smtClean="0"/>
              <a:t>1.6	Theoriebildung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de-DE" altLang="en-US" smtClean="0"/>
              <a:t>Theoriebildung - 1</a:t>
            </a:r>
          </a:p>
        </p:txBody>
      </p:sp>
      <p:sp>
        <p:nvSpPr>
          <p:cNvPr id="29699" name="Content Placeholder 2"/>
          <p:cNvSpPr>
            <a:spLocks noGrp="1"/>
          </p:cNvSpPr>
          <p:nvPr>
            <p:ph idx="1"/>
          </p:nvPr>
        </p:nvSpPr>
        <p:spPr>
          <a:xfrm>
            <a:off x="166688" y="981075"/>
            <a:ext cx="9501187" cy="5326063"/>
          </a:xfrm>
        </p:spPr>
        <p:txBody>
          <a:bodyPr/>
          <a:lstStyle/>
          <a:p>
            <a:pPr>
              <a:buClr>
                <a:srgbClr val="0330D8"/>
              </a:buClr>
            </a:pPr>
            <a:r>
              <a:rPr lang="de-DE" altLang="en-US" smtClean="0"/>
              <a:t>Wir entwickeln laufend Theorien, z. B. beim Bemühen, Fehler zu lokalisieren und zu beheben.</a:t>
            </a:r>
          </a:p>
          <a:p>
            <a:pPr>
              <a:buClr>
                <a:srgbClr val="0330D8"/>
              </a:buClr>
            </a:pPr>
            <a:r>
              <a:rPr lang="de-DE" altLang="en-US" smtClean="0">
                <a:solidFill>
                  <a:srgbClr val="3333FF"/>
                </a:solidFill>
                <a:ea typeface="Times New Roman" panose="02020603050405020304" pitchFamily="18" charset="0"/>
                <a:cs typeface="New York" charset="0"/>
              </a:rPr>
              <a:t>Eine Theorie ist ein Modell, das Phänomene des Originals erklärt.</a:t>
            </a:r>
          </a:p>
          <a:p>
            <a:pPr lvl="1">
              <a:buClr>
                <a:srgbClr val="0330D8"/>
              </a:buClr>
            </a:pPr>
            <a:r>
              <a:rPr lang="de-DE" altLang="en-US" b="1" smtClean="0"/>
              <a:t>Beispiel</a:t>
            </a:r>
            <a:r>
              <a:rPr lang="de-DE" altLang="en-US" smtClean="0"/>
              <a:t>: Relativitätstheorie = Modell bestimmter physikalischer Phänomene, erklärt Zusammenhänge zwischen Masse, Energie, Raum und Zeit.</a:t>
            </a:r>
          </a:p>
          <a:p>
            <a:pPr>
              <a:buClr>
                <a:srgbClr val="0330D8"/>
              </a:buClr>
            </a:pPr>
            <a:r>
              <a:rPr lang="de-DE" altLang="en-US" smtClean="0">
                <a:solidFill>
                  <a:srgbClr val="3333FF"/>
                </a:solidFill>
                <a:cs typeface="Times New Roman" panose="02020603050405020304" pitchFamily="18" charset="0"/>
              </a:rPr>
              <a:t>Eine Theorie wird als richtig (eigentlich: brauchbar) betrachtet, wenn das pragmatische Merkmal möglichst umfassend gegeben ist. </a:t>
            </a:r>
          </a:p>
          <a:p>
            <a:pPr lvl="1">
              <a:buClr>
                <a:srgbClr val="0330D8"/>
              </a:buClr>
            </a:pPr>
            <a:r>
              <a:rPr lang="de-DE" altLang="en-US" b="1" smtClean="0"/>
              <a:t>Beispiel</a:t>
            </a:r>
            <a:r>
              <a:rPr lang="de-DE" altLang="en-US" smtClean="0"/>
              <a:t>: Die Relativitätstheorie erlaubt es, Aussagen über das Licht zu treffen, die sich experimentell bestätigen lassen (etwa die Ablenkung des Lichts durch Gravitation). Richtigkeit ist kein konstantes Merkmal: Jede Theorie wird obsolet, wenn eine bessere gefunden ist.</a:t>
            </a:r>
          </a:p>
          <a:p>
            <a:endParaRPr lang="de-DE" altLang="en-US" smtClean="0"/>
          </a:p>
        </p:txBody>
      </p:sp>
      <p:sp>
        <p:nvSpPr>
          <p:cNvPr id="2970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9FDB77F1-1C7E-424B-91E7-4A65FDEABF4B}" type="slidenum">
              <a:rPr lang="de-DE" altLang="en-US" sz="1100"/>
              <a:pPr eaLnBrk="1" hangingPunct="1"/>
              <a:t>26</a:t>
            </a:fld>
            <a:endParaRPr lang="de-DE" altLang="en-US" sz="11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de-DE" altLang="en-US" smtClean="0"/>
              <a:t>Theoriebildung - 2</a:t>
            </a:r>
          </a:p>
        </p:txBody>
      </p:sp>
      <p:sp>
        <p:nvSpPr>
          <p:cNvPr id="30723" name="Content Placeholder 2"/>
          <p:cNvSpPr>
            <a:spLocks noGrp="1"/>
          </p:cNvSpPr>
          <p:nvPr>
            <p:ph idx="1"/>
          </p:nvPr>
        </p:nvSpPr>
        <p:spPr>
          <a:xfrm>
            <a:off x="166688" y="981075"/>
            <a:ext cx="9501187" cy="5326063"/>
          </a:xfrm>
        </p:spPr>
        <p:txBody>
          <a:bodyPr/>
          <a:lstStyle/>
          <a:p>
            <a:pPr>
              <a:buClr>
                <a:srgbClr val="0330D8"/>
              </a:buClr>
            </a:pPr>
            <a:r>
              <a:rPr lang="de-DE" altLang="en-US" smtClean="0"/>
              <a:t>Die sog. </a:t>
            </a:r>
            <a:r>
              <a:rPr lang="de-DE" altLang="en-US" b="1" smtClean="0"/>
              <a:t>exakten Wissenschaften </a:t>
            </a:r>
            <a:r>
              <a:rPr lang="de-DE" altLang="en-US" smtClean="0"/>
              <a:t>sind dadurch gekennzeichnet, dass ihre Theorien ganz überwiegend formalisiert sind, ihren Aus-druck in Formeln finden. </a:t>
            </a:r>
          </a:p>
          <a:p>
            <a:pPr lvl="1">
              <a:buClr>
                <a:srgbClr val="0330D8"/>
              </a:buClr>
            </a:pPr>
            <a:r>
              <a:rPr lang="de-DE" altLang="en-US" smtClean="0"/>
              <a:t>Die Formel für den Fallweg im Vakuum ist eine solche formalisierte (und quantifizierte) Theorie: </a:t>
            </a:r>
            <a:br>
              <a:rPr lang="de-DE" altLang="en-US" smtClean="0"/>
            </a:br>
            <a:r>
              <a:rPr lang="de-DE" altLang="en-US" smtClean="0"/>
              <a:t/>
            </a:r>
            <a:br>
              <a:rPr lang="de-DE" altLang="en-US" smtClean="0"/>
            </a:br>
            <a:r>
              <a:rPr lang="de-DE" altLang="en-US" smtClean="0">
                <a:solidFill>
                  <a:srgbClr val="3333FF"/>
                </a:solidFill>
              </a:rPr>
              <a:t>s = g/2 t2</a:t>
            </a:r>
            <a:br>
              <a:rPr lang="de-DE" altLang="en-US" smtClean="0">
                <a:solidFill>
                  <a:srgbClr val="3333FF"/>
                </a:solidFill>
              </a:rPr>
            </a:br>
            <a:endParaRPr lang="de-DE" altLang="en-US" smtClean="0">
              <a:solidFill>
                <a:srgbClr val="3333FF"/>
              </a:solidFill>
            </a:endParaRPr>
          </a:p>
          <a:p>
            <a:pPr lvl="1">
              <a:buClr>
                <a:srgbClr val="0330D8"/>
              </a:buClr>
            </a:pPr>
            <a:r>
              <a:rPr lang="de-DE" altLang="en-US" smtClean="0"/>
              <a:t>Der </a:t>
            </a:r>
            <a:r>
              <a:rPr lang="de-DE" altLang="en-US" b="1" smtClean="0"/>
              <a:t>zweite Hauptsatz der Thermodynamik</a:t>
            </a:r>
            <a:r>
              <a:rPr lang="de-DE" altLang="en-US" smtClean="0"/>
              <a:t> ist (in seiner allgemeinen Form) nicht quantifiziert, aber formalisiert: </a:t>
            </a:r>
            <a:br>
              <a:rPr lang="de-DE" altLang="en-US" smtClean="0"/>
            </a:br>
            <a:r>
              <a:rPr lang="de-DE" altLang="en-US" smtClean="0"/>
              <a:t/>
            </a:r>
            <a:br>
              <a:rPr lang="de-DE" altLang="en-US" smtClean="0"/>
            </a:br>
            <a:r>
              <a:rPr lang="de-DE" altLang="en-US" smtClean="0">
                <a:solidFill>
                  <a:srgbClr val="3333FF"/>
                </a:solidFill>
              </a:rPr>
              <a:t>ds/dt ≥ 0</a:t>
            </a:r>
          </a:p>
        </p:txBody>
      </p:sp>
      <p:sp>
        <p:nvSpPr>
          <p:cNvPr id="307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725D01C-4578-4E64-B2AD-CC0088C5160C}" type="slidenum">
              <a:rPr lang="de-DE" altLang="en-US" sz="1100"/>
              <a:pPr eaLnBrk="1" hangingPunct="1"/>
              <a:t>27</a:t>
            </a:fld>
            <a:endParaRPr lang="de-DE" altLang="en-US" sz="11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de-DE" altLang="en-US" smtClean="0"/>
              <a:t>Theoriebildung - 3</a:t>
            </a:r>
          </a:p>
        </p:txBody>
      </p:sp>
      <p:sp>
        <p:nvSpPr>
          <p:cNvPr id="31747" name="Content Placeholder 2"/>
          <p:cNvSpPr>
            <a:spLocks noGrp="1"/>
          </p:cNvSpPr>
          <p:nvPr>
            <p:ph idx="1"/>
          </p:nvPr>
        </p:nvSpPr>
        <p:spPr>
          <a:xfrm>
            <a:off x="166688" y="981075"/>
            <a:ext cx="9501187" cy="5326063"/>
          </a:xfrm>
        </p:spPr>
        <p:txBody>
          <a:bodyPr/>
          <a:lstStyle/>
          <a:p>
            <a:r>
              <a:rPr lang="de-DE" altLang="en-US" smtClean="0"/>
              <a:t>Die </a:t>
            </a:r>
            <a:r>
              <a:rPr lang="de-DE" altLang="en-US" b="1" smtClean="0"/>
              <a:t>nicht-exakten Wissenschaften</a:t>
            </a:r>
            <a:r>
              <a:rPr lang="de-DE" altLang="en-US" smtClean="0"/>
              <a:t> arbeiten mit nicht-formalen Theorien: Die Arbeiten von </a:t>
            </a:r>
            <a:r>
              <a:rPr lang="de-DE" altLang="en-US" b="1" smtClean="0"/>
              <a:t>Darwin</a:t>
            </a:r>
            <a:r>
              <a:rPr lang="de-DE" altLang="en-US" smtClean="0"/>
              <a:t> zur Evolution und die Arbeiten von </a:t>
            </a:r>
            <a:r>
              <a:rPr lang="de-DE" altLang="en-US" b="1" smtClean="0"/>
              <a:t>Freud</a:t>
            </a:r>
            <a:r>
              <a:rPr lang="de-DE" altLang="en-US" smtClean="0"/>
              <a:t> und </a:t>
            </a:r>
            <a:r>
              <a:rPr lang="de-DE" altLang="en-US" b="1" smtClean="0"/>
              <a:t>Jung</a:t>
            </a:r>
            <a:r>
              <a:rPr lang="de-DE" altLang="en-US" smtClean="0"/>
              <a:t> zur Psychologie enthalten viele solcher Theorien.</a:t>
            </a:r>
          </a:p>
          <a:p>
            <a:pPr>
              <a:buClr>
                <a:srgbClr val="0330D8"/>
              </a:buClr>
            </a:pPr>
            <a:r>
              <a:rPr lang="de-DE" altLang="en-US" b="1" smtClean="0"/>
              <a:t>Brooks‘ Law</a:t>
            </a:r>
            <a:r>
              <a:rPr lang="de-DE" altLang="en-US" smtClean="0"/>
              <a:t> </a:t>
            </a:r>
            <a:r>
              <a:rPr lang="de-DE" altLang="en-US" smtClean="0">
                <a:solidFill>
                  <a:srgbClr val="3333FF"/>
                </a:solidFill>
                <a:ea typeface="Times New Roman" panose="02020603050405020304" pitchFamily="18" charset="0"/>
                <a:cs typeface="New York" charset="0"/>
              </a:rPr>
              <a:t>“Adding manpower to a late project makes it even later” </a:t>
            </a:r>
            <a:r>
              <a:rPr lang="de-DE" altLang="en-US" smtClean="0"/>
              <a:t>ist ebenfalls eine Theorie, typisch für viele Theorien im SE.</a:t>
            </a:r>
          </a:p>
          <a:p>
            <a:pPr lvl="1">
              <a:buClr>
                <a:srgbClr val="0330D8"/>
              </a:buClr>
            </a:pPr>
            <a:r>
              <a:rPr lang="de-DE" altLang="en-US" smtClean="0"/>
              <a:t>weder formal noch präzise</a:t>
            </a:r>
          </a:p>
          <a:p>
            <a:pPr lvl="1">
              <a:buClr>
                <a:srgbClr val="0330D8"/>
              </a:buClr>
            </a:pPr>
            <a:r>
              <a:rPr lang="de-DE" altLang="en-US" smtClean="0"/>
              <a:t>entspricht aber der Erfahrung</a:t>
            </a:r>
          </a:p>
          <a:p>
            <a:pPr>
              <a:buClr>
                <a:srgbClr val="0330D8"/>
              </a:buClr>
            </a:pPr>
            <a:r>
              <a:rPr lang="de-DE" altLang="en-US" smtClean="0"/>
              <a:t> </a:t>
            </a:r>
            <a:br>
              <a:rPr lang="de-DE" altLang="en-US" smtClean="0"/>
            </a:br>
            <a:r>
              <a:rPr lang="de-DE" altLang="en-US" smtClean="0"/>
              <a:t>Manche solche Theorien haben sich aber als </a:t>
            </a:r>
            <a:r>
              <a:rPr lang="de-DE" altLang="en-US" b="1" smtClean="0"/>
              <a:t>falsch</a:t>
            </a:r>
            <a:r>
              <a:rPr lang="de-DE" altLang="en-US" smtClean="0"/>
              <a:t> erwiesen.</a:t>
            </a:r>
          </a:p>
          <a:p>
            <a:endParaRPr lang="de-DE" altLang="en-US" smtClean="0"/>
          </a:p>
          <a:p>
            <a:endParaRPr lang="de-DE" altLang="en-US" smtClean="0"/>
          </a:p>
        </p:txBody>
      </p:sp>
      <p:sp>
        <p:nvSpPr>
          <p:cNvPr id="317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14A10C1-7001-4179-B8F2-3FAC134D1F83}" type="slidenum">
              <a:rPr lang="de-DE" altLang="en-US" sz="1100"/>
              <a:pPr eaLnBrk="1" hangingPunct="1"/>
              <a:t>28</a:t>
            </a:fld>
            <a:endParaRPr lang="de-DE" altLang="en-US" sz="11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1.7	Modellierung mit Graphen und Graphiken</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de-DE" altLang="en-US" smtClean="0"/>
              <a:t>Rolle von Modellen - 1</a:t>
            </a:r>
          </a:p>
        </p:txBody>
      </p:sp>
      <p:sp>
        <p:nvSpPr>
          <p:cNvPr id="6147" name="Content Placeholder 2"/>
          <p:cNvSpPr>
            <a:spLocks noGrp="1"/>
          </p:cNvSpPr>
          <p:nvPr>
            <p:ph idx="1"/>
          </p:nvPr>
        </p:nvSpPr>
        <p:spPr>
          <a:xfrm>
            <a:off x="166688" y="981075"/>
            <a:ext cx="9501187" cy="5326063"/>
          </a:xfrm>
        </p:spPr>
        <p:txBody>
          <a:bodyPr/>
          <a:lstStyle/>
          <a:p>
            <a:r>
              <a:rPr lang="de-DE" altLang="en-US" smtClean="0">
                <a:solidFill>
                  <a:srgbClr val="3333FF"/>
                </a:solidFill>
                <a:ea typeface="Times New Roman" panose="02020603050405020304" pitchFamily="18" charset="0"/>
                <a:cs typeface="New York" charset="0"/>
              </a:rPr>
              <a:t>Modelle</a:t>
            </a:r>
            <a:r>
              <a:rPr lang="de-DE" altLang="en-US" smtClean="0">
                <a:ea typeface="Times New Roman" panose="02020603050405020304" pitchFamily="18" charset="0"/>
                <a:cs typeface="New York" charset="0"/>
              </a:rPr>
              <a:t> = fundamentales Konzept unseres Umgangs mit der Welt.</a:t>
            </a:r>
          </a:p>
          <a:p>
            <a:r>
              <a:rPr lang="de-DE" altLang="en-US" smtClean="0">
                <a:ea typeface="Times New Roman" panose="02020603050405020304" pitchFamily="18" charset="0"/>
                <a:cs typeface="New York" charset="0"/>
              </a:rPr>
              <a:t>Nur der ständige Gebrauch von Modellen macht es möglich, dass wir uns in der hochkomplexen Welt zurechtfinden. </a:t>
            </a:r>
          </a:p>
          <a:p>
            <a:r>
              <a:rPr lang="de-DE" altLang="en-US" smtClean="0">
                <a:ea typeface="Times New Roman" panose="02020603050405020304" pitchFamily="18" charset="0"/>
                <a:cs typeface="New York" charset="0"/>
              </a:rPr>
              <a:t>Vgl. den Vorgang des Sehens und Erkennens:</a:t>
            </a:r>
          </a:p>
          <a:p>
            <a:pPr lvl="1"/>
            <a:r>
              <a:rPr lang="de-DE" altLang="en-US" smtClean="0">
                <a:ea typeface="Times New Roman" panose="02020603050405020304" pitchFamily="18" charset="0"/>
                <a:cs typeface="New York" charset="0"/>
              </a:rPr>
              <a:t>Das Hirn bekommt vom Auge einen „Teppich“ von Reizen.</a:t>
            </a:r>
          </a:p>
          <a:p>
            <a:pPr lvl="1"/>
            <a:r>
              <a:rPr lang="de-DE" altLang="en-US" smtClean="0">
                <a:ea typeface="Times New Roman" panose="02020603050405020304" pitchFamily="18" charset="0"/>
                <a:cs typeface="New York" charset="0"/>
              </a:rPr>
              <a:t>Daraus entsteht im Hirn ein </a:t>
            </a:r>
            <a:r>
              <a:rPr lang="de-DE" altLang="en-US" b="1" smtClean="0">
                <a:ea typeface="Times New Roman" panose="02020603050405020304" pitchFamily="18" charset="0"/>
                <a:cs typeface="New York" charset="0"/>
              </a:rPr>
              <a:t>Modell der Kanten</a:t>
            </a:r>
            <a:r>
              <a:rPr lang="de-DE" altLang="en-US" smtClean="0">
                <a:ea typeface="Times New Roman" panose="02020603050405020304" pitchFamily="18" charset="0"/>
                <a:cs typeface="New York" charset="0"/>
              </a:rPr>
              <a:t>.</a:t>
            </a:r>
            <a:br>
              <a:rPr lang="de-DE" altLang="en-US" smtClean="0">
                <a:ea typeface="Times New Roman" panose="02020603050405020304" pitchFamily="18" charset="0"/>
                <a:cs typeface="New York" charset="0"/>
              </a:rPr>
            </a:br>
            <a:r>
              <a:rPr lang="de-DE" altLang="en-US" smtClean="0">
                <a:ea typeface="Times New Roman" panose="02020603050405020304" pitchFamily="18" charset="0"/>
                <a:cs typeface="New York" charset="0"/>
              </a:rPr>
              <a:t>Vorstellung des Volumens, der Masse, des Gewichts</a:t>
            </a:r>
          </a:p>
          <a:p>
            <a:pPr lvl="1"/>
            <a:r>
              <a:rPr lang="de-DE" altLang="en-US" smtClean="0">
                <a:ea typeface="Times New Roman" panose="02020603050405020304" pitchFamily="18" charset="0"/>
                <a:cs typeface="New York" charset="0"/>
              </a:rPr>
              <a:t>Dieses Modell wird </a:t>
            </a:r>
            <a:r>
              <a:rPr lang="de-DE" altLang="en-US" b="1" smtClean="0">
                <a:ea typeface="Times New Roman" panose="02020603050405020304" pitchFamily="18" charset="0"/>
                <a:cs typeface="New York" charset="0"/>
              </a:rPr>
              <a:t>weiter abstrahiert </a:t>
            </a:r>
            <a:r>
              <a:rPr lang="de-DE" altLang="en-US" smtClean="0">
                <a:ea typeface="Times New Roman" panose="02020603050405020304" pitchFamily="18" charset="0"/>
                <a:cs typeface="New York" charset="0"/>
              </a:rPr>
              <a:t>zur Abbildung auf einen Begriff, mit dem wir anschließend arbeiten.</a:t>
            </a:r>
          </a:p>
          <a:p>
            <a:endParaRPr lang="de-DE" altLang="en-US" smtClean="0">
              <a:ea typeface="Times New Roman" panose="02020603050405020304" pitchFamily="18" charset="0"/>
              <a:cs typeface="New York" charset="0"/>
            </a:endParaRPr>
          </a:p>
        </p:txBody>
      </p:sp>
      <p:sp>
        <p:nvSpPr>
          <p:cNvPr id="614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C00C06F-3E7D-4B03-A72C-0D0D45D2F3C3}" type="slidenum">
              <a:rPr lang="de-DE" altLang="en-US" sz="1100"/>
              <a:pPr eaLnBrk="1" hangingPunct="1"/>
              <a:t>3</a:t>
            </a:fld>
            <a:endParaRPr lang="de-DE" altLang="en-US" sz="11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de-DE" altLang="en-US" smtClean="0"/>
              <a:t>Modellierung mit Graphen</a:t>
            </a:r>
          </a:p>
        </p:txBody>
      </p:sp>
      <p:sp>
        <p:nvSpPr>
          <p:cNvPr id="33795" name="Content Placeholder 2"/>
          <p:cNvSpPr>
            <a:spLocks noGrp="1"/>
          </p:cNvSpPr>
          <p:nvPr>
            <p:ph idx="1"/>
          </p:nvPr>
        </p:nvSpPr>
        <p:spPr>
          <a:xfrm>
            <a:off x="166688" y="981075"/>
            <a:ext cx="9501187" cy="5326063"/>
          </a:xfrm>
        </p:spPr>
        <p:txBody>
          <a:bodyPr/>
          <a:lstStyle/>
          <a:p>
            <a:pPr>
              <a:buClr>
                <a:srgbClr val="0330D8"/>
              </a:buClr>
            </a:pPr>
            <a:r>
              <a:rPr lang="de-DE" altLang="en-US" smtClean="0"/>
              <a:t>Ingenieure  haben schon immer vorzugsweise mit einfachen Zeichnungen gearbeitet. Darum spielen </a:t>
            </a:r>
            <a:r>
              <a:rPr lang="de-DE" altLang="en-US" b="1" smtClean="0"/>
              <a:t>Graphen</a:t>
            </a:r>
            <a:r>
              <a:rPr lang="de-DE" altLang="en-US" smtClean="0"/>
              <a:t>, also Gebilde aus meist beschrifteten </a:t>
            </a:r>
            <a:r>
              <a:rPr lang="de-DE" altLang="en-US" b="1" smtClean="0"/>
              <a:t>Knoten und Kanten</a:t>
            </a:r>
            <a:r>
              <a:rPr lang="de-DE" altLang="en-US" smtClean="0"/>
              <a:t>, im Software Engineering eine besonders wichtige Rolle. </a:t>
            </a:r>
          </a:p>
          <a:p>
            <a:pPr>
              <a:buClr>
                <a:srgbClr val="0330D8"/>
              </a:buClr>
            </a:pPr>
            <a:r>
              <a:rPr lang="de-DE" altLang="en-US" b="1" smtClean="0"/>
              <a:t>Graphen im Software Engineering</a:t>
            </a:r>
          </a:p>
          <a:p>
            <a:pPr lvl="1">
              <a:buClr>
                <a:srgbClr val="0330D8"/>
              </a:buClr>
            </a:pPr>
            <a:r>
              <a:rPr lang="de-DE" altLang="en-US" smtClean="0"/>
              <a:t>Wenn wir im Software Engineering Graphen verwenden, so sind diese in der Regel </a:t>
            </a:r>
            <a:r>
              <a:rPr lang="de-DE" altLang="en-US" smtClean="0">
                <a:solidFill>
                  <a:srgbClr val="3333FF"/>
                </a:solidFill>
                <a:ea typeface="Times New Roman" panose="02020603050405020304" pitchFamily="18" charset="0"/>
                <a:cs typeface="New York" charset="0"/>
              </a:rPr>
              <a:t>gerichtet</a:t>
            </a:r>
            <a:r>
              <a:rPr lang="de-DE" altLang="en-US" smtClean="0"/>
              <a:t> und die Knoten sind </a:t>
            </a:r>
            <a:r>
              <a:rPr lang="de-DE" altLang="en-US" smtClean="0">
                <a:solidFill>
                  <a:srgbClr val="3333FF"/>
                </a:solidFill>
                <a:cs typeface="Times New Roman" panose="02020603050405020304" pitchFamily="18" charset="0"/>
              </a:rPr>
              <a:t>beschriftet</a:t>
            </a:r>
            <a:r>
              <a:rPr lang="de-DE" altLang="en-US" smtClean="0"/>
              <a:t>. </a:t>
            </a:r>
          </a:p>
          <a:p>
            <a:pPr lvl="1">
              <a:buClr>
                <a:srgbClr val="0330D8"/>
              </a:buClr>
            </a:pPr>
            <a:r>
              <a:rPr lang="de-DE" altLang="en-US" smtClean="0"/>
              <a:t>Die Graphen sind oft hierarchisch aufgebaut, d.  h., Knoten der einen Ebene repräsentieren Graphen der nächsten Ebene. </a:t>
            </a:r>
          </a:p>
          <a:p>
            <a:pPr lvl="1">
              <a:buClr>
                <a:srgbClr val="0330D8"/>
              </a:buClr>
            </a:pPr>
            <a:r>
              <a:rPr lang="de-DE" altLang="en-US" smtClean="0"/>
              <a:t>Kanten werden nicht immer in der üblichen Form als Linien dargestellt, sie ergeben sich oft durch die </a:t>
            </a:r>
            <a:r>
              <a:rPr lang="de-DE" altLang="en-US" smtClean="0">
                <a:solidFill>
                  <a:srgbClr val="3333FF"/>
                </a:solidFill>
                <a:cs typeface="Times New Roman" panose="02020603050405020304" pitchFamily="18" charset="0"/>
              </a:rPr>
              <a:t>Anordnung der Knoten</a:t>
            </a:r>
            <a:r>
              <a:rPr lang="de-DE" altLang="en-US" smtClean="0"/>
              <a:t>. </a:t>
            </a:r>
          </a:p>
          <a:p>
            <a:pPr lvl="1">
              <a:buClr>
                <a:srgbClr val="0330D8"/>
              </a:buClr>
            </a:pPr>
            <a:r>
              <a:rPr lang="de-DE" altLang="en-US" smtClean="0"/>
              <a:t>Grafische Merkmale werden verwendet, um verschiedene </a:t>
            </a:r>
            <a:r>
              <a:rPr lang="de-DE" altLang="en-US" smtClean="0">
                <a:solidFill>
                  <a:srgbClr val="3333FF"/>
                </a:solidFill>
                <a:cs typeface="Times New Roman" panose="02020603050405020304" pitchFamily="18" charset="0"/>
              </a:rPr>
              <a:t>Typen</a:t>
            </a:r>
            <a:r>
              <a:rPr lang="de-DE" altLang="en-US" smtClean="0"/>
              <a:t> von Knoten, evtl. auch Kanten, zu unterscheiden. </a:t>
            </a:r>
          </a:p>
          <a:p>
            <a:endParaRPr lang="de-DE" altLang="en-US" smtClean="0"/>
          </a:p>
        </p:txBody>
      </p:sp>
      <p:sp>
        <p:nvSpPr>
          <p:cNvPr id="337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6D141FFD-BE01-4902-B88D-317B2AD0865D}" type="slidenum">
              <a:rPr lang="de-DE" altLang="en-US" sz="1100"/>
              <a:pPr eaLnBrk="1" hangingPunct="1"/>
              <a:t>30</a:t>
            </a:fld>
            <a:endParaRPr lang="de-DE" altLang="en-US" sz="11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de-DE" altLang="en-US" smtClean="0"/>
              <a:t>Beispiel – Schichtenmodell</a:t>
            </a:r>
          </a:p>
        </p:txBody>
      </p:sp>
      <p:sp>
        <p:nvSpPr>
          <p:cNvPr id="34819" name="Text Placeholder 2"/>
          <p:cNvSpPr>
            <a:spLocks noGrp="1"/>
          </p:cNvSpPr>
          <p:nvPr>
            <p:ph type="body" sz="half" idx="2"/>
          </p:nvPr>
        </p:nvSpPr>
        <p:spPr>
          <a:xfrm>
            <a:off x="344488" y="5648325"/>
            <a:ext cx="9072562" cy="804863"/>
          </a:xfrm>
        </p:spPr>
        <p:txBody>
          <a:bodyPr/>
          <a:lstStyle/>
          <a:p>
            <a:r>
              <a:rPr lang="de-DE" altLang="en-US" smtClean="0"/>
              <a:t>Die </a:t>
            </a:r>
            <a:r>
              <a:rPr lang="de-DE" altLang="en-US" b="1" smtClean="0"/>
              <a:t>Knoten</a:t>
            </a:r>
            <a:r>
              <a:rPr lang="de-DE" altLang="en-US" smtClean="0"/>
              <a:t> sind nur durch die Texte erkennbar (sie sind also </a:t>
            </a:r>
            <a:r>
              <a:rPr lang="de-DE" altLang="en-US" b="1" smtClean="0"/>
              <a:t>beschriftet</a:t>
            </a:r>
            <a:r>
              <a:rPr lang="de-DE" altLang="en-US" smtClean="0"/>
              <a:t>); die (gerichteten) </a:t>
            </a:r>
            <a:r>
              <a:rPr lang="de-DE" altLang="en-US" b="1" smtClean="0"/>
              <a:t>Kanten</a:t>
            </a:r>
            <a:r>
              <a:rPr lang="de-DE" altLang="en-US" smtClean="0"/>
              <a:t> sind </a:t>
            </a:r>
            <a:r>
              <a:rPr lang="de-DE" altLang="en-US" b="1" smtClean="0"/>
              <a:t>implizit</a:t>
            </a:r>
            <a:r>
              <a:rPr lang="de-DE" altLang="en-US" smtClean="0"/>
              <a:t> durch die Anordnung der Knoten angegeben.</a:t>
            </a:r>
          </a:p>
          <a:p>
            <a:endParaRPr lang="de-DE" altLang="en-US" smtClean="0"/>
          </a:p>
        </p:txBody>
      </p:sp>
      <p:pic>
        <p:nvPicPr>
          <p:cNvPr id="34820" name="Content Placeholder 5" descr="1_3a_Schichten_CO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1731963" y="1628775"/>
            <a:ext cx="6369050" cy="3024188"/>
          </a:xfrm>
        </p:spPr>
      </p:pic>
      <p:sp>
        <p:nvSpPr>
          <p:cNvPr id="34821"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E6BC5CE-926C-46E7-80E1-929426CD5F12}" type="slidenum">
              <a:rPr lang="de-DE" altLang="en-US" sz="1100"/>
              <a:pPr eaLnBrk="1" hangingPunct="1"/>
              <a:t>31</a:t>
            </a:fld>
            <a:endParaRPr lang="de-DE" altLang="en-US" sz="11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de-DE" altLang="en-US" smtClean="0"/>
              <a:t>Beispiel – Wasserfallmodell</a:t>
            </a:r>
          </a:p>
        </p:txBody>
      </p:sp>
      <p:sp>
        <p:nvSpPr>
          <p:cNvPr id="35843" name="Text Placeholder 2"/>
          <p:cNvSpPr>
            <a:spLocks noGrp="1"/>
          </p:cNvSpPr>
          <p:nvPr>
            <p:ph type="body" sz="half" idx="2"/>
          </p:nvPr>
        </p:nvSpPr>
        <p:spPr>
          <a:xfrm>
            <a:off x="344488" y="5648325"/>
            <a:ext cx="9072562" cy="804863"/>
          </a:xfrm>
        </p:spPr>
        <p:txBody>
          <a:bodyPr/>
          <a:lstStyle/>
          <a:p>
            <a:pPr>
              <a:lnSpc>
                <a:spcPct val="80000"/>
              </a:lnSpc>
            </a:pPr>
            <a:r>
              <a:rPr lang="de-DE" altLang="en-US" smtClean="0"/>
              <a:t>Die Knoten des gerichteten Graphen sind beschriftet. </a:t>
            </a:r>
          </a:p>
          <a:p>
            <a:pPr>
              <a:lnSpc>
                <a:spcPct val="80000"/>
              </a:lnSpc>
            </a:pPr>
            <a:r>
              <a:rPr lang="de-DE" altLang="en-US" smtClean="0"/>
              <a:t>Es gibt </a:t>
            </a:r>
            <a:r>
              <a:rPr lang="de-DE" altLang="en-US" b="1" smtClean="0"/>
              <a:t>zwei Arten von Kanten</a:t>
            </a:r>
            <a:r>
              <a:rPr lang="de-DE" altLang="en-US" smtClean="0"/>
              <a:t> (mager und fett dargestellt).</a:t>
            </a:r>
          </a:p>
          <a:p>
            <a:endParaRPr lang="de-DE" altLang="en-US" smtClean="0"/>
          </a:p>
        </p:txBody>
      </p:sp>
      <p:pic>
        <p:nvPicPr>
          <p:cNvPr id="35844" name="Content Placeholder 5" descr="1_3b_Wasserfal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1798638" y="1339850"/>
            <a:ext cx="6235700" cy="3602038"/>
          </a:xfrm>
        </p:spPr>
      </p:pic>
      <p:sp>
        <p:nvSpPr>
          <p:cNvPr id="35845"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0404793-47E5-479F-85A8-4F43DCE7EB96}" type="slidenum">
              <a:rPr lang="de-DE" altLang="en-US" sz="1100"/>
              <a:pPr eaLnBrk="1" hangingPunct="1"/>
              <a:t>32</a:t>
            </a:fld>
            <a:endParaRPr lang="de-DE" altLang="en-US" sz="11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de-DE" altLang="en-US" smtClean="0"/>
              <a:t>Beispiel – UML Klassendiagramm</a:t>
            </a:r>
          </a:p>
        </p:txBody>
      </p:sp>
      <p:sp>
        <p:nvSpPr>
          <p:cNvPr id="36867" name="Text Placeholder 2"/>
          <p:cNvSpPr>
            <a:spLocks noGrp="1"/>
          </p:cNvSpPr>
          <p:nvPr>
            <p:ph type="body" sz="half" idx="2"/>
          </p:nvPr>
        </p:nvSpPr>
        <p:spPr>
          <a:xfrm>
            <a:off x="344488" y="5373688"/>
            <a:ext cx="9072562" cy="804862"/>
          </a:xfrm>
        </p:spPr>
        <p:txBody>
          <a:bodyPr/>
          <a:lstStyle/>
          <a:p>
            <a:r>
              <a:rPr lang="de-DE" altLang="en-US" smtClean="0"/>
              <a:t>Die Knoten besitzen eine </a:t>
            </a:r>
            <a:r>
              <a:rPr lang="de-DE" altLang="en-US" b="1" smtClean="0"/>
              <a:t>ausgeprägte Substruktur </a:t>
            </a:r>
            <a:r>
              <a:rPr lang="de-DE" altLang="en-US" smtClean="0"/>
              <a:t>(d. h., die Knoten bilden hierarchisch untergeordnete Graphen)</a:t>
            </a:r>
            <a:br>
              <a:rPr lang="de-DE" altLang="en-US" smtClean="0"/>
            </a:br>
            <a:r>
              <a:rPr lang="de-DE" altLang="en-US" smtClean="0"/>
              <a:t>Verschiedene gerichtete Kantentypen repräsentieren unterschiedliche Relationen zwischen Knoten; analog gibt es verschiedene Knotentypen.</a:t>
            </a:r>
          </a:p>
          <a:p>
            <a:endParaRPr lang="de-DE" altLang="en-US" smtClean="0"/>
          </a:p>
        </p:txBody>
      </p:sp>
      <p:pic>
        <p:nvPicPr>
          <p:cNvPr id="36868" name="Content Placeholder 5" descr="1_3c_Klassen_CO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2719388" y="1296988"/>
            <a:ext cx="4394200" cy="3687762"/>
          </a:xfrm>
        </p:spPr>
      </p:pic>
      <p:sp>
        <p:nvSpPr>
          <p:cNvPr id="36869"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99DF258-B3E0-4B41-9D3A-22DF205D7E32}" type="slidenum">
              <a:rPr lang="de-DE" altLang="en-US" sz="1100"/>
              <a:pPr eaLnBrk="1" hangingPunct="1"/>
              <a:t>33</a:t>
            </a:fld>
            <a:endParaRPr lang="de-DE" altLang="en-US" sz="11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de-DE" altLang="en-US" smtClean="0"/>
              <a:t>Beispiel – Petri-Netz</a:t>
            </a:r>
          </a:p>
        </p:txBody>
      </p:sp>
      <p:sp>
        <p:nvSpPr>
          <p:cNvPr id="37891" name="Text Placeholder 2"/>
          <p:cNvSpPr>
            <a:spLocks noGrp="1"/>
          </p:cNvSpPr>
          <p:nvPr>
            <p:ph type="body" sz="half" idx="2"/>
          </p:nvPr>
        </p:nvSpPr>
        <p:spPr>
          <a:xfrm>
            <a:off x="344488" y="5648325"/>
            <a:ext cx="9072562" cy="804863"/>
          </a:xfrm>
        </p:spPr>
        <p:txBody>
          <a:bodyPr/>
          <a:lstStyle/>
          <a:p>
            <a:r>
              <a:rPr lang="de-DE" altLang="en-US" smtClean="0"/>
              <a:t>Gerichteter </a:t>
            </a:r>
            <a:r>
              <a:rPr lang="de-DE" altLang="en-US" b="1" smtClean="0"/>
              <a:t>bipartiter Graph</a:t>
            </a:r>
            <a:r>
              <a:rPr lang="de-DE" altLang="en-US" smtClean="0"/>
              <a:t> (Stellen und Transitionen). </a:t>
            </a:r>
            <a:br>
              <a:rPr lang="de-DE" altLang="en-US" smtClean="0"/>
            </a:br>
            <a:r>
              <a:rPr lang="de-DE" altLang="en-US" smtClean="0"/>
              <a:t>Die Stellen sind mit beliebig vielen Marken besetzt.</a:t>
            </a:r>
          </a:p>
          <a:p>
            <a:endParaRPr lang="de-DE" altLang="en-US" smtClean="0"/>
          </a:p>
        </p:txBody>
      </p:sp>
      <p:pic>
        <p:nvPicPr>
          <p:cNvPr id="37892" name="Content Placeholder 5" descr="1_3d_PetriNetz_CO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1190625" y="2060575"/>
            <a:ext cx="7451725" cy="2160588"/>
          </a:xfrm>
        </p:spPr>
      </p:pic>
      <p:sp>
        <p:nvSpPr>
          <p:cNvPr id="37893"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EC7D1AD-A104-4720-91C1-7E5A12BB5F6E}" type="slidenum">
              <a:rPr lang="de-DE" altLang="en-US" sz="1100"/>
              <a:pPr eaLnBrk="1" hangingPunct="1"/>
              <a:t>34</a:t>
            </a:fld>
            <a:endParaRPr lang="de-DE" altLang="en-US" sz="11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de-DE" altLang="en-US" smtClean="0"/>
              <a:t>Beispiel – Struktogramm</a:t>
            </a:r>
          </a:p>
        </p:txBody>
      </p:sp>
      <p:sp>
        <p:nvSpPr>
          <p:cNvPr id="38915" name="Text Placeholder 2"/>
          <p:cNvSpPr>
            <a:spLocks noGrp="1"/>
          </p:cNvSpPr>
          <p:nvPr>
            <p:ph type="body" sz="half" idx="2"/>
          </p:nvPr>
        </p:nvSpPr>
        <p:spPr>
          <a:xfrm>
            <a:off x="344488" y="5648325"/>
            <a:ext cx="9072562" cy="804863"/>
          </a:xfrm>
        </p:spPr>
        <p:txBody>
          <a:bodyPr/>
          <a:lstStyle/>
          <a:p>
            <a:r>
              <a:rPr lang="de-DE" altLang="en-US" smtClean="0"/>
              <a:t>Nassi-Shneidermann-Diagramm</a:t>
            </a:r>
            <a:br>
              <a:rPr lang="de-DE" altLang="en-US" smtClean="0"/>
            </a:br>
            <a:r>
              <a:rPr lang="de-DE" altLang="en-US" smtClean="0"/>
              <a:t>Die Knotentypen des hierarchischen Graphen sind durch ihre </a:t>
            </a:r>
            <a:r>
              <a:rPr lang="de-DE" altLang="en-US" b="1" smtClean="0"/>
              <a:t>Strukturen</a:t>
            </a:r>
            <a:r>
              <a:rPr lang="de-DE" altLang="en-US" smtClean="0"/>
              <a:t> unterschieden. Die gerichteten Kanten sind nur </a:t>
            </a:r>
            <a:r>
              <a:rPr lang="de-DE" altLang="en-US" b="1" smtClean="0"/>
              <a:t>implizit</a:t>
            </a:r>
            <a:r>
              <a:rPr lang="de-DE" altLang="en-US" smtClean="0"/>
              <a:t>.</a:t>
            </a:r>
          </a:p>
          <a:p>
            <a:endParaRPr lang="de-DE" altLang="en-US" smtClean="0"/>
          </a:p>
        </p:txBody>
      </p:sp>
      <p:pic>
        <p:nvPicPr>
          <p:cNvPr id="38916" name="Content Placeholder 5" descr="1_3e_NassiDiagr_COL.png"/>
          <p:cNvPicPr>
            <a:picLocks noGrp="1" noChangeAspect="1"/>
          </p:cNvPicPr>
          <p:nvPr>
            <p:ph sz="quarter" idx="12"/>
          </p:nvPr>
        </p:nvPicPr>
        <p:blipFill>
          <a:blip r:embed="rId2">
            <a:extLst>
              <a:ext uri="{28A0092B-C50C-407E-A947-70E740481C1C}">
                <a14:useLocalDpi xmlns:a14="http://schemas.microsoft.com/office/drawing/2010/main" val="0"/>
              </a:ext>
            </a:extLst>
          </a:blip>
          <a:srcRect/>
          <a:stretch>
            <a:fillRect/>
          </a:stretch>
        </p:blipFill>
        <p:spPr>
          <a:xfrm>
            <a:off x="2503488" y="1700213"/>
            <a:ext cx="4826000" cy="2881312"/>
          </a:xfrm>
        </p:spPr>
      </p:pic>
      <p:sp>
        <p:nvSpPr>
          <p:cNvPr id="38917" name="Slide Number Placeholder 4"/>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1DB712AD-E934-4167-AA6A-07D317C36863}" type="slidenum">
              <a:rPr lang="de-DE" altLang="en-US" sz="1100"/>
              <a:pPr eaLnBrk="1" hangingPunct="1"/>
              <a:t>35</a:t>
            </a:fld>
            <a:endParaRPr lang="de-DE" altLang="en-US" sz="11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de-DE" altLang="en-US" smtClean="0"/>
              <a:t>Graphen in der Mathematik und im SE</a:t>
            </a:r>
          </a:p>
        </p:txBody>
      </p:sp>
      <p:sp>
        <p:nvSpPr>
          <p:cNvPr id="39939" name="Content Placeholder 2"/>
          <p:cNvSpPr>
            <a:spLocks noGrp="1"/>
          </p:cNvSpPr>
          <p:nvPr>
            <p:ph idx="1"/>
          </p:nvPr>
        </p:nvSpPr>
        <p:spPr>
          <a:xfrm>
            <a:off x="166688" y="836613"/>
            <a:ext cx="9501187" cy="1152525"/>
          </a:xfrm>
        </p:spPr>
        <p:txBody>
          <a:bodyPr/>
          <a:lstStyle/>
          <a:p>
            <a:r>
              <a:rPr lang="de-DE" altLang="en-US" smtClean="0"/>
              <a:t>Im Software Engineering verwenden wir Graphen </a:t>
            </a:r>
            <a:r>
              <a:rPr lang="de-DE" altLang="en-US" b="1" smtClean="0"/>
              <a:t>praktisch niemals so</a:t>
            </a:r>
            <a:r>
              <a:rPr lang="de-DE" altLang="en-US" smtClean="0"/>
              <a:t>, wie sie in den Büchern über </a:t>
            </a:r>
            <a:r>
              <a:rPr lang="de-DE" altLang="en-US" b="1" smtClean="0"/>
              <a:t>Graphentheorie</a:t>
            </a:r>
            <a:r>
              <a:rPr lang="de-DE" altLang="en-US" smtClean="0"/>
              <a:t> gezeigt werden. </a:t>
            </a:r>
          </a:p>
          <a:p>
            <a:endParaRPr lang="de-DE" altLang="en-US" smtClean="0"/>
          </a:p>
        </p:txBody>
      </p:sp>
      <p:sp>
        <p:nvSpPr>
          <p:cNvPr id="3994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8007E53-EB27-4E3E-9E3A-0F208F41C32E}" type="slidenum">
              <a:rPr lang="de-DE" altLang="en-US" sz="1100"/>
              <a:pPr eaLnBrk="1" hangingPunct="1"/>
              <a:t>36</a:t>
            </a:fld>
            <a:endParaRPr lang="de-DE" altLang="en-US" sz="1100"/>
          </a:p>
        </p:txBody>
      </p:sp>
      <p:graphicFrame>
        <p:nvGraphicFramePr>
          <p:cNvPr id="6" name="Table 5"/>
          <p:cNvGraphicFramePr>
            <a:graphicFrameLocks noGrp="1"/>
          </p:cNvGraphicFramePr>
          <p:nvPr/>
        </p:nvGraphicFramePr>
        <p:xfrm>
          <a:off x="344488" y="1989138"/>
          <a:ext cx="9001125" cy="4443412"/>
        </p:xfrm>
        <a:graphic>
          <a:graphicData uri="http://schemas.openxmlformats.org/drawingml/2006/table">
            <a:tbl>
              <a:tblPr firstRow="1" bandRow="1">
                <a:tableStyleId>{5C22544A-7EE6-4342-B048-85BDC9FD1C3A}</a:tableStyleId>
              </a:tblPr>
              <a:tblGrid>
                <a:gridCol w="3168396">
                  <a:extLst>
                    <a:ext uri="{9D8B030D-6E8A-4147-A177-3AD203B41FA5}">
                      <a16:colId xmlns:a16="http://schemas.microsoft.com/office/drawing/2014/main" val="20000"/>
                    </a:ext>
                  </a:extLst>
                </a:gridCol>
                <a:gridCol w="5832729">
                  <a:extLst>
                    <a:ext uri="{9D8B030D-6E8A-4147-A177-3AD203B41FA5}">
                      <a16:colId xmlns:a16="http://schemas.microsoft.com/office/drawing/2014/main" val="20001"/>
                    </a:ext>
                  </a:extLst>
                </a:gridCol>
              </a:tblGrid>
              <a:tr h="457141">
                <a:tc>
                  <a:txBody>
                    <a:bodyPr/>
                    <a:lstStyle/>
                    <a:p>
                      <a:r>
                        <a:rPr lang="de-DE" sz="2400" dirty="0" smtClean="0">
                          <a:latin typeface="+mn-lt"/>
                        </a:rPr>
                        <a:t>Mathematik</a:t>
                      </a:r>
                      <a:endParaRPr lang="de-DE" sz="2400" dirty="0">
                        <a:latin typeface="+mn-lt"/>
                      </a:endParaRPr>
                    </a:p>
                  </a:txBody>
                  <a:tcPr marL="91441" marR="91441" marT="45714" marB="45714"/>
                </a:tc>
                <a:tc>
                  <a:txBody>
                    <a:bodyPr/>
                    <a:lstStyle/>
                    <a:p>
                      <a:r>
                        <a:rPr lang="de-DE" sz="2400" dirty="0" smtClean="0">
                          <a:latin typeface="+mn-lt"/>
                        </a:rPr>
                        <a:t>Software</a:t>
                      </a:r>
                      <a:r>
                        <a:rPr lang="de-DE" sz="2400" baseline="0" dirty="0" smtClean="0">
                          <a:latin typeface="+mn-lt"/>
                        </a:rPr>
                        <a:t> Engineering</a:t>
                      </a:r>
                      <a:endParaRPr lang="de-DE" sz="2400" dirty="0">
                        <a:latin typeface="+mn-lt"/>
                      </a:endParaRPr>
                    </a:p>
                  </a:txBody>
                  <a:tcPr marL="91441" marR="91441" marT="45714" marB="45714"/>
                </a:tc>
                <a:extLst>
                  <a:ext uri="{0D108BD9-81ED-4DB2-BD59-A6C34878D82A}">
                    <a16:rowId xmlns:a16="http://schemas.microsoft.com/office/drawing/2014/main" val="10000"/>
                  </a:ext>
                </a:extLst>
              </a:tr>
              <a:tr h="1078853">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keine Beschriftung </a:t>
                      </a:r>
                    </a:p>
                  </a:txBody>
                  <a:tcPr marL="91441" marR="91441" marT="45714" marB="45714" horzOverflow="overflow"/>
                </a:tc>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Knoten immer, Kanten oft beschriftet. Die Beschriftung verknüpft den Graphen mit der übrigen Software. </a:t>
                      </a:r>
                    </a:p>
                  </a:txBody>
                  <a:tcPr marL="91441" marR="91441" marT="45714" marB="45714" horzOverflow="overflow"/>
                </a:tc>
                <a:extLst>
                  <a:ext uri="{0D108BD9-81ED-4DB2-BD59-A6C34878D82A}">
                    <a16:rowId xmlns:a16="http://schemas.microsoft.com/office/drawing/2014/main" val="10001"/>
                  </a:ext>
                </a:extLst>
              </a:tr>
              <a:tr h="749711">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(auch) </a:t>
                      </a:r>
                      <a:br>
                        <a:rPr kumimoji="0" lang="de-DE" sz="2400" b="0" i="0" u="none" strike="noStrike" cap="none" normalizeH="0" baseline="0" dirty="0" smtClean="0">
                          <a:ln>
                            <a:noFill/>
                          </a:ln>
                          <a:solidFill>
                            <a:schemeClr val="tx1"/>
                          </a:solidFill>
                          <a:effectLst/>
                          <a:latin typeface="+mn-lt"/>
                        </a:rPr>
                      </a:br>
                      <a:r>
                        <a:rPr kumimoji="0" lang="de-DE" sz="2400" b="0" i="0" u="none" strike="noStrike" cap="none" normalizeH="0" baseline="0" dirty="0" err="1" smtClean="0">
                          <a:ln>
                            <a:noFill/>
                          </a:ln>
                          <a:solidFill>
                            <a:schemeClr val="tx1"/>
                          </a:solidFill>
                          <a:effectLst/>
                          <a:latin typeface="+mn-lt"/>
                        </a:rPr>
                        <a:t>ungerichtete</a:t>
                      </a:r>
                      <a:r>
                        <a:rPr kumimoji="0" lang="de-DE" sz="2400" b="0" i="0" u="none" strike="noStrike" cap="none" normalizeH="0" baseline="0" dirty="0" smtClean="0">
                          <a:ln>
                            <a:noFill/>
                          </a:ln>
                          <a:solidFill>
                            <a:schemeClr val="tx1"/>
                          </a:solidFill>
                          <a:effectLst/>
                          <a:latin typeface="+mn-lt"/>
                        </a:rPr>
                        <a:t> Graphen </a:t>
                      </a:r>
                    </a:p>
                  </a:txBody>
                  <a:tcPr marL="91441" marR="91441" marT="45714" marB="45714" horzOverflow="overflow"/>
                </a:tc>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meist gerichtete Graphen; Kanten stellen Flüsse oder Kausalität dar. </a:t>
                      </a:r>
                    </a:p>
                  </a:txBody>
                  <a:tcPr marL="91441" marR="91441" marT="45714" marB="45714" horzOverflow="overflow"/>
                </a:tc>
                <a:extLst>
                  <a:ext uri="{0D108BD9-81ED-4DB2-BD59-A6C34878D82A}">
                    <a16:rowId xmlns:a16="http://schemas.microsoft.com/office/drawing/2014/main" val="10002"/>
                  </a:ext>
                </a:extLst>
              </a:tr>
              <a:tr h="1078853">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Kanten arm an Information </a:t>
                      </a:r>
                    </a:p>
                  </a:txBody>
                  <a:tcPr marL="91441" marR="91441" marT="45714" marB="45714" horzOverflow="overflow"/>
                </a:tc>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Kanten sind oft beschriftet und haben damit wie die Knoten Identität. Evtl. mehrere Kanten für ein Paar von Knoten.</a:t>
                      </a:r>
                    </a:p>
                  </a:txBody>
                  <a:tcPr marL="91441" marR="91441" marT="45714" marB="45714" horzOverflow="overflow"/>
                </a:tc>
                <a:extLst>
                  <a:ext uri="{0D108BD9-81ED-4DB2-BD59-A6C34878D82A}">
                    <a16:rowId xmlns:a16="http://schemas.microsoft.com/office/drawing/2014/main" val="10003"/>
                  </a:ext>
                </a:extLst>
              </a:tr>
              <a:tr h="1078853">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Kanten sind Relationen zwischen Knoten. </a:t>
                      </a:r>
                    </a:p>
                  </a:txBody>
                  <a:tcPr marL="91441" marR="91441" marT="45714" marB="45714" horzOverflow="overflow"/>
                </a:tc>
                <a:tc>
                  <a:txBody>
                    <a:bodyPr/>
                    <a:lstStyle/>
                    <a:p>
                      <a:pPr marL="0" marR="0" lvl="0" indent="0" algn="l" defTabSz="914400" rtl="0" eaLnBrk="0" fontAlgn="base" latinLnBrk="0" hangingPunct="0">
                        <a:lnSpc>
                          <a:spcPct val="90000"/>
                        </a:lnSpc>
                        <a:spcBef>
                          <a:spcPct val="60000"/>
                        </a:spcBef>
                        <a:spcAft>
                          <a:spcPct val="5000"/>
                        </a:spcAft>
                        <a:buClr>
                          <a:srgbClr val="0330D8"/>
                        </a:buClr>
                        <a:buSzPct val="100000"/>
                        <a:buFont typeface="Wingdings" pitchFamily="2" charset="2"/>
                        <a:buNone/>
                        <a:tabLst/>
                      </a:pPr>
                      <a:r>
                        <a:rPr kumimoji="0" lang="de-DE" sz="2400" b="0" i="0" u="none" strike="noStrike" cap="none" normalizeH="0" baseline="0" dirty="0" smtClean="0">
                          <a:ln>
                            <a:noFill/>
                          </a:ln>
                          <a:solidFill>
                            <a:schemeClr val="tx1"/>
                          </a:solidFill>
                          <a:effectLst/>
                          <a:latin typeface="+mn-lt"/>
                        </a:rPr>
                        <a:t>Speicherung als </a:t>
                      </a:r>
                      <a:r>
                        <a:rPr kumimoji="0" lang="de-DE" sz="2400" b="0" i="0" u="none" strike="noStrike" cap="none" normalizeH="0" baseline="0" dirty="0" err="1" smtClean="0">
                          <a:ln>
                            <a:noFill/>
                          </a:ln>
                          <a:solidFill>
                            <a:schemeClr val="tx1"/>
                          </a:solidFill>
                          <a:effectLst/>
                          <a:latin typeface="+mn-lt"/>
                        </a:rPr>
                        <a:t>bipartiter</a:t>
                      </a:r>
                      <a:r>
                        <a:rPr kumimoji="0" lang="de-DE" sz="2400" b="0" i="0" u="none" strike="noStrike" cap="none" normalizeH="0" baseline="0" dirty="0" smtClean="0">
                          <a:ln>
                            <a:noFill/>
                          </a:ln>
                          <a:solidFill>
                            <a:schemeClr val="tx1"/>
                          </a:solidFill>
                          <a:effectLst/>
                          <a:latin typeface="+mn-lt"/>
                        </a:rPr>
                        <a:t> Graph (Kanten werden wie Knoten behandelt). </a:t>
                      </a:r>
                    </a:p>
                  </a:txBody>
                  <a:tcPr marL="91441" marR="91441" marT="45714" marB="45714" horzOverflow="overflow"/>
                </a:tc>
                <a:extLst>
                  <a:ext uri="{0D108BD9-81ED-4DB2-BD59-A6C34878D82A}">
                    <a16:rowId xmlns:a16="http://schemas.microsoft.com/office/drawing/2014/main" val="10004"/>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de-DE" altLang="en-US" smtClean="0"/>
              <a:t>Repräsentation als bipartiter Graph</a:t>
            </a:r>
          </a:p>
        </p:txBody>
      </p:sp>
      <p:sp>
        <p:nvSpPr>
          <p:cNvPr id="40963" name="Content Placeholder 2"/>
          <p:cNvSpPr>
            <a:spLocks noGrp="1"/>
          </p:cNvSpPr>
          <p:nvPr>
            <p:ph sz="quarter" idx="13"/>
          </p:nvPr>
        </p:nvSpPr>
        <p:spPr>
          <a:xfrm>
            <a:off x="200025" y="981075"/>
            <a:ext cx="9505950" cy="431800"/>
          </a:xfrm>
        </p:spPr>
        <p:txBody>
          <a:bodyPr/>
          <a:lstStyle/>
          <a:p>
            <a:pPr marL="0" indent="0"/>
            <a:r>
              <a:rPr lang="de-DE" altLang="en-US" smtClean="0"/>
              <a:t>Kanten mit Typ und/oder Identität: </a:t>
            </a:r>
          </a:p>
          <a:p>
            <a:pPr marL="0" indent="0"/>
            <a:endParaRPr lang="de-DE" altLang="en-US" smtClean="0"/>
          </a:p>
        </p:txBody>
      </p:sp>
      <p:sp>
        <p:nvSpPr>
          <p:cNvPr id="40964" name="Content Placeholder 3"/>
          <p:cNvSpPr>
            <a:spLocks noGrp="1"/>
          </p:cNvSpPr>
          <p:nvPr>
            <p:ph sz="quarter" idx="14"/>
          </p:nvPr>
        </p:nvSpPr>
        <p:spPr>
          <a:xfrm>
            <a:off x="273050" y="3284538"/>
            <a:ext cx="9504363" cy="1512887"/>
          </a:xfrm>
        </p:spPr>
        <p:txBody>
          <a:bodyPr/>
          <a:lstStyle/>
          <a:p>
            <a:pPr marL="0" indent="0"/>
            <a:r>
              <a:rPr lang="de-DE" altLang="en-US" smtClean="0"/>
              <a:t>Der Graph wird zur Speicherung in einen </a:t>
            </a:r>
            <a:r>
              <a:rPr lang="de-DE" altLang="en-US" b="1" smtClean="0"/>
              <a:t>bipartiten Graphen</a:t>
            </a:r>
            <a:r>
              <a:rPr lang="de-DE" altLang="en-US" smtClean="0"/>
              <a:t> über-setzt, die Knoten der einen Klasse  repräsentieren die ursprüng-lichen Kanten, die der anderen die ursprünglichen Knoten. (Nebeneffekt: Auch mehrstellige Relationen sind darstellbar.)</a:t>
            </a:r>
          </a:p>
        </p:txBody>
      </p:sp>
      <p:sp>
        <p:nvSpPr>
          <p:cNvPr id="40965"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9C82009-4949-4221-AE3B-CF6173BF3DCA}" type="slidenum">
              <a:rPr lang="de-DE" altLang="en-US" sz="1100"/>
              <a:pPr eaLnBrk="1" hangingPunct="1"/>
              <a:t>37</a:t>
            </a:fld>
            <a:endParaRPr lang="de-DE" altLang="en-US" sz="1100"/>
          </a:p>
        </p:txBody>
      </p:sp>
      <p:pic>
        <p:nvPicPr>
          <p:cNvPr id="40966" name="Picture 10" descr="1_99_a_BIpartiter_Graph.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0650" y="1412875"/>
            <a:ext cx="45847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Picture 11" descr="1_99_b_BIpartiter_Graph.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9513" y="4724400"/>
            <a:ext cx="3413125"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12" descr="1_99_c_BIpartiter_Graph.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6600" y="4797425"/>
            <a:ext cx="22034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de-DE" altLang="en-US" smtClean="0"/>
              <a:t>Weiterer wichtiger Unterschied</a:t>
            </a:r>
          </a:p>
        </p:txBody>
      </p:sp>
      <p:sp>
        <p:nvSpPr>
          <p:cNvPr id="41987" name="Content Placeholder 2"/>
          <p:cNvSpPr>
            <a:spLocks noGrp="1"/>
          </p:cNvSpPr>
          <p:nvPr>
            <p:ph idx="1"/>
          </p:nvPr>
        </p:nvSpPr>
        <p:spPr>
          <a:xfrm>
            <a:off x="166688" y="981075"/>
            <a:ext cx="9501187" cy="5326063"/>
          </a:xfrm>
        </p:spPr>
        <p:txBody>
          <a:bodyPr/>
          <a:lstStyle/>
          <a:p>
            <a:pPr>
              <a:buClr>
                <a:srgbClr val="0330D8"/>
              </a:buClr>
              <a:tabLst>
                <a:tab pos="361950" algn="l"/>
              </a:tabLst>
            </a:pPr>
            <a:r>
              <a:rPr lang="de-DE" altLang="en-US" smtClean="0"/>
              <a:t>Für Mathematiker sind Graphen </a:t>
            </a:r>
            <a:r>
              <a:rPr lang="de-DE" altLang="en-US" b="1" smtClean="0"/>
              <a:t>abstrakt</a:t>
            </a:r>
            <a:r>
              <a:rPr lang="de-DE" altLang="en-US" smtClean="0"/>
              <a:t>, die Darstellungen neben-sächlich.</a:t>
            </a:r>
          </a:p>
          <a:p>
            <a:pPr>
              <a:buClr>
                <a:srgbClr val="0330D8"/>
              </a:buClr>
              <a:tabLst>
                <a:tab pos="361950" algn="l"/>
              </a:tabLst>
            </a:pPr>
            <a:r>
              <a:rPr lang="de-DE" altLang="en-US" smtClean="0"/>
              <a:t>Für Ingenieure ist das </a:t>
            </a:r>
            <a:r>
              <a:rPr lang="de-DE" altLang="en-US" b="1" smtClean="0"/>
              <a:t>Bild</a:t>
            </a:r>
            <a:r>
              <a:rPr lang="de-DE" altLang="en-US" smtClean="0"/>
              <a:t> wichtig, auch die (meist standardisierte) Darstellung. Damit tragen auch Bildelemente, die formal gesehen abundante Attribute sind, Bedeutung.</a:t>
            </a:r>
          </a:p>
          <a:p>
            <a:pPr>
              <a:buClr>
                <a:srgbClr val="0330D8"/>
              </a:buClr>
              <a:tabLst>
                <a:tab pos="361950" algn="l"/>
              </a:tabLst>
            </a:pPr>
            <a:r>
              <a:rPr lang="de-DE" altLang="en-US" b="1" smtClean="0">
                <a:solidFill>
                  <a:srgbClr val="3333FF"/>
                </a:solidFill>
              </a:rPr>
              <a:t>Vorstellung</a:t>
            </a:r>
            <a:r>
              <a:rPr lang="de-DE" altLang="en-US" smtClean="0">
                <a:solidFill>
                  <a:srgbClr val="3333FF"/>
                </a:solidFill>
              </a:rPr>
              <a:t>: </a:t>
            </a:r>
            <a:r>
              <a:rPr lang="de-DE" altLang="en-US" smtClean="0">
                <a:solidFill>
                  <a:srgbClr val="3333FF"/>
                </a:solidFill>
                <a:ea typeface="Times New Roman" panose="02020603050405020304" pitchFamily="18" charset="0"/>
                <a:cs typeface="New York" charset="0"/>
              </a:rPr>
              <a:t>Der größer dargestellte Knoten repräsentiert ein größeres Programm oder eine schwierigere Aufgabe, die dick gezeichnete Kante ist wichtiger als die gestrichelte usw. </a:t>
            </a:r>
          </a:p>
          <a:p>
            <a:pPr>
              <a:buClr>
                <a:srgbClr val="0330D8"/>
              </a:buClr>
              <a:tabLst>
                <a:tab pos="361950" algn="l"/>
              </a:tabLst>
            </a:pPr>
            <a:r>
              <a:rPr lang="de-DE" altLang="en-US" smtClean="0"/>
              <a:t>Diese Konnotationen sind gefährlich, weil sie Aussagen suggerieren können, die so nicht gemeint sind.</a:t>
            </a:r>
          </a:p>
          <a:p>
            <a:pPr>
              <a:buClr>
                <a:srgbClr val="0330D8"/>
              </a:buClr>
              <a:tabLst>
                <a:tab pos="361950" algn="l"/>
              </a:tabLst>
            </a:pPr>
            <a:r>
              <a:rPr lang="de-DE" altLang="en-US" b="1" smtClean="0"/>
              <a:t>Konsequenz</a:t>
            </a:r>
            <a:r>
              <a:rPr lang="de-DE" altLang="en-US" smtClean="0"/>
              <a:t>: Alle Attribute erklären </a:t>
            </a:r>
            <a:r>
              <a:rPr lang="de-DE" altLang="en-US" b="1" smtClean="0"/>
              <a:t>oder</a:t>
            </a:r>
            <a:r>
              <a:rPr lang="de-DE" altLang="en-US" smtClean="0"/>
              <a:t> auf Variationen nach Möglichkeit verzichten </a:t>
            </a:r>
            <a:r>
              <a:rPr lang="de-DE" altLang="en-US" b="1" smtClean="0"/>
              <a:t>oder</a:t>
            </a:r>
            <a:r>
              <a:rPr lang="de-DE" altLang="en-US" smtClean="0"/>
              <a:t> notieren, dass unterschiedliche Attribute ohne Bedeutung sind.</a:t>
            </a:r>
          </a:p>
          <a:p>
            <a:pPr>
              <a:tabLst>
                <a:tab pos="361950" algn="l"/>
              </a:tabLst>
            </a:pPr>
            <a:endParaRPr lang="de-DE" altLang="en-US" smtClean="0"/>
          </a:p>
        </p:txBody>
      </p:sp>
      <p:sp>
        <p:nvSpPr>
          <p:cNvPr id="419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7AE24036-6766-4E84-BEB5-C496A449FC76}" type="slidenum">
              <a:rPr lang="de-DE" altLang="en-US" sz="1100"/>
              <a:pPr eaLnBrk="1" hangingPunct="1"/>
              <a:t>38</a:t>
            </a:fld>
            <a:endParaRPr lang="de-DE" altLang="en-US" sz="11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de-DE" altLang="en-US" smtClean="0"/>
              <a:t>Spezielle Eigenschaften von Graphen</a:t>
            </a:r>
          </a:p>
        </p:txBody>
      </p:sp>
      <p:sp>
        <p:nvSpPr>
          <p:cNvPr id="43011" name="Content Placeholder 2"/>
          <p:cNvSpPr>
            <a:spLocks noGrp="1"/>
          </p:cNvSpPr>
          <p:nvPr>
            <p:ph sz="quarter" idx="13"/>
          </p:nvPr>
        </p:nvSpPr>
        <p:spPr>
          <a:xfrm>
            <a:off x="200025" y="981075"/>
            <a:ext cx="9505950" cy="792163"/>
          </a:xfrm>
        </p:spPr>
        <p:txBody>
          <a:bodyPr/>
          <a:lstStyle/>
          <a:p>
            <a:pPr marL="0" indent="0"/>
            <a:r>
              <a:rPr lang="de-DE" altLang="en-US" smtClean="0"/>
              <a:t>Gerichtete Graphen, die einen </a:t>
            </a:r>
            <a:r>
              <a:rPr lang="de-DE" altLang="en-US" smtClean="0">
                <a:solidFill>
                  <a:srgbClr val="3333FF"/>
                </a:solidFill>
                <a:ea typeface="Times New Roman" panose="02020603050405020304" pitchFamily="18" charset="0"/>
                <a:cs typeface="New York" charset="0"/>
              </a:rPr>
              <a:t>Baum</a:t>
            </a:r>
            <a:r>
              <a:rPr lang="de-DE" altLang="en-US" smtClean="0"/>
              <a:t> bilden, sind im Software Engineering oft besonders nützlich:</a:t>
            </a:r>
          </a:p>
        </p:txBody>
      </p:sp>
      <p:sp>
        <p:nvSpPr>
          <p:cNvPr id="43012" name="Content Placeholder 3"/>
          <p:cNvSpPr>
            <a:spLocks noGrp="1"/>
          </p:cNvSpPr>
          <p:nvPr>
            <p:ph sz="quarter" idx="14"/>
          </p:nvPr>
        </p:nvSpPr>
        <p:spPr>
          <a:xfrm>
            <a:off x="200025" y="3357563"/>
            <a:ext cx="9505950" cy="3024187"/>
          </a:xfrm>
        </p:spPr>
        <p:txBody>
          <a:bodyPr/>
          <a:lstStyle/>
          <a:p>
            <a:pPr marL="0" indent="0"/>
            <a:r>
              <a:rPr lang="de-DE" altLang="en-US" smtClean="0"/>
              <a:t>Ein Baum gestattet eine einfache </a:t>
            </a:r>
            <a:r>
              <a:rPr lang="de-DE" altLang="en-US" b="1" smtClean="0"/>
              <a:t>Abstraktion</a:t>
            </a:r>
            <a:r>
              <a:rPr lang="de-DE" altLang="en-US" smtClean="0"/>
              <a:t>: Jeder Teilbaum (auch der ganze Baum) wird durch seinen </a:t>
            </a:r>
            <a:r>
              <a:rPr lang="de-DE" altLang="en-US" b="1" smtClean="0"/>
              <a:t>Wurzelknoten</a:t>
            </a:r>
            <a:r>
              <a:rPr lang="de-DE" altLang="en-US" smtClean="0"/>
              <a:t> repräsentiert. Beispielsweise kann man – eine entsprechende Baumstruktur vorausgesetzt – einen Programmteil abtrennen, indem man seinen Wurzelknoten löscht.</a:t>
            </a:r>
          </a:p>
          <a:p>
            <a:pPr marL="0" indent="0"/>
            <a:r>
              <a:rPr lang="de-DE" altLang="en-US" smtClean="0"/>
              <a:t>Eine </a:t>
            </a:r>
            <a:r>
              <a:rPr lang="de-DE" altLang="en-US" b="1" smtClean="0"/>
              <a:t>Hierarchie</a:t>
            </a:r>
            <a:r>
              <a:rPr lang="de-DE" altLang="en-US" smtClean="0"/>
              <a:t> muss nicht unbedingt baumförmig sein. </a:t>
            </a:r>
          </a:p>
          <a:p>
            <a:pPr marL="0" indent="0"/>
            <a:r>
              <a:rPr lang="de-DE" altLang="en-US" smtClean="0"/>
              <a:t>Jede </a:t>
            </a:r>
            <a:r>
              <a:rPr lang="de-DE" altLang="en-US" b="1" smtClean="0"/>
              <a:t>Halbordnung</a:t>
            </a:r>
            <a:r>
              <a:rPr lang="de-DE" altLang="en-US" smtClean="0"/>
              <a:t> ist eine Hierarchie</a:t>
            </a:r>
          </a:p>
        </p:txBody>
      </p:sp>
      <p:sp>
        <p:nvSpPr>
          <p:cNvPr id="43013"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27E5F9E-897C-4884-92A8-180521ACAD73}" type="slidenum">
              <a:rPr lang="de-DE" altLang="en-US" sz="1100"/>
              <a:pPr eaLnBrk="1" hangingPunct="1"/>
              <a:t>39</a:t>
            </a:fld>
            <a:endParaRPr lang="de-DE" altLang="en-US" sz="1100"/>
          </a:p>
        </p:txBody>
      </p:sp>
      <p:pic>
        <p:nvPicPr>
          <p:cNvPr id="43014" name="Picture 7" descr="1_99_d_Bau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8450" y="1989138"/>
            <a:ext cx="6361113" cy="88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de-DE" altLang="en-US" smtClean="0"/>
              <a:t>Rolle von Modellen - 2</a:t>
            </a:r>
          </a:p>
        </p:txBody>
      </p:sp>
      <p:sp>
        <p:nvSpPr>
          <p:cNvPr id="7171" name="Content Placeholder 2"/>
          <p:cNvSpPr>
            <a:spLocks noGrp="1"/>
          </p:cNvSpPr>
          <p:nvPr>
            <p:ph idx="1"/>
          </p:nvPr>
        </p:nvSpPr>
        <p:spPr>
          <a:xfrm>
            <a:off x="166688" y="836613"/>
            <a:ext cx="9501187" cy="5040312"/>
          </a:xfrm>
        </p:spPr>
        <p:txBody>
          <a:bodyPr/>
          <a:lstStyle/>
          <a:p>
            <a:r>
              <a:rPr lang="de-DE" altLang="en-US" dirty="0" smtClean="0"/>
              <a:t>Es entwickelt sich also eine </a:t>
            </a:r>
            <a:r>
              <a:rPr lang="de-DE" altLang="en-US" b="1" dirty="0" smtClean="0"/>
              <a:t>Kaskade</a:t>
            </a:r>
            <a:r>
              <a:rPr lang="de-DE" altLang="en-US" dirty="0" smtClean="0"/>
              <a:t> von Modellen.</a:t>
            </a:r>
          </a:p>
          <a:p>
            <a:r>
              <a:rPr lang="de-DE" altLang="en-US" dirty="0" smtClean="0"/>
              <a:t>Modelle sind für alle Wissenschaften und Techniken wichtig; im SE, wo kein materielles Produkt entsteht, ist ihre Rolle </a:t>
            </a:r>
            <a:r>
              <a:rPr lang="de-DE" altLang="en-US" b="1" dirty="0" smtClean="0"/>
              <a:t>fundamental</a:t>
            </a:r>
            <a:r>
              <a:rPr lang="de-DE" altLang="en-US" dirty="0" smtClean="0"/>
              <a:t>. </a:t>
            </a:r>
            <a:br>
              <a:rPr lang="de-DE" altLang="en-US" dirty="0" smtClean="0"/>
            </a:br>
            <a:r>
              <a:rPr lang="de-DE" altLang="en-US" dirty="0" smtClean="0"/>
              <a:t>Oft stellt in unserem Fach ein </a:t>
            </a:r>
            <a:r>
              <a:rPr lang="de-DE" altLang="en-US" b="1" dirty="0" smtClean="0"/>
              <a:t>Modell das Endprodukt </a:t>
            </a:r>
            <a:r>
              <a:rPr lang="de-DE" altLang="en-US" dirty="0" smtClean="0"/>
              <a:t>dar.</a:t>
            </a:r>
          </a:p>
          <a:p>
            <a:r>
              <a:rPr lang="de-DE" altLang="en-US" dirty="0" smtClean="0"/>
              <a:t>Die Wahrnehmung der Welt ist also durch Modelle, die wir „mitbringen“, erheblich beeinflusst. Darum sehen verschiedene Menschen in derselben Situation verschiedene Dinge.</a:t>
            </a:r>
          </a:p>
          <a:p>
            <a:r>
              <a:rPr lang="de-DE" altLang="en-US" dirty="0" smtClean="0"/>
              <a:t>Optische Täuschungen entstehen, wenn uns ein bestimmtes Modell suggeriert wird, das für die konkrete Situation nicht geeignet ist.</a:t>
            </a:r>
            <a:br>
              <a:rPr lang="de-DE" altLang="en-US" dirty="0" smtClean="0"/>
            </a:br>
            <a:r>
              <a:rPr lang="de-DE" altLang="en-US" dirty="0" smtClean="0"/>
              <a:t/>
            </a:r>
            <a:br>
              <a:rPr lang="de-DE" altLang="en-US" dirty="0" smtClean="0"/>
            </a:br>
            <a:endParaRPr lang="de-DE" altLang="en-US" dirty="0" smtClean="0"/>
          </a:p>
          <a:p>
            <a:r>
              <a:rPr lang="de-DE" altLang="en-US" dirty="0" smtClean="0"/>
              <a:t>In der Philosophie wurde dafür der Begriff des </a:t>
            </a:r>
            <a:r>
              <a:rPr lang="de-DE" altLang="en-US" dirty="0" smtClean="0">
                <a:solidFill>
                  <a:srgbClr val="3333FF"/>
                </a:solidFill>
                <a:ea typeface="Times New Roman" panose="02020603050405020304" pitchFamily="18" charset="0"/>
                <a:cs typeface="New York" charset="0"/>
              </a:rPr>
              <a:t>Paradigmas</a:t>
            </a:r>
            <a:r>
              <a:rPr lang="de-DE" altLang="en-US" dirty="0" smtClean="0"/>
              <a:t> geprägt. Ein </a:t>
            </a:r>
            <a:r>
              <a:rPr lang="de-DE" altLang="en-US" b="1" dirty="0" smtClean="0"/>
              <a:t>Paradigma ist ein Modell</a:t>
            </a:r>
            <a:r>
              <a:rPr lang="de-DE" altLang="en-US" dirty="0" smtClean="0"/>
              <a:t>, in das wir unsere Eindrücke einpassen.</a:t>
            </a:r>
          </a:p>
          <a:p>
            <a:endParaRPr lang="de-DE" altLang="en-US" dirty="0" smtClean="0"/>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1B21657-8E4C-4A4E-A927-067B5DB5BFF3}" type="slidenum">
              <a:rPr lang="de-DE" altLang="en-US" sz="1100"/>
              <a:pPr eaLnBrk="1" hangingPunct="1"/>
              <a:t>4</a:t>
            </a:fld>
            <a:endParaRPr lang="de-DE" altLang="en-US" sz="1100"/>
          </a:p>
        </p:txBody>
      </p:sp>
      <p:pic>
        <p:nvPicPr>
          <p:cNvPr id="717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888" y="4652963"/>
            <a:ext cx="5976937"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de-DE" altLang="en-US" smtClean="0"/>
              <a:t>Graphiken als Schaubilder</a:t>
            </a:r>
          </a:p>
        </p:txBody>
      </p:sp>
      <p:sp>
        <p:nvSpPr>
          <p:cNvPr id="44035" name="Content Placeholder 2"/>
          <p:cNvSpPr>
            <a:spLocks noGrp="1"/>
          </p:cNvSpPr>
          <p:nvPr>
            <p:ph idx="1"/>
          </p:nvPr>
        </p:nvSpPr>
        <p:spPr>
          <a:xfrm>
            <a:off x="166688" y="981075"/>
            <a:ext cx="9501187" cy="1223963"/>
          </a:xfrm>
        </p:spPr>
        <p:txBody>
          <a:bodyPr/>
          <a:lstStyle/>
          <a:p>
            <a:r>
              <a:rPr lang="de-DE" altLang="en-US" smtClean="0"/>
              <a:t>Weitläufig mit den Graphen verwandt sind Grafiken und Schaubilder (meist zur Darstellung von Funktionen, beispielsweise die Zahl der gefundenen Fehler als Funktion der Zeit).</a:t>
            </a:r>
          </a:p>
        </p:txBody>
      </p:sp>
      <p:sp>
        <p:nvSpPr>
          <p:cNvPr id="4403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3916AFDE-C94D-4C60-9A94-9245A4EB0D23}" type="slidenum">
              <a:rPr lang="de-DE" altLang="en-US" sz="1100"/>
              <a:pPr eaLnBrk="1" hangingPunct="1"/>
              <a:t>40</a:t>
            </a:fld>
            <a:endParaRPr lang="de-DE" altLang="en-US" sz="1100"/>
          </a:p>
        </p:txBody>
      </p:sp>
      <p:pic>
        <p:nvPicPr>
          <p:cNvPr id="44037" name="Picture 4" descr="11_3_CMMI_Profile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13" y="2565400"/>
            <a:ext cx="7412037" cy="351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de-DE" altLang="en-US" smtClean="0"/>
              <a:t>Skizzen im Software Engineering</a:t>
            </a:r>
          </a:p>
        </p:txBody>
      </p:sp>
      <p:sp>
        <p:nvSpPr>
          <p:cNvPr id="45059" name="Content Placeholder 2"/>
          <p:cNvSpPr>
            <a:spLocks noGrp="1"/>
          </p:cNvSpPr>
          <p:nvPr>
            <p:ph idx="1"/>
          </p:nvPr>
        </p:nvSpPr>
        <p:spPr>
          <a:xfrm>
            <a:off x="166688" y="981075"/>
            <a:ext cx="9501187" cy="935038"/>
          </a:xfrm>
        </p:spPr>
        <p:txBody>
          <a:bodyPr/>
          <a:lstStyle/>
          <a:p>
            <a:r>
              <a:rPr lang="de-DE" altLang="en-US" smtClean="0"/>
              <a:t>Gerade, wenn wir mit dem Rechner arbeiten, haben wir größte Mühe, etwas </a:t>
            </a:r>
            <a:r>
              <a:rPr lang="de-DE" altLang="en-US" smtClean="0">
                <a:solidFill>
                  <a:srgbClr val="3333FF"/>
                </a:solidFill>
                <a:ea typeface="Times New Roman" panose="02020603050405020304" pitchFamily="18" charset="0"/>
                <a:cs typeface="New York" charset="0"/>
              </a:rPr>
              <a:t>Unscharfes auch unscharf </a:t>
            </a:r>
            <a:r>
              <a:rPr lang="de-DE" altLang="en-US" smtClean="0"/>
              <a:t>erscheinen zu lassen.</a:t>
            </a:r>
          </a:p>
        </p:txBody>
      </p:sp>
      <p:sp>
        <p:nvSpPr>
          <p:cNvPr id="450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A282017B-E9F4-4F12-B856-7BAEB2F02663}" type="slidenum">
              <a:rPr lang="de-DE" altLang="en-US" sz="1100"/>
              <a:pPr eaLnBrk="1" hangingPunct="1"/>
              <a:t>41</a:t>
            </a:fld>
            <a:endParaRPr lang="de-DE" altLang="en-US" sz="1100"/>
          </a:p>
        </p:txBody>
      </p:sp>
      <p:pic>
        <p:nvPicPr>
          <p:cNvPr id="45061" name="Picture 4" descr="1_5_Einfacher_Graph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33713" y="2060575"/>
            <a:ext cx="3071812"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5" descr="1_6_Klassendiagramm_COL.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5213" y="3860800"/>
            <a:ext cx="6848475"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1.8	Modellierung durch Zahlen: Skalen und Skalentypen</a:t>
            </a:r>
            <a:endParaRPr lang="de-DE"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de-DE" altLang="en-US" smtClean="0"/>
              <a:t>Metrik</a:t>
            </a:r>
          </a:p>
        </p:txBody>
      </p:sp>
      <p:sp>
        <p:nvSpPr>
          <p:cNvPr id="47107" name="Content Placeholder 2"/>
          <p:cNvSpPr>
            <a:spLocks noGrp="1"/>
          </p:cNvSpPr>
          <p:nvPr>
            <p:ph idx="1"/>
          </p:nvPr>
        </p:nvSpPr>
        <p:spPr>
          <a:xfrm>
            <a:off x="166688" y="981075"/>
            <a:ext cx="9501187" cy="5326063"/>
          </a:xfrm>
        </p:spPr>
        <p:txBody>
          <a:bodyPr/>
          <a:lstStyle/>
          <a:p>
            <a:pPr>
              <a:buClr>
                <a:srgbClr val="0330D8"/>
              </a:buClr>
            </a:pPr>
            <a:r>
              <a:rPr lang="de-DE" altLang="en-US" smtClean="0"/>
              <a:t>Eine Metrik (Kennzahl) ist ein Modell, bei dem die Verkürzung alle Merkmale bis auf ein einziges beseitigt hat. </a:t>
            </a:r>
          </a:p>
          <a:p>
            <a:pPr>
              <a:buClr>
                <a:srgbClr val="0330D8"/>
              </a:buClr>
            </a:pPr>
            <a:r>
              <a:rPr lang="de-DE" altLang="en-US" smtClean="0">
                <a:solidFill>
                  <a:srgbClr val="3333FF"/>
                </a:solidFill>
                <a:ea typeface="Times New Roman" panose="02020603050405020304" pitchFamily="18" charset="0"/>
                <a:cs typeface="New York" charset="0"/>
              </a:rPr>
              <a:t>Ziel</a:t>
            </a:r>
            <a:r>
              <a:rPr lang="de-DE" altLang="en-US" smtClean="0"/>
              <a:t>: knappe, möglichst klare und objektive Beschreibung einer Software(-Komponente) oder eines Projekts.</a:t>
            </a:r>
          </a:p>
          <a:p>
            <a:pPr>
              <a:buClr>
                <a:srgbClr val="0330D8"/>
              </a:buClr>
            </a:pPr>
            <a:r>
              <a:rPr lang="de-DE" altLang="en-US" smtClean="0">
                <a:solidFill>
                  <a:srgbClr val="3333FF"/>
                </a:solidFill>
                <a:cs typeface="Times New Roman" panose="02020603050405020304" pitchFamily="18" charset="0"/>
              </a:rPr>
              <a:t>Ansatz</a:t>
            </a:r>
            <a:r>
              <a:rPr lang="de-DE" altLang="en-US" smtClean="0"/>
              <a:t>: quantifizierte Angaben, also (interpretierbare) Zahlen</a:t>
            </a:r>
          </a:p>
          <a:p>
            <a:pPr>
              <a:buClr>
                <a:srgbClr val="0330D8"/>
              </a:buClr>
            </a:pPr>
            <a:r>
              <a:rPr lang="de-DE" altLang="en-US" smtClean="0"/>
              <a:t>Der Begriff </a:t>
            </a:r>
            <a:r>
              <a:rPr lang="de-DE" altLang="en-US" b="1" smtClean="0"/>
              <a:t>Metrik</a:t>
            </a:r>
            <a:r>
              <a:rPr lang="de-DE" altLang="en-US" smtClean="0"/>
              <a:t> bezeichnet das </a:t>
            </a:r>
            <a:r>
              <a:rPr lang="de-DE" altLang="en-US" b="1" smtClean="0"/>
              <a:t>Verfahren</a:t>
            </a:r>
            <a:r>
              <a:rPr lang="de-DE" altLang="en-US" smtClean="0"/>
              <a:t>, solche Zahlen zu erheben, auch die </a:t>
            </a:r>
            <a:r>
              <a:rPr lang="de-DE" altLang="en-US" b="1" smtClean="0"/>
              <a:t>Resultate</a:t>
            </a:r>
            <a:r>
              <a:rPr lang="de-DE" altLang="en-US" smtClean="0"/>
              <a:t> der Erhebung.</a:t>
            </a:r>
          </a:p>
        </p:txBody>
      </p:sp>
      <p:sp>
        <p:nvSpPr>
          <p:cNvPr id="471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D23FB95D-2CAA-4BE7-827E-BB7758603F65}" type="slidenum">
              <a:rPr lang="de-DE" altLang="en-US" sz="1100"/>
              <a:pPr eaLnBrk="1" hangingPunct="1"/>
              <a:t>43</a:t>
            </a:fld>
            <a:endParaRPr lang="de-DE" altLang="en-US" sz="11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de-DE" altLang="en-US" smtClean="0"/>
              <a:t>Skalentypen - 1</a:t>
            </a:r>
          </a:p>
        </p:txBody>
      </p:sp>
      <p:sp>
        <p:nvSpPr>
          <p:cNvPr id="48131" name="Content Placeholder 2"/>
          <p:cNvSpPr>
            <a:spLocks noGrp="1"/>
          </p:cNvSpPr>
          <p:nvPr>
            <p:ph idx="1"/>
          </p:nvPr>
        </p:nvSpPr>
        <p:spPr>
          <a:xfrm>
            <a:off x="166688" y="4076700"/>
            <a:ext cx="9501187" cy="2305050"/>
          </a:xfrm>
        </p:spPr>
        <p:txBody>
          <a:bodyPr/>
          <a:lstStyle/>
          <a:p>
            <a:r>
              <a:rPr lang="de-DE" altLang="en-US" smtClean="0">
                <a:solidFill>
                  <a:srgbClr val="3333FF"/>
                </a:solidFill>
                <a:ea typeface="Times New Roman" panose="02020603050405020304" pitchFamily="18" charset="0"/>
                <a:cs typeface="New York" charset="0"/>
              </a:rPr>
              <a:t>Skalen</a:t>
            </a:r>
            <a:r>
              <a:rPr lang="de-DE" altLang="en-US" smtClean="0">
                <a:ea typeface="Times New Roman" panose="02020603050405020304" pitchFamily="18" charset="0"/>
                <a:cs typeface="New York" charset="0"/>
              </a:rPr>
              <a:t> sind eine wichtige Grundlage der Metriken</a:t>
            </a:r>
          </a:p>
          <a:p>
            <a:r>
              <a:rPr lang="de-DE" altLang="en-US" smtClean="0">
                <a:ea typeface="Times New Roman" panose="02020603050405020304" pitchFamily="18" charset="0"/>
                <a:cs typeface="New York" charset="0"/>
              </a:rPr>
              <a:t>Skalen lassen sich unter der Relation „schließt ein“ selbst auf einer (Ordinal-)Skala anordnen. </a:t>
            </a:r>
          </a:p>
          <a:p>
            <a:r>
              <a:rPr lang="de-DE" altLang="en-US" smtClean="0">
                <a:ea typeface="Times New Roman" panose="02020603050405020304" pitchFamily="18" charset="0"/>
                <a:cs typeface="New York" charset="0"/>
              </a:rPr>
              <a:t>Eine </a:t>
            </a:r>
            <a:r>
              <a:rPr lang="de-DE" altLang="en-US" smtClean="0">
                <a:solidFill>
                  <a:srgbClr val="3333FF"/>
                </a:solidFill>
                <a:ea typeface="Times New Roman" panose="02020603050405020304" pitchFamily="18" charset="0"/>
                <a:cs typeface="New York" charset="0"/>
              </a:rPr>
              <a:t>Rationalskala</a:t>
            </a:r>
            <a:r>
              <a:rPr lang="de-DE" altLang="en-US" smtClean="0">
                <a:ea typeface="Times New Roman" panose="02020603050405020304" pitchFamily="18" charset="0"/>
                <a:cs typeface="New York" charset="0"/>
              </a:rPr>
              <a:t> bietet also </a:t>
            </a:r>
            <a:r>
              <a:rPr lang="de-DE" altLang="en-US" b="1" smtClean="0">
                <a:ea typeface="Times New Roman" panose="02020603050405020304" pitchFamily="18" charset="0"/>
                <a:cs typeface="New York" charset="0"/>
              </a:rPr>
              <a:t>alle</a:t>
            </a:r>
            <a:r>
              <a:rPr lang="de-DE" altLang="en-US" smtClean="0">
                <a:ea typeface="Times New Roman" panose="02020603050405020304" pitchFamily="18" charset="0"/>
                <a:cs typeface="New York" charset="0"/>
              </a:rPr>
              <a:t> Möglichkeiten der anderen Skalen außer der </a:t>
            </a:r>
            <a:r>
              <a:rPr lang="de-DE" altLang="en-US" smtClean="0">
                <a:solidFill>
                  <a:srgbClr val="3333FF"/>
                </a:solidFill>
                <a:ea typeface="Times New Roman" panose="02020603050405020304" pitchFamily="18" charset="0"/>
                <a:cs typeface="New York" charset="0"/>
              </a:rPr>
              <a:t>Absolutskala</a:t>
            </a:r>
            <a:r>
              <a:rPr lang="de-DE" altLang="en-US" smtClean="0">
                <a:ea typeface="Times New Roman" panose="02020603050405020304" pitchFamily="18" charset="0"/>
                <a:cs typeface="New York" charset="0"/>
              </a:rPr>
              <a:t> (für die die Aussage nicht exakt gilt).</a:t>
            </a:r>
          </a:p>
          <a:p>
            <a:endParaRPr lang="de-DE" altLang="en-US" smtClean="0">
              <a:ea typeface="Times New Roman" panose="02020603050405020304" pitchFamily="18" charset="0"/>
              <a:cs typeface="New York" charset="0"/>
            </a:endParaRPr>
          </a:p>
        </p:txBody>
      </p:sp>
      <p:sp>
        <p:nvSpPr>
          <p:cNvPr id="481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63DE68D-CFB6-4437-8AC3-7AACFD69E903}" type="slidenum">
              <a:rPr lang="de-DE" altLang="en-US" sz="1100"/>
              <a:pPr eaLnBrk="1" hangingPunct="1"/>
              <a:t>44</a:t>
            </a:fld>
            <a:endParaRPr lang="de-DE" altLang="en-US" sz="1100"/>
          </a:p>
        </p:txBody>
      </p:sp>
      <p:pic>
        <p:nvPicPr>
          <p:cNvPr id="48133" name="Picture 4" descr="1_7_Skalen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6613" y="1090613"/>
            <a:ext cx="7523162"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de-DE" altLang="en-US" smtClean="0"/>
              <a:t>Skalentypen - 2</a:t>
            </a:r>
          </a:p>
        </p:txBody>
      </p:sp>
      <p:sp>
        <p:nvSpPr>
          <p:cNvPr id="49155" name="Content Placeholder 2"/>
          <p:cNvSpPr>
            <a:spLocks noGrp="1"/>
          </p:cNvSpPr>
          <p:nvPr>
            <p:ph idx="1"/>
          </p:nvPr>
        </p:nvSpPr>
        <p:spPr>
          <a:xfrm>
            <a:off x="166688" y="981075"/>
            <a:ext cx="9501187" cy="5326063"/>
          </a:xfrm>
        </p:spPr>
        <p:txBody>
          <a:bodyPr/>
          <a:lstStyle/>
          <a:p>
            <a:pPr>
              <a:buClr>
                <a:srgbClr val="0330D8"/>
              </a:buClr>
            </a:pPr>
            <a:r>
              <a:rPr lang="de-DE" altLang="en-US" smtClean="0">
                <a:solidFill>
                  <a:srgbClr val="3333FF"/>
                </a:solidFill>
                <a:ea typeface="Times New Roman" panose="02020603050405020304" pitchFamily="18" charset="0"/>
                <a:cs typeface="New York" charset="0"/>
              </a:rPr>
              <a:t>Nominalskala: </a:t>
            </a:r>
            <a:r>
              <a:rPr lang="de-DE" altLang="en-US" smtClean="0">
                <a:ea typeface="Times New Roman" panose="02020603050405020304" pitchFamily="18" charset="0"/>
                <a:cs typeface="New York" charset="0"/>
              </a:rPr>
              <a:t>Abbildung auf eine (ungeordnete) Menge </a:t>
            </a:r>
          </a:p>
          <a:p>
            <a:pPr lvl="1">
              <a:buClr>
                <a:srgbClr val="0330D8"/>
              </a:buClr>
            </a:pPr>
            <a:r>
              <a:rPr lang="de-DE" altLang="en-US" smtClean="0">
                <a:ea typeface="Times New Roman" panose="02020603050405020304" pitchFamily="18" charset="0"/>
                <a:cs typeface="New York" charset="0"/>
              </a:rPr>
              <a:t>Nur Prüfung auf </a:t>
            </a:r>
            <a:r>
              <a:rPr lang="de-DE" altLang="en-US" b="1" smtClean="0">
                <a:ea typeface="Times New Roman" panose="02020603050405020304" pitchFamily="18" charset="0"/>
                <a:cs typeface="New York" charset="0"/>
              </a:rPr>
              <a:t>Gleichheit</a:t>
            </a:r>
            <a:r>
              <a:rPr lang="de-DE" altLang="en-US" smtClean="0">
                <a:ea typeface="Times New Roman" panose="02020603050405020304" pitchFamily="18" charset="0"/>
                <a:cs typeface="New York" charset="0"/>
              </a:rPr>
              <a:t>! Das ist keine Skala im üblichen Sinne.</a:t>
            </a:r>
          </a:p>
          <a:p>
            <a:pPr>
              <a:buClr>
                <a:srgbClr val="0330D8"/>
              </a:buClr>
            </a:pPr>
            <a:r>
              <a:rPr lang="de-DE" altLang="en-US" smtClean="0">
                <a:solidFill>
                  <a:srgbClr val="3333FF"/>
                </a:solidFill>
                <a:ea typeface="Times New Roman" panose="02020603050405020304" pitchFamily="18" charset="0"/>
                <a:cs typeface="New York" charset="0"/>
              </a:rPr>
              <a:t>Ordinalskala: </a:t>
            </a:r>
            <a:r>
              <a:rPr lang="de-DE" altLang="en-US" smtClean="0"/>
              <a:t>Werte bilden eine geordnete Menge („Rangliste“)</a:t>
            </a:r>
            <a:endParaRPr lang="de-DE" altLang="en-US" b="1" smtClean="0"/>
          </a:p>
          <a:p>
            <a:pPr lvl="1">
              <a:buClr>
                <a:srgbClr val="0330D8"/>
              </a:buClr>
            </a:pPr>
            <a:r>
              <a:rPr lang="de-DE" altLang="en-US" smtClean="0"/>
              <a:t>zusätzliche Operationen: </a:t>
            </a:r>
            <a:r>
              <a:rPr lang="de-DE" altLang="en-US" b="1" smtClean="0"/>
              <a:t>Vergleich, Median und andere Perzentilen</a:t>
            </a:r>
          </a:p>
          <a:p>
            <a:pPr>
              <a:buClr>
                <a:srgbClr val="0330D8"/>
              </a:buClr>
            </a:pPr>
            <a:r>
              <a:rPr lang="de-DE" altLang="en-US" smtClean="0">
                <a:solidFill>
                  <a:srgbClr val="3333FF"/>
                </a:solidFill>
                <a:cs typeface="Times New Roman" panose="02020603050405020304" pitchFamily="18" charset="0"/>
              </a:rPr>
              <a:t>Intervallskala: </a:t>
            </a:r>
            <a:r>
              <a:rPr lang="de-DE" altLang="en-US" smtClean="0"/>
              <a:t>Differenzen zwischen Bewertungen sind definiert</a:t>
            </a:r>
            <a:endParaRPr lang="de-DE" altLang="en-US" b="1" smtClean="0"/>
          </a:p>
          <a:p>
            <a:pPr lvl="1">
              <a:buClr>
                <a:srgbClr val="0330D8"/>
              </a:buClr>
            </a:pPr>
            <a:r>
              <a:rPr lang="de-DE" altLang="en-US" smtClean="0"/>
              <a:t>zusätzliche Operationen: </a:t>
            </a:r>
            <a:r>
              <a:rPr lang="de-DE" altLang="en-US" b="1" smtClean="0"/>
              <a:t>Differenzbildung, Mittelwert</a:t>
            </a:r>
          </a:p>
          <a:p>
            <a:pPr>
              <a:buClr>
                <a:srgbClr val="0330D8"/>
              </a:buClr>
            </a:pPr>
            <a:r>
              <a:rPr lang="de-DE" altLang="en-US" smtClean="0">
                <a:solidFill>
                  <a:srgbClr val="3333FF"/>
                </a:solidFill>
                <a:cs typeface="Times New Roman" panose="02020603050405020304" pitchFamily="18" charset="0"/>
              </a:rPr>
              <a:t>Rationalskala: </a:t>
            </a:r>
            <a:r>
              <a:rPr lang="de-DE" altLang="en-US" smtClean="0"/>
              <a:t>Es gibt einen natürlichen Nullpunkt</a:t>
            </a:r>
            <a:endParaRPr lang="de-DE" altLang="en-US" b="1" smtClean="0"/>
          </a:p>
          <a:p>
            <a:pPr lvl="1">
              <a:buClr>
                <a:srgbClr val="0330D8"/>
              </a:buClr>
            </a:pPr>
            <a:r>
              <a:rPr lang="de-DE" altLang="en-US" smtClean="0"/>
              <a:t>zusätzliche Operationen: </a:t>
            </a:r>
            <a:r>
              <a:rPr lang="de-DE" altLang="en-US" b="1" smtClean="0"/>
              <a:t>Quotientenbildung</a:t>
            </a:r>
          </a:p>
          <a:p>
            <a:pPr>
              <a:buClr>
                <a:srgbClr val="0330D8"/>
              </a:buClr>
            </a:pPr>
            <a:r>
              <a:rPr lang="de-DE" altLang="en-US" smtClean="0">
                <a:solidFill>
                  <a:srgbClr val="3333FF"/>
                </a:solidFill>
                <a:cs typeface="Times New Roman" panose="02020603050405020304" pitchFamily="18" charset="0"/>
              </a:rPr>
              <a:t>Absolutskala: </a:t>
            </a:r>
            <a:r>
              <a:rPr lang="de-DE" altLang="en-US" smtClean="0"/>
              <a:t>Einheit ist überflüssig, weil Zählung zu Grunde liegt</a:t>
            </a:r>
            <a:endParaRPr lang="de-DE" altLang="en-US" smtClean="0">
              <a:solidFill>
                <a:srgbClr val="3333FF"/>
              </a:solidFill>
              <a:cs typeface="Times New Roman" panose="02020603050405020304" pitchFamily="18" charset="0"/>
            </a:endParaRPr>
          </a:p>
        </p:txBody>
      </p:sp>
      <p:sp>
        <p:nvSpPr>
          <p:cNvPr id="491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8CC25A2B-7615-47E2-A319-160E58445C06}" type="slidenum">
              <a:rPr lang="de-DE" altLang="en-US" sz="1100"/>
              <a:pPr eaLnBrk="1" hangingPunct="1"/>
              <a:t>45</a:t>
            </a:fld>
            <a:endParaRPr lang="de-DE" altLang="en-US" sz="11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4"/>
          <p:cNvSpPr>
            <a:spLocks noGrp="1"/>
          </p:cNvSpPr>
          <p:nvPr>
            <p:ph type="title"/>
          </p:nvPr>
        </p:nvSpPr>
        <p:spPr/>
        <p:txBody>
          <a:bodyPr/>
          <a:lstStyle/>
          <a:p>
            <a:endParaRPr lang="de-DE" altLang="en-US" smtClean="0"/>
          </a:p>
        </p:txBody>
      </p:sp>
      <p:sp>
        <p:nvSpPr>
          <p:cNvPr id="5017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F9121796-6AFE-42C3-B5BA-66A8E89B701C}" type="slidenum">
              <a:rPr lang="de-DE" altLang="en-US" sz="1100"/>
              <a:pPr eaLnBrk="1" hangingPunct="1"/>
              <a:t>46</a:t>
            </a:fld>
            <a:endParaRPr lang="de-DE" altLang="en-US" sz="1100"/>
          </a:p>
        </p:txBody>
      </p:sp>
      <p:graphicFrame>
        <p:nvGraphicFramePr>
          <p:cNvPr id="6" name="Table 5"/>
          <p:cNvGraphicFramePr>
            <a:graphicFrameLocks noGrp="1"/>
          </p:cNvGraphicFramePr>
          <p:nvPr/>
        </p:nvGraphicFramePr>
        <p:xfrm>
          <a:off x="200025" y="1700213"/>
          <a:ext cx="9432925" cy="3581400"/>
        </p:xfrm>
        <a:graphic>
          <a:graphicData uri="http://schemas.openxmlformats.org/drawingml/2006/table">
            <a:tbl>
              <a:tblPr/>
              <a:tblGrid>
                <a:gridCol w="1968610">
                  <a:extLst>
                    <a:ext uri="{9D8B030D-6E8A-4147-A177-3AD203B41FA5}">
                      <a16:colId xmlns:a16="http://schemas.microsoft.com/office/drawing/2014/main" val="20000"/>
                    </a:ext>
                  </a:extLst>
                </a:gridCol>
                <a:gridCol w="3527094">
                  <a:extLst>
                    <a:ext uri="{9D8B030D-6E8A-4147-A177-3AD203B41FA5}">
                      <a16:colId xmlns:a16="http://schemas.microsoft.com/office/drawing/2014/main" val="20001"/>
                    </a:ext>
                  </a:extLst>
                </a:gridCol>
                <a:gridCol w="3937221">
                  <a:extLst>
                    <a:ext uri="{9D8B030D-6E8A-4147-A177-3AD203B41FA5}">
                      <a16:colId xmlns:a16="http://schemas.microsoft.com/office/drawing/2014/main" val="20002"/>
                    </a:ext>
                  </a:extLst>
                </a:gridCol>
              </a:tblGrid>
              <a:tr h="177800">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2000" b="1" dirty="0">
                          <a:solidFill>
                            <a:srgbClr val="000000"/>
                          </a:solidFill>
                          <a:latin typeface="+mn-lt"/>
                          <a:ea typeface="PMingLiU"/>
                          <a:cs typeface="Helvetica"/>
                        </a:rPr>
                        <a:t>Skalentyp</a:t>
                      </a:r>
                      <a:endParaRPr lang="de-DE" sz="2000" dirty="0">
                        <a:solidFill>
                          <a:srgbClr val="000000"/>
                        </a:solidFill>
                        <a:latin typeface="+mn-lt"/>
                        <a:ea typeface="PMingLiU"/>
                        <a:cs typeface="Times New Roman"/>
                      </a:endParaRPr>
                    </a:p>
                  </a:txBody>
                  <a:tcPr marL="50799" marR="25400" marT="50800" marB="38100">
                    <a:lnL>
                      <a:noFill/>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2000" b="1" dirty="0">
                          <a:solidFill>
                            <a:srgbClr val="000000"/>
                          </a:solidFill>
                          <a:latin typeface="+mn-lt"/>
                          <a:ea typeface="PMingLiU"/>
                          <a:cs typeface="Helvetica"/>
                        </a:rPr>
                        <a:t>Beispiel allgemein</a:t>
                      </a:r>
                      <a:endParaRPr lang="de-DE" sz="2000" dirty="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177800">
                        <a:lnSpc>
                          <a:spcPct val="100000"/>
                        </a:lnSpc>
                        <a:spcBef>
                          <a:spcPts val="900"/>
                        </a:spcBef>
                        <a:spcAft>
                          <a:spcPts val="0"/>
                        </a:spcAft>
                        <a:tabLst>
                          <a:tab pos="177800" algn="l"/>
                          <a:tab pos="215900" algn="l"/>
                          <a:tab pos="393700" algn="l"/>
                          <a:tab pos="749300" algn="l"/>
                          <a:tab pos="1104900" algn="l"/>
                          <a:tab pos="1473200" algn="l"/>
                          <a:tab pos="1828800" algn="l"/>
                        </a:tabLst>
                      </a:pPr>
                      <a:r>
                        <a:rPr lang="de-DE" sz="2000" b="1" dirty="0">
                          <a:solidFill>
                            <a:srgbClr val="000000"/>
                          </a:solidFill>
                          <a:latin typeface="+mn-lt"/>
                          <a:ea typeface="PMingLiU"/>
                          <a:cs typeface="Helvetica"/>
                        </a:rPr>
                        <a:t>Beispiel Software Engineering</a:t>
                      </a:r>
                      <a:endParaRPr lang="de-DE" sz="2000" dirty="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a:noFill/>
                    </a:lnR>
                    <a:lnT w="19050" cap="flat" cmpd="sng" algn="ctr">
                      <a:solidFill>
                        <a:srgbClr val="666666"/>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77800">
                <a:tc>
                  <a:txBody>
                    <a:bodyPr/>
                    <a:lstStyle/>
                    <a:p>
                      <a:pPr marL="177800">
                        <a:lnSpc>
                          <a:spcPct val="100000"/>
                        </a:lnSpc>
                        <a:spcBef>
                          <a:spcPts val="1000"/>
                        </a:spcBef>
                        <a:spcAft>
                          <a:spcPts val="0"/>
                        </a:spcAft>
                        <a:tabLst>
                          <a:tab pos="177800" algn="l"/>
                          <a:tab pos="215900" algn="l"/>
                          <a:tab pos="393700" algn="l"/>
                          <a:tab pos="749300" algn="l"/>
                        </a:tabLst>
                      </a:pPr>
                      <a:r>
                        <a:rPr lang="de-DE" sz="2000" dirty="0">
                          <a:solidFill>
                            <a:srgbClr val="0033CC"/>
                          </a:solidFill>
                          <a:latin typeface="+mn-lt"/>
                          <a:ea typeface="PMingLiU"/>
                          <a:cs typeface="Helvetica"/>
                        </a:rPr>
                        <a:t>Nominalskala</a:t>
                      </a:r>
                      <a:endParaRPr lang="de-DE" sz="2000" dirty="0">
                        <a:solidFill>
                          <a:srgbClr val="0033CC"/>
                        </a:solidFill>
                        <a:latin typeface="+mn-lt"/>
                        <a:ea typeface="PMingLiU"/>
                        <a:cs typeface="Times New Roman"/>
                      </a:endParaRPr>
                    </a:p>
                  </a:txBody>
                  <a:tcPr marL="50799" marR="25400" marT="50800" marB="381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Nationalität, Geschlecht</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Programmiersprache, CASE-Tool</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7800">
                <a:tc>
                  <a:txBody>
                    <a:bodyPr/>
                    <a:lstStyle/>
                    <a:p>
                      <a:pPr marL="177800">
                        <a:lnSpc>
                          <a:spcPct val="100000"/>
                        </a:lnSpc>
                        <a:spcBef>
                          <a:spcPts val="1000"/>
                        </a:spcBef>
                        <a:spcAft>
                          <a:spcPts val="0"/>
                        </a:spcAft>
                        <a:tabLst>
                          <a:tab pos="177800" algn="l"/>
                          <a:tab pos="215900" algn="l"/>
                          <a:tab pos="393700" algn="l"/>
                          <a:tab pos="749300" algn="l"/>
                        </a:tabLst>
                      </a:pPr>
                      <a:r>
                        <a:rPr lang="de-DE" sz="2000" dirty="0" err="1">
                          <a:solidFill>
                            <a:srgbClr val="0033CC"/>
                          </a:solidFill>
                          <a:latin typeface="+mn-lt"/>
                          <a:ea typeface="PMingLiU"/>
                          <a:cs typeface="Helvetica"/>
                        </a:rPr>
                        <a:t>Ordinalskala</a:t>
                      </a:r>
                      <a:endParaRPr lang="de-DE" sz="2000" dirty="0">
                        <a:solidFill>
                          <a:srgbClr val="0033CC"/>
                        </a:solidFill>
                        <a:latin typeface="+mn-lt"/>
                        <a:ea typeface="PMingLiU"/>
                        <a:cs typeface="Times New Roman"/>
                      </a:endParaRPr>
                    </a:p>
                  </a:txBody>
                  <a:tcPr marL="50799" marR="25400" marT="50800" marB="381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Reihenfolge des Posteingangs</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Skalentypen, CMMI-Skala</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7800">
                <a:tc>
                  <a:txBody>
                    <a:bodyPr/>
                    <a:lstStyle/>
                    <a:p>
                      <a:pPr marL="177800">
                        <a:lnSpc>
                          <a:spcPct val="100000"/>
                        </a:lnSpc>
                        <a:spcBef>
                          <a:spcPts val="1000"/>
                        </a:spcBef>
                        <a:spcAft>
                          <a:spcPts val="0"/>
                        </a:spcAft>
                        <a:tabLst>
                          <a:tab pos="177800" algn="l"/>
                          <a:tab pos="215900" algn="l"/>
                          <a:tab pos="393700" algn="l"/>
                          <a:tab pos="749300" algn="l"/>
                        </a:tabLst>
                      </a:pPr>
                      <a:r>
                        <a:rPr lang="de-DE" sz="2000" dirty="0">
                          <a:solidFill>
                            <a:srgbClr val="0033CC"/>
                          </a:solidFill>
                          <a:latin typeface="+mn-lt"/>
                          <a:ea typeface="PMingLiU"/>
                          <a:cs typeface="Helvetica"/>
                        </a:rPr>
                        <a:t>Intervallskala</a:t>
                      </a:r>
                      <a:endParaRPr lang="de-DE" sz="2000" dirty="0">
                        <a:solidFill>
                          <a:srgbClr val="0033CC"/>
                        </a:solidFill>
                        <a:latin typeface="+mn-lt"/>
                        <a:ea typeface="PMingLiU"/>
                        <a:cs typeface="Times New Roman"/>
                      </a:endParaRPr>
                    </a:p>
                  </a:txBody>
                  <a:tcPr marL="50799" marR="25400" marT="50800" marB="381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Temperatur in Grad Celsius</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Zeitpunkt (Datum und Uhrzeit)</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7800">
                <a:tc>
                  <a:txBody>
                    <a:bodyPr/>
                    <a:lstStyle/>
                    <a:p>
                      <a:pPr marL="177800">
                        <a:lnSpc>
                          <a:spcPct val="100000"/>
                        </a:lnSpc>
                        <a:spcBef>
                          <a:spcPts val="1000"/>
                        </a:spcBef>
                        <a:spcAft>
                          <a:spcPts val="0"/>
                        </a:spcAft>
                        <a:tabLst>
                          <a:tab pos="177800" algn="l"/>
                          <a:tab pos="215900" algn="l"/>
                          <a:tab pos="393700" algn="l"/>
                          <a:tab pos="749300" algn="l"/>
                        </a:tabLst>
                      </a:pPr>
                      <a:r>
                        <a:rPr lang="de-DE" sz="2000" dirty="0" err="1">
                          <a:solidFill>
                            <a:srgbClr val="0033CC"/>
                          </a:solidFill>
                          <a:latin typeface="+mn-lt"/>
                          <a:ea typeface="PMingLiU"/>
                          <a:cs typeface="Helvetica"/>
                        </a:rPr>
                        <a:t>Rationalskala</a:t>
                      </a:r>
                      <a:endParaRPr lang="de-DE" sz="2000" dirty="0">
                        <a:solidFill>
                          <a:srgbClr val="0033CC"/>
                        </a:solidFill>
                        <a:latin typeface="+mn-lt"/>
                        <a:ea typeface="PMingLiU"/>
                        <a:cs typeface="Times New Roman"/>
                      </a:endParaRPr>
                    </a:p>
                  </a:txBody>
                  <a:tcPr marL="50799" marR="25400" marT="50800" marB="381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Masse, Druck, Stromstärke</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Laufzeit, Aufwand</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04800">
                <a:tc>
                  <a:txBody>
                    <a:bodyPr/>
                    <a:lstStyle/>
                    <a:p>
                      <a:pPr marL="177800">
                        <a:lnSpc>
                          <a:spcPct val="100000"/>
                        </a:lnSpc>
                        <a:spcBef>
                          <a:spcPts val="1000"/>
                        </a:spcBef>
                        <a:spcAft>
                          <a:spcPts val="0"/>
                        </a:spcAft>
                        <a:tabLst>
                          <a:tab pos="177800" algn="l"/>
                          <a:tab pos="215900" algn="l"/>
                          <a:tab pos="393700" algn="l"/>
                          <a:tab pos="749300" algn="l"/>
                        </a:tabLst>
                      </a:pPr>
                      <a:r>
                        <a:rPr lang="de-DE" sz="2000" dirty="0" err="1">
                          <a:solidFill>
                            <a:srgbClr val="0033CC"/>
                          </a:solidFill>
                          <a:latin typeface="+mn-lt"/>
                          <a:ea typeface="PMingLiU"/>
                          <a:cs typeface="Helvetica"/>
                        </a:rPr>
                        <a:t>Absolutskala</a:t>
                      </a:r>
                      <a:endParaRPr lang="de-DE" sz="2000" dirty="0">
                        <a:solidFill>
                          <a:srgbClr val="0033CC"/>
                        </a:solidFill>
                        <a:latin typeface="+mn-lt"/>
                        <a:ea typeface="PMingLiU"/>
                        <a:cs typeface="Times New Roman"/>
                      </a:endParaRPr>
                    </a:p>
                  </a:txBody>
                  <a:tcPr marL="50799" marR="25400" marT="50800" marB="381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a:solidFill>
                            <a:srgbClr val="000000"/>
                          </a:solidFill>
                          <a:latin typeface="+mn-lt"/>
                          <a:ea typeface="PMingLiU"/>
                          <a:cs typeface="Helvetica"/>
                        </a:rPr>
                        <a:t>Kapazität eines Reisebusses,</a:t>
                      </a:r>
                      <a:endParaRPr lang="de-DE" sz="2000">
                        <a:solidFill>
                          <a:srgbClr val="000000"/>
                        </a:solidFill>
                        <a:latin typeface="+mn-lt"/>
                        <a:ea typeface="PMingLiU"/>
                        <a:cs typeface="Times New Roman"/>
                      </a:endParaRPr>
                    </a:p>
                    <a:p>
                      <a:pPr marL="177800">
                        <a:lnSpc>
                          <a:spcPct val="100000"/>
                        </a:lnSpc>
                        <a:spcAft>
                          <a:spcPts val="0"/>
                        </a:spcAft>
                        <a:tabLst>
                          <a:tab pos="177800" algn="l"/>
                          <a:tab pos="215900" algn="l"/>
                          <a:tab pos="393700" algn="l"/>
                          <a:tab pos="749300" algn="l"/>
                        </a:tabLst>
                      </a:pPr>
                      <a:r>
                        <a:rPr lang="de-DE" sz="2000">
                          <a:solidFill>
                            <a:srgbClr val="000000"/>
                          </a:solidFill>
                          <a:latin typeface="+mn-lt"/>
                          <a:ea typeface="PMingLiU"/>
                          <a:cs typeface="Helvetica"/>
                        </a:rPr>
                        <a:t>Anzahl der Ferientage</a:t>
                      </a:r>
                      <a:endParaRPr lang="de-DE" sz="200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177800">
                        <a:lnSpc>
                          <a:spcPct val="100000"/>
                        </a:lnSpc>
                        <a:spcBef>
                          <a:spcPts val="1000"/>
                        </a:spcBef>
                        <a:spcAft>
                          <a:spcPts val="0"/>
                        </a:spcAft>
                        <a:tabLst>
                          <a:tab pos="177800" algn="l"/>
                          <a:tab pos="215900" algn="l"/>
                          <a:tab pos="393700" algn="l"/>
                          <a:tab pos="749300" algn="l"/>
                        </a:tabLst>
                      </a:pPr>
                      <a:r>
                        <a:rPr lang="de-DE" sz="2000" dirty="0">
                          <a:solidFill>
                            <a:srgbClr val="000000"/>
                          </a:solidFill>
                          <a:latin typeface="+mn-lt"/>
                          <a:ea typeface="PMingLiU"/>
                          <a:cs typeface="Helvetica"/>
                        </a:rPr>
                        <a:t>Programmumfang (Code-Zeilen),</a:t>
                      </a:r>
                      <a:endParaRPr lang="de-DE" sz="2000" dirty="0">
                        <a:solidFill>
                          <a:srgbClr val="000000"/>
                        </a:solidFill>
                        <a:latin typeface="+mn-lt"/>
                        <a:ea typeface="PMingLiU"/>
                        <a:cs typeface="Times New Roman"/>
                      </a:endParaRPr>
                    </a:p>
                    <a:p>
                      <a:pPr marL="177800">
                        <a:lnSpc>
                          <a:spcPct val="100000"/>
                        </a:lnSpc>
                        <a:spcAft>
                          <a:spcPts val="0"/>
                        </a:spcAft>
                        <a:tabLst>
                          <a:tab pos="177800" algn="l"/>
                          <a:tab pos="215900" algn="l"/>
                          <a:tab pos="393700" algn="l"/>
                          <a:tab pos="749300" algn="l"/>
                        </a:tabLst>
                      </a:pPr>
                      <a:r>
                        <a:rPr lang="de-DE" sz="2000" dirty="0">
                          <a:solidFill>
                            <a:srgbClr val="000000"/>
                          </a:solidFill>
                          <a:latin typeface="+mn-lt"/>
                          <a:ea typeface="PMingLiU"/>
                          <a:cs typeface="Helvetica"/>
                        </a:rPr>
                        <a:t>Fehlerzahl</a:t>
                      </a:r>
                      <a:endParaRPr lang="de-DE" sz="2000" dirty="0">
                        <a:solidFill>
                          <a:srgbClr val="000000"/>
                        </a:solidFill>
                        <a:latin typeface="+mn-lt"/>
                        <a:ea typeface="PMingLiU"/>
                        <a:cs typeface="Times New Roman"/>
                      </a:endParaRPr>
                    </a:p>
                  </a:txBody>
                  <a:tcPr marL="50799" marR="25400" marT="50800" marB="381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de-DE" dirty="0" smtClean="0"/>
              <a:t>1.9	Übergänge zwischen verschiedenen Skalentypen</a:t>
            </a:r>
            <a:endParaRPr lang="de-DE"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smtClean="0"/>
              <a:t>Feststellung</a:t>
            </a:r>
          </a:p>
        </p:txBody>
      </p:sp>
      <p:sp>
        <p:nvSpPr>
          <p:cNvPr id="52227" name="Content Placeholder 2"/>
          <p:cNvSpPr>
            <a:spLocks noGrp="1"/>
          </p:cNvSpPr>
          <p:nvPr>
            <p:ph idx="1"/>
          </p:nvPr>
        </p:nvSpPr>
        <p:spPr>
          <a:xfrm>
            <a:off x="166688" y="981075"/>
            <a:ext cx="9501187" cy="5326063"/>
          </a:xfrm>
        </p:spPr>
        <p:txBody>
          <a:bodyPr/>
          <a:lstStyle/>
          <a:p>
            <a:r>
              <a:rPr lang="de-DE" altLang="en-US" smtClean="0"/>
              <a:t>Generell gilt:</a:t>
            </a:r>
          </a:p>
          <a:p>
            <a:pPr lvl="1"/>
            <a:r>
              <a:rPr lang="de-DE" altLang="en-US" smtClean="0"/>
              <a:t>Eine Metrik kann man hinsichtlich der Skala </a:t>
            </a:r>
            <a:r>
              <a:rPr lang="de-DE" altLang="en-US" smtClean="0">
                <a:solidFill>
                  <a:srgbClr val="0033CC"/>
                </a:solidFill>
              </a:rPr>
              <a:t>nicht durch einen Trick</a:t>
            </a:r>
            <a:r>
              <a:rPr lang="de-DE" altLang="en-US" smtClean="0"/>
              <a:t> verbessern kann</a:t>
            </a:r>
          </a:p>
          <a:p>
            <a:pPr lvl="1"/>
            <a:r>
              <a:rPr lang="de-DE" altLang="en-US" smtClean="0"/>
              <a:t>Die </a:t>
            </a:r>
            <a:r>
              <a:rPr lang="de-DE" altLang="en-US" smtClean="0">
                <a:solidFill>
                  <a:srgbClr val="0033CC"/>
                </a:solidFill>
              </a:rPr>
              <a:t>Kombination</a:t>
            </a:r>
            <a:r>
              <a:rPr lang="de-DE" altLang="en-US" smtClean="0"/>
              <a:t> verschiedener Skalen bewirkt eine </a:t>
            </a:r>
            <a:r>
              <a:rPr lang="de-DE" altLang="en-US" smtClean="0">
                <a:solidFill>
                  <a:srgbClr val="0033CC"/>
                </a:solidFill>
              </a:rPr>
              <a:t>Verschlechterung</a:t>
            </a:r>
            <a:r>
              <a:rPr lang="de-DE" altLang="en-US" smtClean="0"/>
              <a:t>. </a:t>
            </a:r>
          </a:p>
          <a:p>
            <a:r>
              <a:rPr lang="de-DE" altLang="en-US" smtClean="0"/>
              <a:t>Wenn eine Ordinalskala beteiligt ist, dürfen wir nicht mehr rechnen!</a:t>
            </a:r>
          </a:p>
          <a:p>
            <a:pPr lvl="1"/>
            <a:r>
              <a:rPr lang="de-DE" altLang="en-US" smtClean="0"/>
              <a:t>Diese Einschränkung ist sehr hinderlich, wenn wir verschiedene Systeme, Komponenten oder Prozesse vergleichen wollen.</a:t>
            </a:r>
            <a:endParaRPr lang="en-US" altLang="en-US" smtClean="0"/>
          </a:p>
        </p:txBody>
      </p:sp>
      <p:sp>
        <p:nvSpPr>
          <p:cNvPr id="522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E765786E-E1F7-483A-82F3-B5D91F003117}" type="slidenum">
              <a:rPr lang="de-DE" altLang="en-US" sz="1100"/>
              <a:pPr eaLnBrk="1" hangingPunct="1"/>
              <a:t>48</a:t>
            </a:fld>
            <a:endParaRPr lang="de-DE" altLang="en-US" sz="11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smtClean="0"/>
              <a:t>Wechsel auf eine schwächere Skala</a:t>
            </a:r>
          </a:p>
        </p:txBody>
      </p:sp>
      <p:sp>
        <p:nvSpPr>
          <p:cNvPr id="53251" name="Content Placeholder 2"/>
          <p:cNvSpPr>
            <a:spLocks noGrp="1"/>
          </p:cNvSpPr>
          <p:nvPr>
            <p:ph idx="1"/>
          </p:nvPr>
        </p:nvSpPr>
        <p:spPr>
          <a:xfrm>
            <a:off x="166688" y="981075"/>
            <a:ext cx="9501187" cy="5326063"/>
          </a:xfrm>
        </p:spPr>
        <p:txBody>
          <a:bodyPr/>
          <a:lstStyle/>
          <a:p>
            <a:r>
              <a:rPr lang="de-DE" altLang="en-US" smtClean="0"/>
              <a:t>Obwohl man auf der Intervall- und auf der Rationalskala den Mittelwert bilden darf, verwendet man stattdessen gern den </a:t>
            </a:r>
            <a:r>
              <a:rPr lang="de-DE" altLang="en-US" smtClean="0">
                <a:solidFill>
                  <a:srgbClr val="0033CC"/>
                </a:solidFill>
              </a:rPr>
              <a:t>Median</a:t>
            </a:r>
          </a:p>
          <a:p>
            <a:pPr lvl="1"/>
            <a:r>
              <a:rPr lang="de-DE" altLang="en-US" smtClean="0"/>
              <a:t>Dieser ist unempfindlich gegen »</a:t>
            </a:r>
            <a:r>
              <a:rPr lang="de-DE" altLang="en-US" smtClean="0">
                <a:solidFill>
                  <a:srgbClr val="0033CC"/>
                </a:solidFill>
              </a:rPr>
              <a:t>Ausreißer</a:t>
            </a:r>
            <a:r>
              <a:rPr lang="de-DE" altLang="en-US" smtClean="0"/>
              <a:t>«, also Werte, die den Mittelwert drastisch beeinflussen.</a:t>
            </a:r>
          </a:p>
          <a:p>
            <a:r>
              <a:rPr lang="de-DE" altLang="en-US" smtClean="0"/>
              <a:t>Beispiel</a:t>
            </a:r>
          </a:p>
          <a:p>
            <a:pPr lvl="1"/>
            <a:r>
              <a:rPr lang="de-DE" altLang="en-US" smtClean="0"/>
              <a:t>Wir wollen Aussagen über die typische Größe der Module gemessen in LOC machen (Absolutskala).</a:t>
            </a:r>
          </a:p>
          <a:p>
            <a:pPr lvl="1"/>
            <a:r>
              <a:rPr lang="de-DE" altLang="en-US" smtClean="0"/>
              <a:t>Wir haben zehn Module mit je 100 LOC und eines mit 1200 LOC</a:t>
            </a:r>
          </a:p>
          <a:p>
            <a:pPr lvl="1"/>
            <a:r>
              <a:rPr lang="de-DE" altLang="en-US" smtClean="0"/>
              <a:t>Nach Übergang auf die Rationalskala ist die mittlere Größe 200 LOC. </a:t>
            </a:r>
          </a:p>
          <a:p>
            <a:pPr lvl="1"/>
            <a:r>
              <a:rPr lang="de-DE" altLang="en-US" smtClean="0"/>
              <a:t>Auch hier führt also ein »Ausreißer« zu einem falschen Eindruck. </a:t>
            </a:r>
          </a:p>
          <a:p>
            <a:pPr lvl="1"/>
            <a:r>
              <a:rPr lang="de-DE" altLang="en-US" smtClean="0"/>
              <a:t>Ordnen wir die elf Module nach ihrer Größe und schauen auf den mittleren (den sechsten), dann haben wir als Median 100 LOC. </a:t>
            </a:r>
            <a:endParaRPr lang="en-US" altLang="en-US" smtClean="0"/>
          </a:p>
        </p:txBody>
      </p:sp>
      <p:sp>
        <p:nvSpPr>
          <p:cNvPr id="5325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F007CC0-C823-454E-B0D2-E65DBFDC6D41}" type="slidenum">
              <a:rPr lang="de-DE" altLang="en-US" sz="1100"/>
              <a:pPr eaLnBrk="1" hangingPunct="1"/>
              <a:t>49</a:t>
            </a:fld>
            <a:endParaRPr lang="de-DE" altLang="en-US" sz="11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de-DE" altLang="en-US" smtClean="0"/>
              <a:t>Beispiele für Modelle - 1</a:t>
            </a:r>
          </a:p>
        </p:txBody>
      </p:sp>
      <p:sp>
        <p:nvSpPr>
          <p:cNvPr id="8195" name="Content Placeholder 2"/>
          <p:cNvSpPr>
            <a:spLocks noGrp="1"/>
          </p:cNvSpPr>
          <p:nvPr>
            <p:ph idx="1"/>
          </p:nvPr>
        </p:nvSpPr>
        <p:spPr>
          <a:xfrm>
            <a:off x="166688" y="981075"/>
            <a:ext cx="9501187" cy="5472113"/>
          </a:xfrm>
        </p:spPr>
        <p:txBody>
          <a:bodyPr/>
          <a:lstStyle/>
          <a:p>
            <a:r>
              <a:rPr lang="de-DE" altLang="en-US" smtClean="0"/>
              <a:t>Lebenswichtig: </a:t>
            </a:r>
            <a:r>
              <a:rPr lang="de-DE" altLang="en-US" smtClean="0">
                <a:solidFill>
                  <a:srgbClr val="3333FF"/>
                </a:solidFill>
                <a:ea typeface="Times New Roman" panose="02020603050405020304" pitchFamily="18" charset="0"/>
                <a:cs typeface="New York" charset="0"/>
              </a:rPr>
              <a:t>Begriffe</a:t>
            </a:r>
            <a:r>
              <a:rPr lang="de-DE" altLang="en-US" smtClean="0"/>
              <a:t/>
            </a:r>
            <a:br>
              <a:rPr lang="de-DE" altLang="en-US" smtClean="0"/>
            </a:br>
            <a:r>
              <a:rPr lang="de-DE" altLang="en-US" b="1" smtClean="0"/>
              <a:t>Prinzip</a:t>
            </a:r>
            <a:r>
              <a:rPr lang="de-DE" altLang="en-US" smtClean="0"/>
              <a:t>: Wir </a:t>
            </a:r>
            <a:r>
              <a:rPr lang="de-DE" altLang="en-US" b="1" smtClean="0"/>
              <a:t>reduzieren</a:t>
            </a:r>
            <a:r>
              <a:rPr lang="de-DE" altLang="en-US" smtClean="0"/>
              <a:t> Billionen von Eindrücken auf einige Tausend Begriffe, über die wir in der Regel Kenntnisse haben.</a:t>
            </a:r>
          </a:p>
          <a:p>
            <a:r>
              <a:rPr lang="de-DE" altLang="en-US" smtClean="0"/>
              <a:t>Durch die Begriffe können wir die Welt auf die uns (überwiegend) bekannten Muster </a:t>
            </a:r>
            <a:r>
              <a:rPr lang="de-DE" altLang="en-US" b="1" smtClean="0"/>
              <a:t>reduzieren</a:t>
            </a:r>
            <a:r>
              <a:rPr lang="de-DE" altLang="en-US" smtClean="0"/>
              <a:t>. </a:t>
            </a:r>
          </a:p>
          <a:p>
            <a:r>
              <a:rPr lang="de-DE" altLang="en-US" b="1" smtClean="0"/>
              <a:t>Beispiel</a:t>
            </a:r>
            <a:r>
              <a:rPr lang="de-DE" altLang="en-US" smtClean="0"/>
              <a:t> </a:t>
            </a:r>
          </a:p>
          <a:p>
            <a:pPr lvl="1"/>
            <a:r>
              <a:rPr lang="de-DE" altLang="en-US" smtClean="0"/>
              <a:t>Der Begriff Mensch steht für alle Menschen, denen wir begegnet sind und zukünftig begegnen.</a:t>
            </a:r>
          </a:p>
          <a:p>
            <a:r>
              <a:rPr lang="de-DE" altLang="en-US" b="1" smtClean="0"/>
              <a:t>Problem aller Modelle</a:t>
            </a:r>
            <a:endParaRPr lang="de-DE" altLang="en-US" smtClean="0"/>
          </a:p>
          <a:p>
            <a:pPr lvl="1"/>
            <a:r>
              <a:rPr lang="de-DE" altLang="en-US" smtClean="0"/>
              <a:t>Die Neigung, Modell und Realität zu </a:t>
            </a:r>
            <a:r>
              <a:rPr lang="de-DE" altLang="en-US" b="1" smtClean="0"/>
              <a:t>verwechseln</a:t>
            </a:r>
            <a:r>
              <a:rPr lang="de-DE" altLang="en-US" smtClean="0"/>
              <a:t>, d. h. die Modelle nicht mehr als solche wahrzunehmen.</a:t>
            </a:r>
          </a:p>
          <a:p>
            <a:r>
              <a:rPr lang="de-DE" altLang="en-US" smtClean="0"/>
              <a:t>Dadurch führen uns Modelle auch in die </a:t>
            </a:r>
            <a:r>
              <a:rPr lang="de-DE" altLang="en-US" b="1" smtClean="0"/>
              <a:t>Irre</a:t>
            </a:r>
            <a:r>
              <a:rPr lang="de-DE" altLang="en-US" smtClean="0"/>
              <a:t>, wenn sie sich als </a:t>
            </a:r>
            <a:r>
              <a:rPr lang="de-DE" altLang="en-US" b="1" smtClean="0"/>
              <a:t>Vorurteile</a:t>
            </a:r>
            <a:r>
              <a:rPr lang="de-DE" altLang="en-US" smtClean="0"/>
              <a:t> oder </a:t>
            </a:r>
            <a:r>
              <a:rPr lang="de-DE" altLang="en-US" b="1" smtClean="0"/>
              <a:t>Klischees</a:t>
            </a:r>
            <a:r>
              <a:rPr lang="de-DE" altLang="en-US" smtClean="0"/>
              <a:t> äußern.</a:t>
            </a:r>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20328F46-36B1-452A-8046-E9CB9758F560}" type="slidenum">
              <a:rPr lang="de-DE" altLang="en-US" sz="1100"/>
              <a:pPr eaLnBrk="1" hangingPunct="1"/>
              <a:t>5</a:t>
            </a:fld>
            <a:endParaRPr lang="de-DE" altLang="en-US" sz="11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altLang="en-US" smtClean="0"/>
              <a:t>Boxplots</a:t>
            </a:r>
          </a:p>
        </p:txBody>
      </p:sp>
      <p:sp>
        <p:nvSpPr>
          <p:cNvPr id="54275" name="Content Placeholder 2"/>
          <p:cNvSpPr>
            <a:spLocks noGrp="1"/>
          </p:cNvSpPr>
          <p:nvPr>
            <p:ph sz="quarter" idx="13"/>
          </p:nvPr>
        </p:nvSpPr>
        <p:spPr>
          <a:xfrm>
            <a:off x="200025" y="981075"/>
            <a:ext cx="4608513" cy="5400675"/>
          </a:xfrm>
        </p:spPr>
        <p:txBody>
          <a:bodyPr/>
          <a:lstStyle/>
          <a:p>
            <a:pPr marL="0" indent="0"/>
            <a:r>
              <a:rPr lang="de-DE" altLang="en-US" smtClean="0"/>
              <a:t>Die Box umfasst die </a:t>
            </a:r>
            <a:r>
              <a:rPr lang="de-DE" altLang="en-US" smtClean="0">
                <a:solidFill>
                  <a:srgbClr val="0033CC"/>
                </a:solidFill>
              </a:rPr>
              <a:t>Quartilen</a:t>
            </a:r>
            <a:r>
              <a:rPr lang="de-DE" altLang="en-US" smtClean="0"/>
              <a:t>, der Querstrich kennzeichnet den </a:t>
            </a:r>
            <a:r>
              <a:rPr lang="de-DE" altLang="en-US" smtClean="0">
                <a:solidFill>
                  <a:srgbClr val="0033CC"/>
                </a:solidFill>
              </a:rPr>
              <a:t>Median</a:t>
            </a:r>
            <a:r>
              <a:rPr lang="de-DE" altLang="en-US" smtClean="0"/>
              <a:t>. </a:t>
            </a:r>
          </a:p>
          <a:p>
            <a:pPr marL="0" indent="0"/>
            <a:r>
              <a:rPr lang="de-DE" altLang="en-US" smtClean="0"/>
              <a:t>Die beiden durch Striche begrenzten Bereiche oberhalb und unterhalb der Box werden als </a:t>
            </a:r>
            <a:r>
              <a:rPr lang="de-DE" altLang="en-US" smtClean="0">
                <a:solidFill>
                  <a:srgbClr val="0033CC"/>
                </a:solidFill>
              </a:rPr>
              <a:t>Whiskers</a:t>
            </a:r>
            <a:r>
              <a:rPr lang="de-DE" altLang="en-US" smtClean="0"/>
              <a:t> (Fühler) bezeichnet. </a:t>
            </a:r>
          </a:p>
          <a:p>
            <a:pPr marL="0" indent="0"/>
            <a:r>
              <a:rPr lang="de-DE" altLang="en-US" smtClean="0"/>
              <a:t>Sie markieren entweder die </a:t>
            </a:r>
            <a:r>
              <a:rPr lang="de-DE" altLang="en-US" smtClean="0">
                <a:solidFill>
                  <a:srgbClr val="0033CC"/>
                </a:solidFill>
              </a:rPr>
              <a:t>Extremwerte</a:t>
            </a:r>
            <a:r>
              <a:rPr lang="de-DE" altLang="en-US" smtClean="0"/>
              <a:t> oder die letzten Werte, die nicht (nach einem definierten Kriterium) als </a:t>
            </a:r>
            <a:r>
              <a:rPr lang="de-DE" altLang="en-US" smtClean="0">
                <a:solidFill>
                  <a:srgbClr val="0033CC"/>
                </a:solidFill>
              </a:rPr>
              <a:t>Ausreißer</a:t>
            </a:r>
            <a:r>
              <a:rPr lang="de-DE" altLang="en-US" smtClean="0"/>
              <a:t> eingestuft werden. Die Ausreißer werden dann als einzelne Punkte markiert.</a:t>
            </a:r>
            <a:endParaRPr lang="en-US" altLang="en-US" smtClean="0"/>
          </a:p>
        </p:txBody>
      </p:sp>
      <p:pic>
        <p:nvPicPr>
          <p:cNvPr id="54276" name="Content Placeholder 5" descr="1_8_Perzent_COL.p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a:xfrm>
            <a:off x="5673725" y="1557338"/>
            <a:ext cx="3587750" cy="3627437"/>
          </a:xfrm>
        </p:spPr>
      </p:pic>
      <p:sp>
        <p:nvSpPr>
          <p:cNvPr id="54277"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5A4DBD2-D33B-49AE-A8EE-B686877327D7}" type="slidenum">
              <a:rPr lang="de-DE" altLang="en-US" sz="1100"/>
              <a:pPr eaLnBrk="1" hangingPunct="1"/>
              <a:t>50</a:t>
            </a:fld>
            <a:endParaRPr lang="de-DE" altLang="en-US"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de-DE" altLang="en-US" smtClean="0"/>
              <a:t>Beispiele für Modelle - 2</a:t>
            </a:r>
          </a:p>
        </p:txBody>
      </p:sp>
      <p:sp>
        <p:nvSpPr>
          <p:cNvPr id="9219" name="Content Placeholder 2"/>
          <p:cNvSpPr>
            <a:spLocks noGrp="1"/>
          </p:cNvSpPr>
          <p:nvPr>
            <p:ph idx="1"/>
          </p:nvPr>
        </p:nvSpPr>
        <p:spPr>
          <a:xfrm>
            <a:off x="166688" y="981075"/>
            <a:ext cx="9501187" cy="5326063"/>
          </a:xfrm>
        </p:spPr>
        <p:txBody>
          <a:bodyPr/>
          <a:lstStyle/>
          <a:p>
            <a:r>
              <a:rPr lang="de-DE" altLang="en-US" smtClean="0"/>
              <a:t>Modelle sind uns so geläufig, dass wir sie in der Regel </a:t>
            </a:r>
            <a:r>
              <a:rPr lang="de-DE" altLang="en-US" b="1" smtClean="0"/>
              <a:t>nicht mehr als Modelle wahrnehmen</a:t>
            </a:r>
            <a:r>
              <a:rPr lang="de-DE" altLang="en-US" smtClean="0"/>
              <a:t>: Jedes Bild, jedes Schema ist ein Modell. </a:t>
            </a:r>
          </a:p>
          <a:p>
            <a:r>
              <a:rPr lang="de-DE" altLang="en-US" smtClean="0"/>
              <a:t>Beispielsweise sind Modelle des Menschen</a:t>
            </a:r>
          </a:p>
          <a:p>
            <a:pPr lvl="1"/>
            <a:r>
              <a:rPr lang="de-DE" altLang="en-US" smtClean="0"/>
              <a:t>ein Personen-Foto</a:t>
            </a:r>
          </a:p>
          <a:p>
            <a:pPr lvl="1"/>
            <a:r>
              <a:rPr lang="de-DE" altLang="en-US" smtClean="0"/>
              <a:t>die anatomische Darstellung der Blutbahnen</a:t>
            </a:r>
          </a:p>
          <a:p>
            <a:pPr lvl="1"/>
            <a:r>
              <a:rPr lang="de-DE" altLang="en-US" smtClean="0"/>
              <a:t>Strichmännchen und Piktogramme</a:t>
            </a:r>
          </a:p>
          <a:p>
            <a:pPr lvl="1"/>
            <a:r>
              <a:rPr lang="de-DE" altLang="en-US" smtClean="0"/>
              <a:t>ein Steckbrief (mit oder ohne Bild)</a:t>
            </a:r>
          </a:p>
          <a:p>
            <a:pPr lvl="1"/>
            <a:r>
              <a:rPr lang="de-DE" altLang="en-US" smtClean="0"/>
              <a:t>ein Fingerabdruck</a:t>
            </a:r>
          </a:p>
          <a:p>
            <a:pPr lvl="1"/>
            <a:r>
              <a:rPr lang="de-DE" altLang="en-US" smtClean="0"/>
              <a:t>eine Matrikelnummer</a:t>
            </a:r>
          </a:p>
          <a:p>
            <a:r>
              <a:rPr lang="de-DE" altLang="en-US" smtClean="0"/>
              <a:t>Was wir als Modelle erkennen, sind vor allem solche, die </a:t>
            </a:r>
            <a:r>
              <a:rPr lang="de-DE" altLang="en-US" b="1" smtClean="0"/>
              <a:t>optisch</a:t>
            </a:r>
            <a:r>
              <a:rPr lang="de-DE" altLang="en-US" smtClean="0"/>
              <a:t> oder sonst wie </a:t>
            </a:r>
            <a:r>
              <a:rPr lang="de-DE" altLang="en-US" b="1" smtClean="0"/>
              <a:t>strukturell</a:t>
            </a:r>
            <a:r>
              <a:rPr lang="de-DE" altLang="en-US" smtClean="0"/>
              <a:t> mit dem Original übereinstimmen. Das muss aber nicht sein (vgl. Matrikelnummer, Fingerabdruck).</a:t>
            </a:r>
          </a:p>
          <a:p>
            <a:endParaRPr lang="de-DE" altLang="en-US" smtClean="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456565AA-521C-49CF-AC8C-E0FC677DD9F5}" type="slidenum">
              <a:rPr lang="de-DE" altLang="en-US" sz="1100"/>
              <a:pPr eaLnBrk="1" hangingPunct="1"/>
              <a:t>6</a:t>
            </a:fld>
            <a:endParaRPr lang="de-DE" altLang="en-US" sz="1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de-DE" altLang="en-US" smtClean="0"/>
              <a:t>Modelle im Software Engineering</a:t>
            </a:r>
          </a:p>
        </p:txBody>
      </p:sp>
      <p:sp>
        <p:nvSpPr>
          <p:cNvPr id="10243" name="Content Placeholder 2"/>
          <p:cNvSpPr>
            <a:spLocks noGrp="1"/>
          </p:cNvSpPr>
          <p:nvPr>
            <p:ph idx="1"/>
          </p:nvPr>
        </p:nvSpPr>
        <p:spPr>
          <a:xfrm>
            <a:off x="166688" y="981075"/>
            <a:ext cx="9501187" cy="5326063"/>
          </a:xfrm>
        </p:spPr>
        <p:txBody>
          <a:bodyPr/>
          <a:lstStyle/>
          <a:p>
            <a:r>
              <a:rPr lang="de-DE" altLang="en-US" smtClean="0"/>
              <a:t>Software wird auf unterschiedliche Arten repräsentiert, typisch durch </a:t>
            </a:r>
          </a:p>
          <a:p>
            <a:pPr lvl="1"/>
            <a:r>
              <a:rPr lang="de-DE" altLang="en-US" smtClean="0"/>
              <a:t>eine Spezifikation, </a:t>
            </a:r>
          </a:p>
          <a:p>
            <a:pPr lvl="1"/>
            <a:r>
              <a:rPr lang="de-DE" altLang="en-US" smtClean="0"/>
              <a:t>Diagramme und Quellcode, </a:t>
            </a:r>
          </a:p>
          <a:p>
            <a:pPr lvl="1"/>
            <a:r>
              <a:rPr lang="de-DE" altLang="en-US" smtClean="0"/>
              <a:t>Kennzahlen (Metriken),</a:t>
            </a:r>
          </a:p>
          <a:p>
            <a:pPr lvl="1"/>
            <a:r>
              <a:rPr lang="de-DE" altLang="en-US" smtClean="0"/>
              <a:t>Prospekte. </a:t>
            </a:r>
          </a:p>
          <a:p>
            <a:r>
              <a:rPr lang="de-DE" altLang="en-US" smtClean="0"/>
              <a:t>Welcher Gegenstand ist eigentlich das Original?</a:t>
            </a:r>
          </a:p>
          <a:p>
            <a:pPr lvl="1"/>
            <a:r>
              <a:rPr lang="de-DE" altLang="en-US" smtClean="0"/>
              <a:t>Diese Frage ist nicht eindeutig zu beantworten!</a:t>
            </a:r>
          </a:p>
          <a:p>
            <a:r>
              <a:rPr lang="de-DE" altLang="en-US" smtClean="0"/>
              <a:t>Arbeitsabläufe werden durch </a:t>
            </a:r>
            <a:r>
              <a:rPr lang="de-DE" altLang="en-US" smtClean="0">
                <a:solidFill>
                  <a:srgbClr val="3333FF"/>
                </a:solidFill>
                <a:ea typeface="Times New Roman" panose="02020603050405020304" pitchFamily="18" charset="0"/>
                <a:cs typeface="New York" charset="0"/>
              </a:rPr>
              <a:t>Prozessmodelle</a:t>
            </a:r>
            <a:r>
              <a:rPr lang="de-DE" altLang="en-US" smtClean="0"/>
              <a:t> beschrieben. Gutes Software Engineering ist weitgehend gleichbedeutend mit der Wahl eines geeigneten Prozessmodells und seiner Umsetzung.</a:t>
            </a:r>
          </a:p>
          <a:p>
            <a:r>
              <a:rPr lang="de-DE" altLang="en-US" smtClean="0"/>
              <a:t>Jede </a:t>
            </a:r>
            <a:r>
              <a:rPr lang="de-DE" altLang="en-US" b="1" smtClean="0"/>
              <a:t>Theorie</a:t>
            </a:r>
            <a:r>
              <a:rPr lang="de-DE" altLang="en-US" smtClean="0"/>
              <a:t> ist ein </a:t>
            </a:r>
            <a:r>
              <a:rPr lang="de-DE" altLang="en-US" b="1" smtClean="0"/>
              <a:t>Modell</a:t>
            </a:r>
            <a:r>
              <a:rPr lang="de-DE" altLang="en-US" smtClean="0"/>
              <a:t>. Im Software Engineering steckt die Theorie-Bildung noch in den Kinderschuhen!</a:t>
            </a:r>
          </a:p>
          <a:p>
            <a:endParaRPr lang="de-DE" altLang="en-US" smtClean="0"/>
          </a:p>
          <a:p>
            <a:endParaRPr lang="de-DE" altLang="en-US" smtClean="0"/>
          </a:p>
        </p:txBody>
      </p:sp>
      <p:sp>
        <p:nvSpPr>
          <p:cNvPr id="102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54CA362A-E6A1-4C6C-A717-39EFBFEB0B5F}" type="slidenum">
              <a:rPr lang="de-DE" altLang="en-US" sz="1100"/>
              <a:pPr eaLnBrk="1" hangingPunct="1"/>
              <a:t>7</a:t>
            </a:fld>
            <a:endParaRPr lang="de-DE" altLang="en-US"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992188" y="1700213"/>
            <a:ext cx="7921625" cy="1223962"/>
          </a:xfrm>
        </p:spPr>
        <p:txBody>
          <a:bodyPr>
            <a:spAutoFit/>
          </a:bodyPr>
          <a:lstStyle/>
          <a:p>
            <a:r>
              <a:rPr lang="de-DE" altLang="en-US" smtClean="0"/>
              <a:t>1.2	Modelltheorie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de-DE" altLang="en-US" smtClean="0"/>
              <a:t>Deskriptive und präskriptive Modelle</a:t>
            </a:r>
          </a:p>
        </p:txBody>
      </p:sp>
      <p:sp>
        <p:nvSpPr>
          <p:cNvPr id="12291" name="Content Placeholder 2"/>
          <p:cNvSpPr>
            <a:spLocks noGrp="1"/>
          </p:cNvSpPr>
          <p:nvPr>
            <p:ph idx="1"/>
          </p:nvPr>
        </p:nvSpPr>
        <p:spPr>
          <a:xfrm>
            <a:off x="166688" y="981075"/>
            <a:ext cx="9501187" cy="5326063"/>
          </a:xfrm>
        </p:spPr>
        <p:txBody>
          <a:bodyPr/>
          <a:lstStyle/>
          <a:p>
            <a:r>
              <a:rPr lang="de-DE" altLang="en-US" smtClean="0"/>
              <a:t>Modelle sind entweder </a:t>
            </a:r>
            <a:r>
              <a:rPr lang="de-DE" altLang="en-US" smtClean="0">
                <a:solidFill>
                  <a:srgbClr val="3333FF"/>
                </a:solidFill>
                <a:ea typeface="Times New Roman" panose="02020603050405020304" pitchFamily="18" charset="0"/>
                <a:cs typeface="New York" charset="0"/>
              </a:rPr>
              <a:t>Abbilder</a:t>
            </a:r>
            <a:r>
              <a:rPr lang="de-DE" altLang="en-US" smtClean="0"/>
              <a:t> von etwas oder </a:t>
            </a:r>
            <a:r>
              <a:rPr lang="de-DE" altLang="en-US" smtClean="0">
                <a:solidFill>
                  <a:srgbClr val="3333FF"/>
                </a:solidFill>
                <a:cs typeface="Times New Roman" panose="02020603050405020304" pitchFamily="18" charset="0"/>
              </a:rPr>
              <a:t>Vorbilder</a:t>
            </a:r>
            <a:r>
              <a:rPr lang="de-DE" altLang="en-US" smtClean="0"/>
              <a:t> für etwas. </a:t>
            </a:r>
          </a:p>
          <a:p>
            <a:r>
              <a:rPr lang="de-DE" altLang="en-US" smtClean="0"/>
              <a:t>Ein Modell ist </a:t>
            </a:r>
            <a:r>
              <a:rPr lang="de-DE" altLang="en-US" smtClean="0">
                <a:solidFill>
                  <a:srgbClr val="3333FF"/>
                </a:solidFill>
                <a:cs typeface="Times New Roman" panose="02020603050405020304" pitchFamily="18" charset="0"/>
              </a:rPr>
              <a:t>deskriptiv</a:t>
            </a:r>
            <a:r>
              <a:rPr lang="de-DE" altLang="en-US" smtClean="0"/>
              <a:t>, wenn es ein (bestehendes oder gedachtes) Objekt beschreibt. </a:t>
            </a:r>
          </a:p>
          <a:p>
            <a:pPr lvl="1"/>
            <a:r>
              <a:rPr lang="de-DE" altLang="en-US" smtClean="0"/>
              <a:t>Zuerst gibt es das Original, dann das Modell.</a:t>
            </a:r>
          </a:p>
          <a:p>
            <a:pPr lvl="1"/>
            <a:r>
              <a:rPr lang="de-DE" altLang="en-US" smtClean="0"/>
              <a:t>Beispiel: Foto</a:t>
            </a:r>
          </a:p>
          <a:p>
            <a:r>
              <a:rPr lang="de-DE" altLang="en-US" smtClean="0"/>
              <a:t>Ein Modell ist </a:t>
            </a:r>
            <a:r>
              <a:rPr lang="de-DE" altLang="en-US" smtClean="0">
                <a:solidFill>
                  <a:srgbClr val="3333FF"/>
                </a:solidFill>
                <a:cs typeface="Times New Roman" panose="02020603050405020304" pitchFamily="18" charset="0"/>
              </a:rPr>
              <a:t>präskriptiv</a:t>
            </a:r>
            <a:r>
              <a:rPr lang="de-DE" altLang="en-US" smtClean="0"/>
              <a:t>, wenn es dazu dient oder dienen könnte, ein Objekt nach dem Modell herzustellen. </a:t>
            </a:r>
          </a:p>
          <a:p>
            <a:pPr lvl="1"/>
            <a:r>
              <a:rPr lang="de-DE" altLang="en-US" smtClean="0"/>
              <a:t>Zuerst gibt es das Modell, dann das Original. </a:t>
            </a:r>
          </a:p>
          <a:p>
            <a:pPr lvl="1"/>
            <a:r>
              <a:rPr lang="de-DE" altLang="en-US" smtClean="0"/>
              <a:t>Beispiel: Bauplan</a:t>
            </a:r>
          </a:p>
          <a:p>
            <a:endParaRPr lang="de-DE" altLang="en-US" smtClean="0"/>
          </a:p>
        </p:txBody>
      </p:sp>
      <p:sp>
        <p:nvSpPr>
          <p:cNvPr id="1229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Tahoma" panose="020B0604030504040204" pitchFamily="34" charset="0"/>
                <a:cs typeface="Arial" panose="020B0604020202020204" pitchFamily="34" charset="0"/>
              </a:defRPr>
            </a:lvl1pPr>
            <a:lvl2pPr marL="742950" indent="-285750" eaLnBrk="0" hangingPunct="0">
              <a:defRPr sz="1600">
                <a:solidFill>
                  <a:schemeClr val="tx1"/>
                </a:solidFill>
                <a:latin typeface="Tahoma" panose="020B0604030504040204" pitchFamily="34" charset="0"/>
                <a:cs typeface="Arial" panose="020B0604020202020204" pitchFamily="34" charset="0"/>
              </a:defRPr>
            </a:lvl2pPr>
            <a:lvl3pPr marL="1143000" indent="-228600" eaLnBrk="0" hangingPunct="0">
              <a:defRPr sz="1600">
                <a:solidFill>
                  <a:schemeClr val="tx1"/>
                </a:solidFill>
                <a:latin typeface="Tahoma" panose="020B0604030504040204" pitchFamily="34" charset="0"/>
                <a:cs typeface="Arial" panose="020B0604020202020204" pitchFamily="34" charset="0"/>
              </a:defRPr>
            </a:lvl3pPr>
            <a:lvl4pPr marL="1600200" indent="-228600" eaLnBrk="0" hangingPunct="0">
              <a:defRPr sz="1600">
                <a:solidFill>
                  <a:schemeClr val="tx1"/>
                </a:solidFill>
                <a:latin typeface="Tahoma" panose="020B0604030504040204" pitchFamily="34" charset="0"/>
                <a:cs typeface="Arial" panose="020B0604020202020204" pitchFamily="34" charset="0"/>
              </a:defRPr>
            </a:lvl4pPr>
            <a:lvl5pPr marL="2057400" indent="-228600" eaLnBrk="0" hangingPunct="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fld id="{C231A25E-568D-49CE-8BA5-122CBA9A8D29}" type="slidenum">
              <a:rPr lang="de-DE" altLang="en-US" sz="1100"/>
              <a:pPr eaLnBrk="1" hangingPunct="1"/>
              <a:t>9</a:t>
            </a:fld>
            <a:endParaRPr lang="de-DE" altLang="en-US" sz="1100"/>
          </a:p>
        </p:txBody>
      </p:sp>
    </p:spTree>
  </p:cSld>
  <p:clrMapOvr>
    <a:masterClrMapping/>
  </p:clrMapOvr>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Words>2693</Words>
  <Application>Microsoft Office PowerPoint</Application>
  <PresentationFormat>A4 Paper (210x297 mm)</PresentationFormat>
  <Paragraphs>309</Paragraphs>
  <Slides>50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50</vt:i4>
      </vt:variant>
    </vt:vector>
  </HeadingPairs>
  <TitlesOfParts>
    <vt:vector size="60" baseType="lpstr">
      <vt:lpstr>Tahoma</vt:lpstr>
      <vt:lpstr>Arial</vt:lpstr>
      <vt:lpstr>Arial Rounded MT Bold</vt:lpstr>
      <vt:lpstr>Verdana</vt:lpstr>
      <vt:lpstr>Wingdings</vt:lpstr>
      <vt:lpstr>Times New Roman</vt:lpstr>
      <vt:lpstr>New York</vt:lpstr>
      <vt:lpstr>PMingLiU</vt:lpstr>
      <vt:lpstr>Helvetica</vt:lpstr>
      <vt:lpstr>SE Book</vt:lpstr>
      <vt:lpstr>1 Modelle und Modellierung </vt:lpstr>
      <vt:lpstr>1.1 Modelle, die uns umgeben</vt:lpstr>
      <vt:lpstr>Rolle von Modellen - 1</vt:lpstr>
      <vt:lpstr>Rolle von Modellen - 2</vt:lpstr>
      <vt:lpstr>Beispiele für Modelle - 1</vt:lpstr>
      <vt:lpstr>Beispiele für Modelle - 2</vt:lpstr>
      <vt:lpstr>Modelle im Software Engineering</vt:lpstr>
      <vt:lpstr>1.2 Modelltheorie</vt:lpstr>
      <vt:lpstr>Deskriptive und präskriptive Modelle</vt:lpstr>
      <vt:lpstr>Hinweise und Beispiele</vt:lpstr>
      <vt:lpstr>Die Modelltheorie von Stachowiak - 1</vt:lpstr>
      <vt:lpstr>Die Modelltheorie von Stachowiak - 2</vt:lpstr>
      <vt:lpstr>1.3 Ziele beim Einsatz von Modellen</vt:lpstr>
      <vt:lpstr>Ziele - 1</vt:lpstr>
      <vt:lpstr>Ziele - 2</vt:lpstr>
      <vt:lpstr>1.4 Modell-Entwicklung und Validierung</vt:lpstr>
      <vt:lpstr>Entwicklung eines Modells</vt:lpstr>
      <vt:lpstr>Validierung eines Modells - 1</vt:lpstr>
      <vt:lpstr>Validierung eines Modells - 2</vt:lpstr>
      <vt:lpstr>Validierung eines Modells - 3</vt:lpstr>
      <vt:lpstr>Validierung eines Modells - 4</vt:lpstr>
      <vt:lpstr>1.5 Modelle im Software Engineering</vt:lpstr>
      <vt:lpstr>Einsatz von Modellen</vt:lpstr>
      <vt:lpstr>Software- und Prozessmodelle</vt:lpstr>
      <vt:lpstr>1.6 Theoriebildung</vt:lpstr>
      <vt:lpstr>Theoriebildung - 1</vt:lpstr>
      <vt:lpstr>Theoriebildung - 2</vt:lpstr>
      <vt:lpstr>Theoriebildung - 3</vt:lpstr>
      <vt:lpstr>1.7 Modellierung mit Graphen und Graphiken</vt:lpstr>
      <vt:lpstr>Modellierung mit Graphen</vt:lpstr>
      <vt:lpstr>Beispiel – Schichtenmodell</vt:lpstr>
      <vt:lpstr>Beispiel – Wasserfallmodell</vt:lpstr>
      <vt:lpstr>Beispiel – UML Klassendiagramm</vt:lpstr>
      <vt:lpstr>Beispiel – Petri-Netz</vt:lpstr>
      <vt:lpstr>Beispiel – Struktogramm</vt:lpstr>
      <vt:lpstr>Graphen in der Mathematik und im SE</vt:lpstr>
      <vt:lpstr>Repräsentation als bipartiter Graph</vt:lpstr>
      <vt:lpstr>Weiterer wichtiger Unterschied</vt:lpstr>
      <vt:lpstr>Spezielle Eigenschaften von Graphen</vt:lpstr>
      <vt:lpstr>Graphiken als Schaubilder</vt:lpstr>
      <vt:lpstr>Skizzen im Software Engineering</vt:lpstr>
      <vt:lpstr>1.8 Modellierung durch Zahlen: Skalen und Skalentypen</vt:lpstr>
      <vt:lpstr>Metrik</vt:lpstr>
      <vt:lpstr>Skalentypen - 1</vt:lpstr>
      <vt:lpstr>Skalentypen - 2</vt:lpstr>
      <vt:lpstr>PowerPoint Presentation</vt:lpstr>
      <vt:lpstr>1.9 Übergänge zwischen verschiedenen Skalentypen</vt:lpstr>
      <vt:lpstr>Feststellung</vt:lpstr>
      <vt:lpstr>Wechsel auf eine schwächere Skala</vt:lpstr>
      <vt:lpstr>Boxplots</vt:lpstr>
    </vt:vector>
  </TitlesOfParts>
  <Company>Universität Stuttgart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Modelle und Modellierung</dc:title>
  <dc:creator>SWC RWTH Aachen University</dc:creator>
  <cp:lastModifiedBy>Horst Lichter</cp:lastModifiedBy>
  <cp:revision>141</cp:revision>
  <cp:lastPrinted>1999-12-02T11:37:08Z</cp:lastPrinted>
  <dcterms:created xsi:type="dcterms:W3CDTF">2010-08-05T14:04:45Z</dcterms:created>
  <dcterms:modified xsi:type="dcterms:W3CDTF">2022-09-07T14:53:04Z</dcterms:modified>
</cp:coreProperties>
</file>