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95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CCFF"/>
    <a:srgbClr val="9999FF"/>
    <a:srgbClr val="F5F5F7"/>
    <a:srgbClr val="E42835"/>
    <a:srgbClr val="E73B49"/>
    <a:srgbClr val="8CB990"/>
    <a:srgbClr val="85A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08" autoAdjust="0"/>
  </p:normalViewPr>
  <p:slideViewPr>
    <p:cSldViewPr>
      <p:cViewPr varScale="1">
        <p:scale>
          <a:sx n="110" d="100"/>
          <a:sy n="110" d="100"/>
        </p:scale>
        <p:origin x="83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70" y="-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7.xml"/><Relationship Id="rId21" Type="http://schemas.openxmlformats.org/officeDocument/2006/relationships/slide" Target="slides/slide21.xml"/><Relationship Id="rId34" Type="http://schemas.openxmlformats.org/officeDocument/2006/relationships/slide" Target="slides/slide35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6.xml"/><Relationship Id="rId33" Type="http://schemas.openxmlformats.org/officeDocument/2006/relationships/slide" Target="slides/slide34.xml"/><Relationship Id="rId38" Type="http://schemas.openxmlformats.org/officeDocument/2006/relationships/slide" Target="slides/slide39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29" Type="http://schemas.openxmlformats.org/officeDocument/2006/relationships/slide" Target="slides/slide30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5.xml"/><Relationship Id="rId32" Type="http://schemas.openxmlformats.org/officeDocument/2006/relationships/slide" Target="slides/slide33.xml"/><Relationship Id="rId37" Type="http://schemas.openxmlformats.org/officeDocument/2006/relationships/slide" Target="slides/slide38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28" Type="http://schemas.openxmlformats.org/officeDocument/2006/relationships/slide" Target="slides/slide29.xml"/><Relationship Id="rId36" Type="http://schemas.openxmlformats.org/officeDocument/2006/relationships/slide" Target="slides/slide37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31" Type="http://schemas.openxmlformats.org/officeDocument/2006/relationships/slide" Target="slides/slide32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Relationship Id="rId27" Type="http://schemas.openxmlformats.org/officeDocument/2006/relationships/slide" Target="slides/slide28.xml"/><Relationship Id="rId30" Type="http://schemas.openxmlformats.org/officeDocument/2006/relationships/slide" Target="slides/slide31.xml"/><Relationship Id="rId35" Type="http://schemas.openxmlformats.org/officeDocument/2006/relationships/slide" Target="slides/slide36.xml"/><Relationship Id="rId8" Type="http://schemas.openxmlformats.org/officeDocument/2006/relationships/slide" Target="slides/slide8.xml"/><Relationship Id="rId3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5913" y="428625"/>
            <a:ext cx="6462712" cy="250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/>
          <a:p>
            <a:pPr defTabSz="804863" eaLnBrk="0" hangingPunct="0">
              <a:lnSpc>
                <a:spcPct val="90000"/>
              </a:lnSpc>
              <a:defRPr/>
            </a:pPr>
            <a:r>
              <a:rPr lang="de-DE" sz="1000">
                <a:latin typeface="Arial" charset="0"/>
                <a:cs typeface="+mn-cs"/>
              </a:rPr>
              <a:t>SW-Projekt-Management 		         WS 99/00		 H. Lichter, RWTH Aachen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463925" y="9637713"/>
            <a:ext cx="384175" cy="252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504" tIns="46914" rIns="95504" bIns="46914">
            <a:spAutoFit/>
          </a:bodyPr>
          <a:lstStyle>
            <a:lvl1pPr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04863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0486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1000">
                <a:latin typeface="Arial" panose="020B0604020202020204" pitchFamily="34" charset="0"/>
              </a:rPr>
              <a:t> </a:t>
            </a:r>
            <a:fld id="{525CD55D-39F2-4FDD-866B-5B211E5A1767}" type="slidenum">
              <a:rPr lang="en-US" altLang="en-US" sz="1000">
                <a:latin typeface="Arial" panose="020B0604020202020204" pitchFamily="34" charset="0"/>
              </a:rPr>
              <a:pPr algn="ctr">
                <a:lnSpc>
                  <a:spcPct val="90000"/>
                </a:lnSpc>
              </a:pPr>
              <a:t>‹#›</a:t>
            </a:fld>
            <a:endParaRPr lang="en-US" altLang="en-US" sz="100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6763"/>
            <a:ext cx="554672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508" tIns="48254" rIns="96508" bIns="48254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fld id="{0788A55A-0DEE-4DA1-9822-1A1A91BE261E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6690" y="981075"/>
            <a:ext cx="9501187" cy="5326063"/>
          </a:xfrm>
        </p:spPr>
        <p:txBody>
          <a:bodyPr/>
          <a:lstStyle>
            <a:lvl1pPr>
              <a:buClr>
                <a:srgbClr val="3333FF"/>
              </a:buClr>
              <a:defRPr/>
            </a:lvl1pPr>
            <a:lvl2pPr>
              <a:buClr>
                <a:srgbClr val="3333FF"/>
              </a:buClr>
              <a:defRPr/>
            </a:lvl2pPr>
            <a:lvl3pPr>
              <a:buClr>
                <a:srgbClr val="3333FF"/>
              </a:buClr>
              <a:defRPr/>
            </a:lvl3pPr>
            <a:lvl4pPr>
              <a:buClr>
                <a:srgbClr val="3333FF"/>
              </a:buClr>
              <a:defRPr/>
            </a:lvl4pPr>
            <a:lvl5pPr>
              <a:buClr>
                <a:srgbClr val="3333FF"/>
              </a:buClr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1067D2-A5B5-4C41-BF02-1EF6F7EB741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4257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344488" y="5648474"/>
            <a:ext cx="9073008" cy="804862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16496" y="836612"/>
            <a:ext cx="9001000" cy="460861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632BA3C7-FB8F-4F83-A0DA-389DF0E69E2E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5081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4608512" cy="54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097016" y="980728"/>
            <a:ext cx="4608512" cy="54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1C6BAD28-FF3E-45B1-BDA3-BB2D0B6D3D05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0187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00472" y="980728"/>
            <a:ext cx="9505056" cy="2520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200472" y="4005064"/>
            <a:ext cx="9505056" cy="23762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2E6E41E-15E5-454F-8311-48A3ED172A4F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4321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7B6EFA-AE18-48A3-848B-C828D9E59658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3589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20750" y="344488"/>
            <a:ext cx="7848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000" dirty="0">
                <a:latin typeface="+mn-lt"/>
              </a:rPr>
              <a:t>Software Engineering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992188" y="188913"/>
            <a:ext cx="7921625" cy="144462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992188" y="6165850"/>
            <a:ext cx="7921625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7" name="TextBox 6"/>
          <p:cNvSpPr txBox="1"/>
          <p:nvPr userDrawn="1"/>
        </p:nvSpPr>
        <p:spPr>
          <a:xfrm>
            <a:off x="920750" y="6308725"/>
            <a:ext cx="8135938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100" dirty="0">
                <a:latin typeface="+mn-lt"/>
              </a:rPr>
              <a:t>© Ludewig, J., H. Lichter: Software Engineering  –   Grundlagen, Menschen, Prozesse, Techniken. 2. Aufl., </a:t>
            </a:r>
            <a:r>
              <a:rPr lang="de-DE" sz="1100" dirty="0" err="1">
                <a:latin typeface="+mn-lt"/>
              </a:rPr>
              <a:t>dpunkt.verlag</a:t>
            </a:r>
            <a:r>
              <a:rPr lang="de-DE" sz="1100" dirty="0">
                <a:latin typeface="+mn-lt"/>
              </a:rPr>
              <a:t>, 2010.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196603"/>
            <a:ext cx="7920880" cy="1224136"/>
          </a:xfrm>
        </p:spPr>
        <p:txBody>
          <a:bodyPr>
            <a:normAutofit/>
          </a:bodyPr>
          <a:lstStyle>
            <a:lvl1pPr marL="712788" indent="-712788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496616" y="2564755"/>
            <a:ext cx="7416824" cy="3528392"/>
          </a:xfrm>
        </p:spPr>
        <p:txBody>
          <a:bodyPr/>
          <a:lstStyle>
            <a:lvl1pPr marL="631825" indent="-631825">
              <a:spcBef>
                <a:spcPts val="800"/>
              </a:spcBef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245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992188" y="1196975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992188" y="3429000"/>
            <a:ext cx="7921625" cy="144463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/>
          <a:lstStyle/>
          <a:p>
            <a:pPr marL="381000" indent="-381000" algn="ctr" defTabSz="762000" eaLnBrk="0" hangingPunct="0">
              <a:lnSpc>
                <a:spcPct val="90000"/>
              </a:lnSpc>
              <a:spcBef>
                <a:spcPct val="60000"/>
              </a:spcBef>
              <a:spcAft>
                <a:spcPct val="5000"/>
              </a:spcAft>
              <a:buClr>
                <a:srgbClr val="0000FF"/>
              </a:buClr>
              <a:buSzPct val="10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560" y="1700808"/>
            <a:ext cx="7920880" cy="1224135"/>
          </a:xfrm>
        </p:spPr>
        <p:txBody>
          <a:bodyPr tIns="252000" bIns="252000">
            <a:normAutofit/>
          </a:bodyPr>
          <a:lstStyle>
            <a:lvl1pPr marL="1071563" indent="-1071563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593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88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288000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9" name="Rectangle 7"/>
          <p:cNvSpPr>
            <a:spLocks noChangeAspect="1" noChangeArrowheads="1"/>
          </p:cNvSpPr>
          <p:nvPr/>
        </p:nvSpPr>
        <p:spPr bwMode="auto">
          <a:xfrm>
            <a:off x="0" y="6572250"/>
            <a:ext cx="9906000" cy="28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180000" tIns="36000" rIns="0" bIns="72000"/>
          <a:lstStyle/>
          <a:p>
            <a:pPr defTabSz="762000" eaLnBrk="0" hangingPunct="0">
              <a:lnSpc>
                <a:spcPct val="90000"/>
              </a:lnSpc>
              <a:tabLst>
                <a:tab pos="3856038" algn="ctr"/>
                <a:tab pos="7620000" algn="r"/>
              </a:tabLst>
              <a:defRPr/>
            </a:pPr>
            <a:endParaRPr lang="en-US" sz="1100" dirty="0">
              <a:solidFill>
                <a:schemeClr val="accent5">
                  <a:lumMod val="25000"/>
                </a:schemeClr>
              </a:solidFill>
              <a:cs typeface="+mn-cs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6688" y="981075"/>
            <a:ext cx="9501187" cy="532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Hauptteiltext</a:t>
            </a:r>
          </a:p>
          <a:p>
            <a:pPr lvl="1"/>
            <a:r>
              <a:rPr lang="en-US" altLang="en-US" smtClean="0"/>
              <a:t>Zweite Ebene</a:t>
            </a:r>
          </a:p>
          <a:p>
            <a:pPr lvl="2"/>
            <a:r>
              <a:rPr lang="en-US" altLang="en-US" smtClean="0"/>
              <a:t>Dritte Ebene</a:t>
            </a:r>
          </a:p>
          <a:p>
            <a:pPr lvl="3"/>
            <a:r>
              <a:rPr lang="en-US" altLang="en-US" smtClean="0"/>
              <a:t>Vierte Ebene</a:t>
            </a:r>
          </a:p>
          <a:p>
            <a:pPr lvl="4"/>
            <a:r>
              <a:rPr lang="en-US" altLang="en-US" smtClean="0"/>
              <a:t>Fünfte Ebene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400925" y="6597650"/>
            <a:ext cx="2311400" cy="2603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E994C2D6-EBE9-4D8F-B6CA-9F7681EBB7FC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</p:sldLayoutIdLst>
  <p:hf hdr="0"/>
  <p:txStyles>
    <p:titleStyle>
      <a:lvl1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defTabSz="762000" rtl="0" eaLnBrk="0" fontAlgn="base" hangingPunct="0">
        <a:lnSpc>
          <a:spcPct val="90000"/>
        </a:lnSpc>
        <a:spcBef>
          <a:spcPct val="60000"/>
        </a:spcBef>
        <a:spcAft>
          <a:spcPct val="5000"/>
        </a:spcAft>
        <a:buClr>
          <a:srgbClr val="0330D8"/>
        </a:buClr>
        <a:buSzPct val="100000"/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1pPr>
      <a:lvl2pPr marL="381000" indent="-38100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2pPr>
      <a:lvl3pPr marL="715963" indent="-38417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3pPr>
      <a:lvl4pPr marL="1077913" indent="-352425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4pPr>
      <a:lvl5pPr marL="1430338" indent="-3238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330D8"/>
        </a:buClr>
        <a:buSzPct val="100000"/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5pPr>
      <a:lvl6pPr marL="27241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31813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6385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4095750" indent="-171450" algn="l" defTabSz="76200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92188" y="1196975"/>
            <a:ext cx="7921625" cy="1223963"/>
          </a:xfrm>
        </p:spPr>
        <p:txBody>
          <a:bodyPr>
            <a:spAutoFit/>
          </a:bodyPr>
          <a:lstStyle/>
          <a:p>
            <a:r>
              <a:rPr lang="de-DE" altLang="en-US" smtClean="0"/>
              <a:t>6	Menschen im Software Engineering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97013" y="2565400"/>
            <a:ext cx="7416800" cy="35274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6.1  Software-Leute und Klienten</a:t>
            </a:r>
          </a:p>
          <a:p>
            <a:pPr>
              <a:defRPr/>
            </a:pPr>
            <a:r>
              <a:rPr lang="de-DE" dirty="0" smtClean="0"/>
              <a:t>6.2  Rollen und Verantwortlichkeiten</a:t>
            </a:r>
          </a:p>
          <a:p>
            <a:pPr>
              <a:defRPr/>
            </a:pPr>
            <a:r>
              <a:rPr lang="de-DE" dirty="0" smtClean="0"/>
              <a:t>6.3  Die Produktivität des Projekts</a:t>
            </a:r>
          </a:p>
          <a:p>
            <a:pPr>
              <a:defRPr/>
            </a:pPr>
            <a:r>
              <a:rPr lang="de-DE" dirty="0" smtClean="0"/>
              <a:t>6.4  Motivation und Qualifikation</a:t>
            </a:r>
          </a:p>
          <a:p>
            <a:pPr>
              <a:defRPr/>
            </a:pPr>
            <a:r>
              <a:rPr lang="de-DE" dirty="0" smtClean="0"/>
              <a:t>6.5  The Personal Software </a:t>
            </a:r>
            <a:r>
              <a:rPr lang="de-DE" dirty="0" err="1" smtClean="0"/>
              <a:t>Process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6.6  Moralische und ethische Aspekte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de-DE" altLang="en-US" smtClean="0"/>
              <a:t>6.3	Die Produktivität des Projekts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Einflussfaktoren der Produktivität - 1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0B293B-F40F-4328-92BA-857BE4132BFD}" type="slidenum">
              <a:rPr lang="de-DE" altLang="en-US" sz="1100"/>
              <a:pPr eaLnBrk="1" hangingPunct="1"/>
              <a:t>11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0025" y="1196975"/>
          <a:ext cx="9239250" cy="4854575"/>
        </p:xfrm>
        <a:graphic>
          <a:graphicData uri="http://schemas.openxmlformats.org/drawingml/2006/table">
            <a:tbl>
              <a:tblPr/>
              <a:tblGrid>
                <a:gridCol w="249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8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2218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2000" b="1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Faktoren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107121" marR="53561" marT="107110" marB="80333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2000" b="1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Merkmale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107121" marR="53561" marT="107110" marB="803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0521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Arbeitsbedingungen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107121" marR="53561" marT="107110" marB="80333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Technische Ausstattung (Hardware und Software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)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Störungen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Vielfalt der Aufgaben (Zersplitterung der Arbeitsleistung)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107121" marR="53561" marT="107110" marB="803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1835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Schwierigkeiten </a:t>
                      </a:r>
                      <a:b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der Aufgabe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107121" marR="53561" marT="107110" marB="80333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Neuigkeitsgrad der Aufgabe, Verfügbarkeit von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Lösungen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Komplexität des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Zielsystems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Spezielle Anforderungen wie hohe Zuverlässigkeit,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extreme</a:t>
                      </a:r>
                      <a:r>
                        <a:rPr lang="de-DE" sz="2000" baseline="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Anforderungen 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zur Datensicherheit oder zur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Rechengenauigkeit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Verfügbarkeit klarer und stabiler Anforderungen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107121" marR="53561" marT="107110" marB="803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Einflussfaktoren der Produktivität - 2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97717B-4ED4-4118-B9E0-F4E10D3EF9C0}" type="slidenum">
              <a:rPr lang="de-DE" altLang="en-US" sz="1100"/>
              <a:pPr eaLnBrk="1" hangingPunct="1"/>
              <a:t>12</a:t>
            </a:fld>
            <a:endParaRPr lang="de-DE" altLang="en-US" sz="1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0025" y="692150"/>
          <a:ext cx="9504363" cy="5818188"/>
        </p:xfrm>
        <a:graphic>
          <a:graphicData uri="http://schemas.openxmlformats.org/drawingml/2006/table">
            <a:tbl>
              <a:tblPr/>
              <a:tblGrid>
                <a:gridCol w="2736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487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2000" b="1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Faktoren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  <a:tab pos="1104900" algn="l"/>
                          <a:tab pos="1473200" algn="l"/>
                          <a:tab pos="1828800" algn="l"/>
                        </a:tabLst>
                      </a:pPr>
                      <a:r>
                        <a:rPr lang="de-DE" sz="2000" b="1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Merkmale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3696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Rahmenbedingungen 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des Projekts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Personelle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Kontinuität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Arbeitsklima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Verteilung der Aufgaben und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Kompetenzen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Kommunikationswege und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-hindernisse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Stabilität und Zuverlässigkeit der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Führung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Zeit- und Kostendruck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5953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20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Eignung der Entwickler für das Projekt</a:t>
                      </a:r>
                      <a:endParaRPr lang="de-DE" sz="20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Verständnis für den Kunden,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Kulturbarrieren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Erfahrung im Anwendungsgebiet,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Problemverständnis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Erfahrung in der verwendeten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Technologie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0052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Individuelle Faktoren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Fähigkeiten als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Entwickler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Fähigkeiten zur Arbeit im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Team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Disziplin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de-DE" sz="20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Sabon"/>
                        </a:rPr>
                        <a:t>	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Motivation</a:t>
                      </a:r>
                      <a:endParaRPr lang="de-DE" sz="20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93499" marR="46750" marT="93516" marB="7013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Ideale Verhältnisse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lvl="1"/>
            <a:r>
              <a:rPr lang="de-DE" altLang="en-US" b="1" smtClean="0"/>
              <a:t>Versierte, teamfähige Leute </a:t>
            </a:r>
            <a:r>
              <a:rPr lang="de-DE" altLang="en-US" smtClean="0"/>
              <a:t>arbeiten unter kompetenter Leitung eng zusammen, sind auch räumlich zusammen.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b="1" smtClean="0"/>
              <a:t>Kunde</a:t>
            </a:r>
            <a:r>
              <a:rPr lang="de-DE" altLang="en-US" smtClean="0"/>
              <a:t>, der aus demselben Kulturkreis wie die Entwickler stammt, liefert </a:t>
            </a:r>
            <a:r>
              <a:rPr lang="de-DE" altLang="en-US" b="1" smtClean="0"/>
              <a:t>vollständige</a:t>
            </a:r>
            <a:r>
              <a:rPr lang="de-DE" altLang="en-US" smtClean="0"/>
              <a:t> und </a:t>
            </a:r>
            <a:r>
              <a:rPr lang="de-DE" altLang="en-US" b="1" smtClean="0"/>
              <a:t>stabile Anforderungen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Die Gruppe hat in </a:t>
            </a:r>
            <a:r>
              <a:rPr lang="de-DE" altLang="en-US" b="1" smtClean="0"/>
              <a:t>gleicher Technologie </a:t>
            </a:r>
            <a:r>
              <a:rPr lang="de-DE" altLang="en-US" smtClean="0"/>
              <a:t>ähnliche Systeme bereits </a:t>
            </a:r>
            <a:r>
              <a:rPr lang="de-DE" altLang="en-US" b="1" smtClean="0"/>
              <a:t>erfolgreich</a:t>
            </a:r>
            <a:r>
              <a:rPr lang="de-DE" altLang="en-US" smtClean="0"/>
              <a:t> erstellt.</a:t>
            </a:r>
          </a:p>
          <a:p>
            <a:pPr marL="0" indent="0"/>
            <a:r>
              <a:rPr lang="de-DE" altLang="en-US" smtClean="0"/>
              <a:t>Es ist einfach, solche idealen Verhältnisse zu beschreiben.</a:t>
            </a:r>
          </a:p>
          <a:p>
            <a:pPr marL="0" indent="0"/>
            <a:r>
              <a:rPr lang="de-DE" altLang="en-US" smtClean="0"/>
              <a:t>Viel schwieriger ist es, unter den realen, leider nie idealen Bedingungen eines Projekts den besten Kompromiss zu finden </a:t>
            </a:r>
          </a:p>
          <a:p>
            <a:pPr marL="0" indent="0"/>
            <a:r>
              <a:rPr lang="de-DE" altLang="en-US" smtClean="0"/>
              <a:t>Beispielsweise ist es manchmal fraglich, ob durch einen weiteren, als schwierig bekannten Mitarbeiter das Projekt gefördert oder behindert wird. </a:t>
            </a:r>
          </a:p>
          <a:p>
            <a:pPr marL="0" indent="0"/>
            <a:r>
              <a:rPr lang="de-DE" altLang="en-US" smtClean="0"/>
              <a:t>Eine </a:t>
            </a:r>
            <a:r>
              <a:rPr lang="de-DE" altLang="en-US" b="1" smtClean="0"/>
              <a:t>Risikoanalyse</a:t>
            </a:r>
            <a:r>
              <a:rPr lang="de-DE" altLang="en-US" smtClean="0"/>
              <a:t> kann in manchen Fällen helfen.</a:t>
            </a:r>
          </a:p>
          <a:p>
            <a:pPr marL="0" indent="0"/>
            <a:endParaRPr lang="de-DE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551E3E-145B-4C28-9F66-EA0FCC2E053D}" type="slidenum">
              <a:rPr lang="de-DE" altLang="en-US" sz="1100"/>
              <a:pPr eaLnBrk="1" hangingPunct="1"/>
              <a:t>13</a:t>
            </a:fld>
            <a:endParaRPr lang="de-DE" altLang="en-US"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Variationsbreite der Produktivität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6688" y="2205038"/>
            <a:ext cx="9501187" cy="4319587"/>
          </a:xfrm>
        </p:spPr>
        <p:txBody>
          <a:bodyPr/>
          <a:lstStyle/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Achtung, diese Zahlen sind sehr alt. Aber neuere gibt es kaum.</a:t>
            </a:r>
          </a:p>
          <a:p>
            <a:pPr marL="0" indent="0"/>
            <a:r>
              <a:rPr lang="de-DE" altLang="en-US" smtClean="0"/>
              <a:t>Diese Untersuchung (Sackman, Erikson und Grant, 1968) wurde oft zitiert und kritisiert. </a:t>
            </a:r>
          </a:p>
          <a:p>
            <a:pPr lvl="1"/>
            <a:r>
              <a:rPr lang="de-DE" altLang="en-US" smtClean="0"/>
              <a:t>Nach Prechelt sind die Unterschiede nur etwa halb so groß.</a:t>
            </a:r>
          </a:p>
          <a:p>
            <a:pPr marL="0" indent="0"/>
            <a:r>
              <a:rPr lang="de-DE" altLang="en-US" smtClean="0"/>
              <a:t>In der Praxis sieht man überraschende Leistungsunterschiede.</a:t>
            </a:r>
          </a:p>
          <a:p>
            <a:pPr lvl="1"/>
            <a:r>
              <a:rPr lang="de-DE" altLang="en-US" smtClean="0"/>
              <a:t>Die qualitative Aussage der Daten von Sackman et al. gilt weiterhin: </a:t>
            </a:r>
            <a:r>
              <a:rPr lang="de-DE" altLang="en-US" smtClean="0">
                <a:solidFill>
                  <a:srgbClr val="0000FF"/>
                </a:solidFill>
              </a:rPr>
              <a:t>Kein anderer Faktor im Software Engineering streut so stark wie die individuelle Leistung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Vermutlich ist die Variationsbreite innerhalb einer bestimmten Arbeitsumgebung deutlich kleiner (höchstens </a:t>
            </a:r>
            <a:r>
              <a:rPr lang="de-DE" altLang="en-US" b="1" smtClean="0"/>
              <a:t>1 zu 3</a:t>
            </a:r>
            <a:r>
              <a:rPr lang="de-DE" altLang="en-US" smtClean="0"/>
              <a:t>).</a:t>
            </a:r>
          </a:p>
          <a:p>
            <a:pPr marL="0" indent="0"/>
            <a:endParaRPr lang="de-DE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F2A14A4-34EF-413B-AD1B-8DF735D353F6}" type="slidenum">
              <a:rPr lang="de-DE" altLang="en-US" sz="1100"/>
              <a:pPr eaLnBrk="1" hangingPunct="1"/>
              <a:t>14</a:t>
            </a:fld>
            <a:endParaRPr lang="de-DE" altLang="en-US" sz="110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49313" y="692150"/>
          <a:ext cx="7848600" cy="1422400"/>
        </p:xfrm>
        <a:graphic>
          <a:graphicData uri="http://schemas.openxmlformats.org/drawingml/2006/table">
            <a:tbl>
              <a:tblPr/>
              <a:tblGrid>
                <a:gridCol w="313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7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6763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Performance </a:t>
                      </a: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Measure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Ratio (#1)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Ratio (#2)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8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Debugging hours 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457200" algn="l"/>
                        </a:tabLst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28 : 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457200" algn="l"/>
                        </a:tabLst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26 : 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819">
                <a:tc>
                  <a:txBody>
                    <a:bodyPr/>
                    <a:lstStyle/>
                    <a:p>
                      <a:pPr marL="177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Coding hours 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457200" algn="l"/>
                        </a:tabLst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16 : 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  <a:tab pos="457200" algn="l"/>
                        </a:tabLst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PMingLiU" pitchFamily="18" charset="-120"/>
                          <a:cs typeface="Helvetica" pitchFamily="34" charset="0"/>
                        </a:rPr>
                        <a:t>25 : 1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PMingLiU" pitchFamily="18" charset="-120"/>
                        <a:cs typeface="Times New Roman" pitchFamily="18" charset="0"/>
                      </a:endParaRPr>
                    </a:p>
                  </a:txBody>
                  <a:tcPr marL="90363" marR="45181" marT="90340" marB="677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Messung der individuellen Produktivität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Die Leistungen der einzelnen Programmierer kann man durch Zählung der Codezeilen messen: 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„Programmierer X schreibt y Zeilen Code pro Stunde“ (LOC/h). </a:t>
            </a:r>
          </a:p>
          <a:p>
            <a:pPr marL="0" indent="0"/>
            <a:r>
              <a:rPr lang="de-DE" altLang="en-US" smtClean="0"/>
              <a:t>Dieses Aussage ist problematisch und meist schädlich:</a:t>
            </a:r>
          </a:p>
          <a:p>
            <a:pPr lvl="1"/>
            <a:r>
              <a:rPr lang="de-DE" altLang="en-US" smtClean="0"/>
              <a:t>Nur ein geringer Teil der Zeit dient der Programmierung. Andere, wichtige Tätigkeiten bleiben unberücksichtigt.</a:t>
            </a:r>
          </a:p>
          <a:p>
            <a:pPr lvl="1"/>
            <a:r>
              <a:rPr lang="de-DE" altLang="en-US" smtClean="0"/>
              <a:t>Die Qualität des Codes spielt keine Rolle.</a:t>
            </a:r>
          </a:p>
          <a:p>
            <a:pPr lvl="1"/>
            <a:r>
              <a:rPr lang="de-DE" altLang="en-US" smtClean="0"/>
              <a:t>Programmiersprachen haben unterschiedliche „Dichte“.</a:t>
            </a:r>
          </a:p>
          <a:p>
            <a:pPr lvl="1"/>
            <a:r>
              <a:rPr lang="de-DE" altLang="en-US" smtClean="0"/>
              <a:t>Die Bewertung der wiederverwendeten Codezeilen (v.a. in oo Programmen) ist noch immer unklar. </a:t>
            </a:r>
          </a:p>
          <a:p>
            <a:pPr lvl="1"/>
            <a:r>
              <a:rPr lang="de-DE" altLang="en-US" smtClean="0"/>
              <a:t>Der individuelle Programmierstil wirkt sich auf die Zeilenzahl aus.</a:t>
            </a:r>
          </a:p>
          <a:p>
            <a:pPr lvl="1"/>
            <a:r>
              <a:rPr lang="de-DE" altLang="en-US" smtClean="0"/>
              <a:t>Die Metrik ist leicht zu unterlaufen.</a:t>
            </a:r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Allgemein: Metriken taugen nicht zur individ. Leistungsbewertung !</a:t>
            </a:r>
          </a:p>
          <a:p>
            <a:pPr marL="0" indent="0"/>
            <a:endParaRPr lang="de-DE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A5B1359-79AC-4FEA-8DAD-D49B2A68E07C}" type="slidenum">
              <a:rPr lang="de-DE" altLang="en-US" sz="1100"/>
              <a:pPr eaLnBrk="1" hangingPunct="1"/>
              <a:t>15</a:t>
            </a:fld>
            <a:endParaRPr lang="de-DE" altLang="en-US"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de-DE" altLang="en-US" smtClean="0"/>
              <a:t>6.4	Motivation und Qualifikation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Die übliche Programmiererkarriere - 1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Software-Leute verdienen meist gut; viele haben aber persönliche Probleme mit ihrer Situation. Sie haben als Quereinsteiger ein Grundlagendefizit. </a:t>
            </a:r>
          </a:p>
          <a:p>
            <a:pPr marL="0" indent="0"/>
            <a:r>
              <a:rPr lang="de-DE" altLang="en-US" smtClean="0"/>
              <a:t>Wie sieht der typische Programmierer P aus?</a:t>
            </a:r>
          </a:p>
          <a:p>
            <a:pPr lvl="1"/>
            <a:r>
              <a:rPr lang="de-DE" altLang="en-US" i="1" smtClean="0"/>
              <a:t>P. kommt aus der Elektronik, er ist durch die Änderungen an seinem Arbeitsplatz langsam in die Software hineingerutscht. P. hat darum auch Programmierkurse besucht. </a:t>
            </a:r>
          </a:p>
          <a:p>
            <a:pPr lvl="1"/>
            <a:r>
              <a:rPr lang="de-DE" altLang="en-US" i="1" smtClean="0"/>
              <a:t>Die Leute um P., auch sein Chef, sind ähnlich zur Informatik gekommen.</a:t>
            </a:r>
          </a:p>
          <a:p>
            <a:pPr lvl="1"/>
            <a:r>
              <a:rPr lang="de-DE" altLang="en-US" i="1" smtClean="0"/>
              <a:t>P. kann leidlich C++ programmieren und kennt sich mit dem Prozessor aus, der in seiner Arbeit regelmäßig eingesetzt wird.</a:t>
            </a:r>
          </a:p>
          <a:p>
            <a:pPr lvl="1"/>
            <a:r>
              <a:rPr lang="de-DE" altLang="en-US" i="1" smtClean="0"/>
              <a:t>Von Zeit zu Zeit erreichen P. sensationelle Ankündigungen (AI, Objektorientierung, Windows-XX, Extreme Programming) und Verheißungen (zehnfache Produktivität, fehlerfrei usw.). </a:t>
            </a:r>
          </a:p>
          <a:p>
            <a:pPr marL="0" indent="0"/>
            <a:endParaRPr lang="de-DE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B185EB-C878-4022-A0F8-D268AE555AED}" type="slidenum">
              <a:rPr lang="de-DE" altLang="en-US" sz="1100"/>
              <a:pPr eaLnBrk="1" hangingPunct="1"/>
              <a:t>17</a:t>
            </a:fld>
            <a:endParaRPr lang="de-DE" altLang="en-US"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Die übliche Programmiererkarriere - 2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Was können wir über P. vermuten?</a:t>
            </a:r>
          </a:p>
          <a:p>
            <a:pPr lvl="1"/>
            <a:r>
              <a:rPr lang="de-DE" altLang="en-US" smtClean="0"/>
              <a:t>P. hat Angst vor Veränderungen, bekämpft sie, vor allem, wenn sie die Transparenz verbessern. Denn P. fürchtet mit gutem Grund, dass jede Änderung das Risiko birgt, ihn zu überfordern.</a:t>
            </a:r>
          </a:p>
          <a:p>
            <a:pPr lvl="1"/>
            <a:r>
              <a:rPr lang="de-DE" altLang="en-US" smtClean="0"/>
              <a:t>P. glaubt nichts. Insbesondere glaubt er seinem Chef nichts.</a:t>
            </a:r>
          </a:p>
          <a:p>
            <a:pPr lvl="1"/>
            <a:r>
              <a:rPr lang="de-DE" altLang="en-US" smtClean="0"/>
              <a:t>P. wünscht sich größere Sicherheit bei seiner Arbeit. Er hat aber selbst keine Idee, wie diese aussehen könnte.</a:t>
            </a:r>
          </a:p>
          <a:p>
            <a:pPr lvl="1"/>
            <a:r>
              <a:rPr lang="de-DE" altLang="en-US" smtClean="0"/>
              <a:t>P. vermutet, dass die Situation in seiner Firma besonders ungünstig ist.</a:t>
            </a:r>
          </a:p>
          <a:p>
            <a:pPr lvl="1"/>
            <a:r>
              <a:rPr lang="de-DE" altLang="en-US" smtClean="0"/>
              <a:t>P. wird an seinem Arbeitsplatz vermutlich nicht das Pensionsalter erreichen.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Traurig für P. und auch für seine Firma!</a:t>
            </a:r>
          </a:p>
          <a:p>
            <a:pPr marL="0" indent="0"/>
            <a:endParaRPr lang="de-DE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D4B7AD0-20B7-4C37-8636-647206D0B83D}" type="slidenum">
              <a:rPr lang="de-DE" altLang="en-US" sz="1100"/>
              <a:pPr eaLnBrk="1" hangingPunct="1"/>
              <a:t>18</a:t>
            </a:fld>
            <a:endParaRPr lang="de-DE" altLang="en-US"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Ein Modell der Motivation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3"/>
          </p:nvPr>
        </p:nvSpPr>
        <p:spPr>
          <a:xfrm>
            <a:off x="200025" y="981075"/>
            <a:ext cx="9505950" cy="792163"/>
          </a:xfrm>
        </p:spPr>
        <p:txBody>
          <a:bodyPr/>
          <a:lstStyle/>
          <a:p>
            <a:pPr marL="0" indent="0"/>
            <a:r>
              <a:rPr lang="de-DE" altLang="en-US" smtClean="0"/>
              <a:t>Betrachten wir die </a:t>
            </a:r>
            <a:r>
              <a:rPr lang="de-DE" altLang="en-US" smtClean="0">
                <a:solidFill>
                  <a:srgbClr val="0000FF"/>
                </a:solidFill>
              </a:rPr>
              <a:t>Fähigkeiten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Tätigkeiten</a:t>
            </a:r>
            <a:r>
              <a:rPr lang="de-DE" altLang="en-US" smtClean="0"/>
              <a:t> eines Menschen in einer schematischen Darstellung.</a:t>
            </a:r>
          </a:p>
        </p:txBody>
      </p:sp>
      <p:sp>
        <p:nvSpPr>
          <p:cNvPr id="22532" name="Content Placeholder 3"/>
          <p:cNvSpPr>
            <a:spLocks noGrp="1"/>
          </p:cNvSpPr>
          <p:nvPr>
            <p:ph sz="quarter" idx="14"/>
          </p:nvPr>
        </p:nvSpPr>
        <p:spPr>
          <a:xfrm>
            <a:off x="200025" y="4941888"/>
            <a:ext cx="9505950" cy="1439862"/>
          </a:xfrm>
        </p:spPr>
        <p:txBody>
          <a:bodyPr/>
          <a:lstStyle/>
          <a:p>
            <a:pPr marL="0" indent="0"/>
            <a:r>
              <a:rPr lang="de-DE" altLang="en-US" smtClean="0"/>
              <a:t>Ein Mensch wird eine Arbeit nur ausführen (notwendiges Kriterium), wenn sie innerhalb seiner Möglichkeiten liegt (</a:t>
            </a:r>
            <a:r>
              <a:rPr lang="de-DE" altLang="en-US" smtClean="0">
                <a:solidFill>
                  <a:srgbClr val="0000FF"/>
                </a:solidFill>
              </a:rPr>
              <a:t>Gebiet A</a:t>
            </a:r>
            <a:r>
              <a:rPr lang="de-DE" altLang="en-US" smtClean="0"/>
              <a:t>) oder (besser, aber fast gleichbedeutend) wenn er keine Abneigung dagegen hat (</a:t>
            </a:r>
            <a:r>
              <a:rPr lang="de-DE" altLang="en-US" smtClean="0">
                <a:solidFill>
                  <a:srgbClr val="0000FF"/>
                </a:solidFill>
              </a:rPr>
              <a:t>L</a:t>
            </a:r>
            <a:r>
              <a:rPr lang="de-DE" altLang="en-US" smtClean="0"/>
              <a:t>).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BEC56F6-31ED-4FE0-9564-C13BC425C26D}" type="slidenum">
              <a:rPr lang="de-DE" altLang="en-US" sz="1100"/>
              <a:pPr eaLnBrk="1" hangingPunct="1"/>
              <a:t>19</a:t>
            </a:fld>
            <a:endParaRPr lang="de-DE" altLang="en-US" sz="1100"/>
          </a:p>
        </p:txBody>
      </p:sp>
      <p:pic>
        <p:nvPicPr>
          <p:cNvPr id="22534" name="Picture 6" descr="6_1_Was_Entw_kann_C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50" y="1989138"/>
            <a:ext cx="503872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 </a:t>
            </a:r>
          </a:p>
        </p:txBody>
      </p:sp>
      <p:sp>
        <p:nvSpPr>
          <p:cNvPr id="5123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D19D07B-043E-4C3E-BB9B-CD1FE26EC552}" type="slidenum">
              <a:rPr lang="de-DE" altLang="en-US" sz="1100"/>
              <a:pPr eaLnBrk="1" hangingPunct="1"/>
              <a:t>2</a:t>
            </a:fld>
            <a:endParaRPr lang="de-DE" altLang="en-US" sz="1100"/>
          </a:p>
        </p:txBody>
      </p:sp>
      <p:sp>
        <p:nvSpPr>
          <p:cNvPr id="4" name="TextBox 3"/>
          <p:cNvSpPr txBox="1"/>
          <p:nvPr/>
        </p:nvSpPr>
        <p:spPr>
          <a:xfrm>
            <a:off x="560388" y="2060575"/>
            <a:ext cx="878522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3200" dirty="0">
                <a:latin typeface="+mn-lt"/>
                <a:cs typeface="Arial" charset="0"/>
              </a:rPr>
              <a:t>Beim Software Engineering steht der Mensch (</a:t>
            </a:r>
            <a:r>
              <a:rPr lang="de-DE" sz="3200" dirty="0">
                <a:solidFill>
                  <a:srgbClr val="0000FF"/>
                </a:solidFill>
                <a:latin typeface="+mn-lt"/>
                <a:cs typeface="Arial" charset="0"/>
              </a:rPr>
              <a:t>tatsächlich</a:t>
            </a:r>
            <a:r>
              <a:rPr lang="de-DE" sz="3200" b="1" dirty="0">
                <a:latin typeface="+mn-lt"/>
                <a:cs typeface="Arial" charset="0"/>
              </a:rPr>
              <a:t>!</a:t>
            </a:r>
            <a:r>
              <a:rPr lang="de-DE" sz="3200" dirty="0">
                <a:latin typeface="+mn-lt"/>
                <a:cs typeface="Arial" charset="0"/>
              </a:rPr>
              <a:t>) im Mittelpunkt, weil Software Engineering </a:t>
            </a:r>
            <a:r>
              <a:rPr lang="de-DE" sz="3200" dirty="0">
                <a:solidFill>
                  <a:srgbClr val="0000FF"/>
                </a:solidFill>
                <a:latin typeface="+mn-lt"/>
                <a:cs typeface="Arial" charset="0"/>
              </a:rPr>
              <a:t>nur mit ihm </a:t>
            </a:r>
            <a:r>
              <a:rPr lang="de-DE" sz="3200" dirty="0">
                <a:latin typeface="+mn-lt"/>
                <a:cs typeface="Arial" charset="0"/>
              </a:rPr>
              <a:t>möglich ist.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Was dem Entwickler Spaß macht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sz="quarter" idx="14"/>
          </p:nvPr>
        </p:nvSpPr>
        <p:spPr>
          <a:xfrm>
            <a:off x="200025" y="4437063"/>
            <a:ext cx="9505950" cy="1944687"/>
          </a:xfrm>
        </p:spPr>
        <p:txBody>
          <a:bodyPr/>
          <a:lstStyle/>
          <a:p>
            <a:pPr marL="0" indent="0"/>
            <a:r>
              <a:rPr lang="de-DE" altLang="en-US" smtClean="0"/>
              <a:t>Ein starker Grund, eine Tätigkeit auszuführen, ist, dass sie ihm Spaß macht (</a:t>
            </a:r>
            <a:r>
              <a:rPr lang="de-DE" altLang="en-US" smtClean="0">
                <a:solidFill>
                  <a:srgbClr val="0000FF"/>
                </a:solidFill>
              </a:rPr>
              <a:t>C</a:t>
            </a:r>
            <a:r>
              <a:rPr lang="de-DE" altLang="en-US" smtClean="0"/>
              <a:t>) oder dass sie ihm Anerkennung oder eine andere Art von Belohnung bringt (</a:t>
            </a:r>
            <a:r>
              <a:rPr lang="de-DE" altLang="en-US" smtClean="0">
                <a:solidFill>
                  <a:srgbClr val="0000FF"/>
                </a:solidFill>
              </a:rPr>
              <a:t>D</a:t>
            </a:r>
            <a:r>
              <a:rPr lang="de-DE" altLang="en-US" smtClean="0"/>
              <a:t>).</a:t>
            </a:r>
          </a:p>
          <a:p>
            <a:pPr marL="0" indent="0"/>
            <a:r>
              <a:rPr lang="de-DE" altLang="en-US" smtClean="0"/>
              <a:t>Typisch gilt    </a:t>
            </a:r>
            <a:r>
              <a:rPr lang="de-DE" altLang="en-US" smtClean="0">
                <a:solidFill>
                  <a:srgbClr val="0000FF"/>
                </a:solidFill>
              </a:rPr>
              <a:t>C</a:t>
            </a:r>
            <a:r>
              <a:rPr lang="de-DE" altLang="en-US" smtClean="0"/>
              <a:t>  </a:t>
            </a:r>
            <a:r>
              <a:rPr lang="de-DE" altLang="en-US" b="1" smtClean="0">
                <a:latin typeface="Symbol" panose="05050102010706020507" pitchFamily="18" charset="2"/>
                <a:ea typeface="Times New Roman" panose="02020603050405020304" pitchFamily="18" charset="0"/>
                <a:cs typeface="Myriad-Bold" pitchFamily="34" charset="0"/>
              </a:rPr>
              <a:t>Í</a:t>
            </a:r>
            <a:r>
              <a:rPr lang="de-DE" altLang="en-US" smtClean="0"/>
              <a:t>  </a:t>
            </a:r>
            <a:r>
              <a:rPr lang="de-DE" altLang="en-US" smtClean="0">
                <a:solidFill>
                  <a:srgbClr val="0000FF"/>
                </a:solidFill>
              </a:rPr>
              <a:t>B </a:t>
            </a:r>
            <a:r>
              <a:rPr lang="de-DE" altLang="en-US" smtClean="0"/>
              <a:t> </a:t>
            </a:r>
            <a:r>
              <a:rPr lang="de-DE" altLang="en-US" b="1" smtClean="0">
                <a:latin typeface="Symbol" panose="05050102010706020507" pitchFamily="18" charset="2"/>
                <a:cs typeface="Times New Roman" panose="02020603050405020304" pitchFamily="18" charset="0"/>
              </a:rPr>
              <a:t>Í</a:t>
            </a:r>
            <a:r>
              <a:rPr lang="de-DE" altLang="en-US" smtClean="0"/>
              <a:t>  </a:t>
            </a:r>
            <a:r>
              <a:rPr lang="de-DE" altLang="en-US" smtClean="0">
                <a:solidFill>
                  <a:srgbClr val="0000FF"/>
                </a:solidFill>
              </a:rPr>
              <a:t>A</a:t>
            </a:r>
            <a:r>
              <a:rPr lang="de-DE" altLang="en-US" smtClean="0"/>
              <a:t>, aber nicht   </a:t>
            </a:r>
            <a:r>
              <a:rPr lang="de-DE" altLang="en-US" smtClean="0">
                <a:solidFill>
                  <a:srgbClr val="0000FF"/>
                </a:solidFill>
              </a:rPr>
              <a:t>D</a:t>
            </a:r>
            <a:r>
              <a:rPr lang="de-DE" altLang="en-US" smtClean="0"/>
              <a:t>  </a:t>
            </a:r>
            <a:r>
              <a:rPr lang="de-DE" altLang="en-US" b="1" smtClean="0">
                <a:latin typeface="Symbol" panose="05050102010706020507" pitchFamily="18" charset="2"/>
                <a:cs typeface="Times New Roman" panose="02020603050405020304" pitchFamily="18" charset="0"/>
              </a:rPr>
              <a:t>Í </a:t>
            </a:r>
            <a:r>
              <a:rPr lang="de-DE" altLang="en-US" smtClean="0"/>
              <a:t> </a:t>
            </a:r>
            <a:r>
              <a:rPr lang="de-DE" altLang="en-US" smtClean="0">
                <a:solidFill>
                  <a:srgbClr val="0000FF"/>
                </a:solidFill>
              </a:rPr>
              <a:t>B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02F0FD2-BCE8-41F8-BE40-72B629D18290}" type="slidenum">
              <a:rPr lang="de-DE" altLang="en-US" sz="1100"/>
              <a:pPr eaLnBrk="1" hangingPunct="1"/>
              <a:t>20</a:t>
            </a:fld>
            <a:endParaRPr lang="de-DE" altLang="en-US" sz="1100"/>
          </a:p>
        </p:txBody>
      </p:sp>
      <p:pic>
        <p:nvPicPr>
          <p:cNvPr id="23557" name="Content Placeholder 8" descr="6_2_Was_Spass_macht_COL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2200" y="1052513"/>
            <a:ext cx="7721600" cy="324008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Was der Entwickler tatsächlich tut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sz="quarter" idx="14"/>
          </p:nvPr>
        </p:nvSpPr>
        <p:spPr>
          <a:xfrm>
            <a:off x="200025" y="4437063"/>
            <a:ext cx="9505950" cy="1944687"/>
          </a:xfrm>
        </p:spPr>
        <p:txBody>
          <a:bodyPr/>
          <a:lstStyle/>
          <a:p>
            <a:pPr marL="0" indent="0"/>
            <a:r>
              <a:rPr lang="de-DE" altLang="en-US" smtClean="0"/>
              <a:t>Damit beschreibt die grüne Fläche   </a:t>
            </a:r>
            <a:r>
              <a:rPr lang="de-DE" altLang="en-US" smtClean="0">
                <a:solidFill>
                  <a:srgbClr val="0000FF"/>
                </a:solidFill>
              </a:rPr>
              <a:t>C  </a:t>
            </a:r>
            <a:r>
              <a:rPr lang="de-DE" altLang="en-US" smtClean="0"/>
              <a:t>∩  (</a:t>
            </a:r>
            <a:r>
              <a:rPr lang="de-DE" altLang="en-US" smtClean="0">
                <a:solidFill>
                  <a:srgbClr val="0000FF"/>
                </a:solidFill>
              </a:rPr>
              <a:t>B</a:t>
            </a:r>
            <a:r>
              <a:rPr lang="de-DE" altLang="en-US" smtClean="0"/>
              <a:t> ∩ </a:t>
            </a:r>
            <a:r>
              <a:rPr lang="de-DE" altLang="en-US" smtClean="0">
                <a:solidFill>
                  <a:srgbClr val="0000FF"/>
                </a:solidFill>
              </a:rPr>
              <a:t>D</a:t>
            </a:r>
            <a:r>
              <a:rPr lang="de-DE" altLang="en-US" smtClean="0"/>
              <a:t>), was der Mensch wirklich (und leidlich gut) macht.</a:t>
            </a:r>
          </a:p>
          <a:p>
            <a:pPr marL="0" indent="0"/>
            <a:r>
              <a:rPr lang="de-DE" altLang="en-US" smtClean="0"/>
              <a:t>Es ist die Aufgabe des </a:t>
            </a:r>
            <a:r>
              <a:rPr lang="de-DE" altLang="en-US" smtClean="0">
                <a:solidFill>
                  <a:srgbClr val="0000FF"/>
                </a:solidFill>
              </a:rPr>
              <a:t>Managements</a:t>
            </a:r>
            <a:r>
              <a:rPr lang="de-DE" altLang="en-US" smtClean="0"/>
              <a:t>, dafür zu sorgen, dass seine Aufgaben in diesem Gebiet liegen.</a:t>
            </a: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4588BDC-9970-4251-94EC-BA4892532103}" type="slidenum">
              <a:rPr lang="de-DE" altLang="en-US" sz="1100"/>
              <a:pPr eaLnBrk="1" hangingPunct="1"/>
              <a:t>21</a:t>
            </a:fld>
            <a:endParaRPr lang="de-DE" altLang="en-US" sz="1100"/>
          </a:p>
        </p:txBody>
      </p:sp>
      <p:pic>
        <p:nvPicPr>
          <p:cNvPr id="24581" name="Content Placeholder 9" descr="6_3_Was_Entw_tut_COL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3650" y="908050"/>
            <a:ext cx="7378700" cy="309721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Spezialfall: Der Versager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sz="quarter" idx="14"/>
          </p:nvPr>
        </p:nvSpPr>
        <p:spPr>
          <a:xfrm>
            <a:off x="200025" y="5084763"/>
            <a:ext cx="9505950" cy="1296987"/>
          </a:xfrm>
        </p:spPr>
        <p:txBody>
          <a:bodyPr/>
          <a:lstStyle/>
          <a:p>
            <a:pPr marL="0" indent="0"/>
            <a:r>
              <a:rPr lang="de-DE" altLang="en-US" smtClean="0"/>
              <a:t>Ein trauriger Spezialfall ist der Versager, die Niete: 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B</a:t>
            </a:r>
            <a:r>
              <a:rPr lang="de-DE" altLang="en-US" smtClean="0"/>
              <a:t> ∩ </a:t>
            </a:r>
            <a:r>
              <a:rPr lang="de-DE" altLang="en-US" smtClean="0">
                <a:solidFill>
                  <a:srgbClr val="0000FF"/>
                </a:solidFill>
              </a:rPr>
              <a:t>D </a:t>
            </a:r>
            <a:r>
              <a:rPr lang="de-DE" altLang="en-US" smtClean="0"/>
              <a:t>ist klein oder leer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23D227-1D71-44E7-88EF-6B0FFDD88556}" type="slidenum">
              <a:rPr lang="de-DE" altLang="en-US" sz="1100"/>
              <a:pPr eaLnBrk="1" hangingPunct="1"/>
              <a:t>22</a:t>
            </a:fld>
            <a:endParaRPr lang="de-DE" altLang="en-US" sz="1100"/>
          </a:p>
        </p:txBody>
      </p:sp>
      <p:pic>
        <p:nvPicPr>
          <p:cNvPr id="25605" name="Content Placeholder 6" descr="6_3a_Versager_COL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1200" y="836613"/>
            <a:ext cx="8483600" cy="3960812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Spezialfall: Der Workaholic</a:t>
            </a:r>
          </a:p>
        </p:txBody>
      </p:sp>
      <p:sp>
        <p:nvSpPr>
          <p:cNvPr id="26627" name="Content Placeholder 3"/>
          <p:cNvSpPr>
            <a:spLocks noGrp="1"/>
          </p:cNvSpPr>
          <p:nvPr>
            <p:ph sz="quarter" idx="14"/>
          </p:nvPr>
        </p:nvSpPr>
        <p:spPr>
          <a:xfrm>
            <a:off x="200025" y="4437063"/>
            <a:ext cx="9505950" cy="1944687"/>
          </a:xfrm>
        </p:spPr>
        <p:txBody>
          <a:bodyPr/>
          <a:lstStyle/>
          <a:p>
            <a:pPr marL="0" indent="0"/>
            <a:r>
              <a:rPr lang="de-DE" altLang="en-US" smtClean="0"/>
              <a:t>Ein anderer Spezialfall, eigentlich auch traurig, ist der Workaholic: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C  </a:t>
            </a:r>
            <a:r>
              <a:rPr lang="de-DE" altLang="en-US" smtClean="0"/>
              <a:t>∩  (</a:t>
            </a:r>
            <a:r>
              <a:rPr lang="de-DE" altLang="en-US" smtClean="0">
                <a:solidFill>
                  <a:srgbClr val="0000FF"/>
                </a:solidFill>
              </a:rPr>
              <a:t>B</a:t>
            </a:r>
            <a:r>
              <a:rPr lang="de-DE" altLang="en-US" smtClean="0"/>
              <a:t> ∩ </a:t>
            </a:r>
            <a:r>
              <a:rPr lang="de-DE" altLang="en-US" smtClean="0">
                <a:solidFill>
                  <a:srgbClr val="0000FF"/>
                </a:solidFill>
              </a:rPr>
              <a:t>D</a:t>
            </a:r>
            <a:r>
              <a:rPr lang="de-DE" altLang="en-US" smtClean="0"/>
              <a:t>), ist sehr groß oder sogar	</a:t>
            </a:r>
            <a:r>
              <a:rPr lang="de-DE" altLang="en-US" smtClean="0">
                <a:solidFill>
                  <a:srgbClr val="0000FF"/>
                </a:solidFill>
              </a:rPr>
              <a:t> C  </a:t>
            </a:r>
            <a:r>
              <a:rPr lang="de-DE" altLang="en-US" b="1" smtClean="0">
                <a:latin typeface="Symbol" panose="05050102010706020507" pitchFamily="18" charset="2"/>
                <a:ea typeface="Times New Roman" panose="02020603050405020304" pitchFamily="18" charset="0"/>
                <a:cs typeface="Myriad-Bold" pitchFamily="34" charset="0"/>
              </a:rPr>
              <a:t>Í</a:t>
            </a:r>
            <a:r>
              <a:rPr lang="de-DE" altLang="en-US" smtClean="0"/>
              <a:t>  (</a:t>
            </a:r>
            <a:r>
              <a:rPr lang="de-DE" altLang="en-US" smtClean="0">
                <a:solidFill>
                  <a:srgbClr val="0000FF"/>
                </a:solidFill>
              </a:rPr>
              <a:t>B</a:t>
            </a:r>
            <a:r>
              <a:rPr lang="de-DE" altLang="en-US" smtClean="0"/>
              <a:t> ∩ </a:t>
            </a:r>
            <a:r>
              <a:rPr lang="de-DE" altLang="en-US" smtClean="0">
                <a:solidFill>
                  <a:srgbClr val="0000FF"/>
                </a:solidFill>
              </a:rPr>
              <a:t>D</a:t>
            </a:r>
            <a:r>
              <a:rPr lang="de-DE" altLang="en-US" smtClean="0"/>
              <a:t>) </a:t>
            </a:r>
          </a:p>
          <a:p>
            <a:pPr marL="0" indent="0"/>
            <a:r>
              <a:rPr lang="de-DE" altLang="en-US" smtClean="0"/>
              <a:t>Viele Probleme im Software Engineering können mit diesen einfachen Diagrammen erklärt werden, denn sie haben mit </a:t>
            </a:r>
            <a:r>
              <a:rPr lang="de-DE" altLang="en-US" smtClean="0">
                <a:solidFill>
                  <a:srgbClr val="0000FF"/>
                </a:solidFill>
              </a:rPr>
              <a:t>Können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Motivation</a:t>
            </a:r>
            <a:r>
              <a:rPr lang="de-DE" altLang="en-US" smtClean="0"/>
              <a:t> zu tun.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FA0226-05D4-4DB4-90BB-1B404D4C41A0}" type="slidenum">
              <a:rPr lang="de-DE" altLang="en-US" sz="1100"/>
              <a:pPr eaLnBrk="1" hangingPunct="1"/>
              <a:t>23</a:t>
            </a:fld>
            <a:endParaRPr lang="de-DE" altLang="en-US" sz="1100"/>
          </a:p>
        </p:txBody>
      </p:sp>
      <p:pic>
        <p:nvPicPr>
          <p:cNvPr id="26629" name="Content Placeholder 8" descr="6_3b_Workaholic_COL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58975" y="765175"/>
            <a:ext cx="5988050" cy="352742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Folgerungen für das Management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Damit jeder Mitarbeiter leistet, was </a:t>
            </a:r>
            <a:r>
              <a:rPr lang="de-DE" altLang="en-US" smtClean="0">
                <a:solidFill>
                  <a:srgbClr val="0000FF"/>
                </a:solidFill>
              </a:rPr>
              <a:t>er leisten kann</a:t>
            </a:r>
            <a:r>
              <a:rPr lang="de-DE" altLang="en-US" smtClean="0"/>
              <a:t>, sollte die </a:t>
            </a:r>
            <a:r>
              <a:rPr lang="de-DE" altLang="en-US" smtClean="0">
                <a:solidFill>
                  <a:srgbClr val="0000FF"/>
                </a:solidFill>
              </a:rPr>
              <a:t>Menge D</a:t>
            </a:r>
            <a:r>
              <a:rPr lang="de-DE" altLang="en-US" smtClean="0"/>
              <a:t> mit den </a:t>
            </a:r>
            <a:r>
              <a:rPr lang="de-DE" altLang="en-US" smtClean="0">
                <a:solidFill>
                  <a:srgbClr val="0000FF"/>
                </a:solidFill>
              </a:rPr>
              <a:t>Interessen der Firma </a:t>
            </a:r>
            <a:r>
              <a:rPr lang="de-DE" altLang="en-US" smtClean="0"/>
              <a:t>zur Deckung gebracht werden.</a:t>
            </a:r>
          </a:p>
          <a:p>
            <a:pPr marL="0" indent="0"/>
            <a:r>
              <a:rPr lang="de-DE" altLang="en-US" smtClean="0"/>
              <a:t>Es sollte sichergestellt werden, dass </a:t>
            </a:r>
            <a:r>
              <a:rPr lang="de-DE" altLang="en-US" smtClean="0">
                <a:solidFill>
                  <a:srgbClr val="0000FF"/>
                </a:solidFill>
              </a:rPr>
              <a:t>D den Mitarbeitern bekannt </a:t>
            </a:r>
            <a:r>
              <a:rPr lang="de-DE" altLang="en-US" smtClean="0"/>
              <a:t>ist und auch </a:t>
            </a:r>
            <a:r>
              <a:rPr lang="de-DE" altLang="en-US" smtClean="0">
                <a:solidFill>
                  <a:srgbClr val="0000FF"/>
                </a:solidFill>
              </a:rPr>
              <a:t>sichtbar</a:t>
            </a:r>
            <a:r>
              <a:rPr lang="de-DE" altLang="en-US" smtClean="0"/>
              <a:t> wird, z.  B. durch die </a:t>
            </a:r>
            <a:r>
              <a:rPr lang="de-DE" altLang="en-US" smtClean="0">
                <a:solidFill>
                  <a:srgbClr val="0000FF"/>
                </a:solidFill>
              </a:rPr>
              <a:t>Belohnung</a:t>
            </a:r>
            <a:r>
              <a:rPr lang="de-DE" altLang="en-US" smtClean="0"/>
              <a:t> derer, die sich entsprechend verhalten.</a:t>
            </a:r>
          </a:p>
          <a:p>
            <a:pPr marL="0" indent="0"/>
            <a:r>
              <a:rPr lang="de-DE" altLang="en-US" smtClean="0"/>
              <a:t>Es sollte die </a:t>
            </a:r>
            <a:r>
              <a:rPr lang="de-DE" altLang="en-US" smtClean="0">
                <a:solidFill>
                  <a:srgbClr val="0000FF"/>
                </a:solidFill>
              </a:rPr>
              <a:t>gezielte Weiterbildung </a:t>
            </a:r>
            <a:r>
              <a:rPr lang="de-DE" altLang="en-US" smtClean="0"/>
              <a:t>der Entwickler die Schnittmenge </a:t>
            </a:r>
            <a:r>
              <a:rPr lang="de-DE" altLang="en-US" smtClean="0">
                <a:solidFill>
                  <a:srgbClr val="0000FF"/>
                </a:solidFill>
              </a:rPr>
              <a:t>B ∩ D </a:t>
            </a:r>
            <a:r>
              <a:rPr lang="de-DE" altLang="en-US" smtClean="0"/>
              <a:t>vergrößern, sodass es für alle Entwickler </a:t>
            </a:r>
            <a:r>
              <a:rPr lang="de-DE" altLang="en-US" smtClean="0">
                <a:solidFill>
                  <a:srgbClr val="0000FF"/>
                </a:solidFill>
              </a:rPr>
              <a:t>attraktive</a:t>
            </a:r>
            <a:r>
              <a:rPr lang="de-DE" altLang="en-US" smtClean="0"/>
              <a:t> Arbeiten gibt, die in ihrer Kompetenz liegen. </a:t>
            </a:r>
          </a:p>
          <a:p>
            <a:pPr marL="0" indent="0"/>
            <a:r>
              <a:rPr lang="de-DE" altLang="en-US" smtClean="0"/>
              <a:t>Wenn es dem Management gelingt, das Ziel innerhalb von C zu platzieren (oder C so zu beeinflussen, dass es das Ziel einschließt), dann </a:t>
            </a:r>
            <a:r>
              <a:rPr lang="de-DE" altLang="en-US" smtClean="0">
                <a:solidFill>
                  <a:srgbClr val="0000FF"/>
                </a:solidFill>
              </a:rPr>
              <a:t>hat es gewonnen!</a:t>
            </a:r>
          </a:p>
          <a:p>
            <a:pPr marL="0" indent="0"/>
            <a:r>
              <a:rPr lang="de-DE" altLang="en-US" smtClean="0"/>
              <a:t>Im günstigsten Falle </a:t>
            </a:r>
            <a:r>
              <a:rPr lang="de-DE" altLang="en-US" smtClean="0">
                <a:solidFill>
                  <a:srgbClr val="0000FF"/>
                </a:solidFill>
              </a:rPr>
              <a:t>macht die Entwicklung guter Software Spaß </a:t>
            </a:r>
            <a:r>
              <a:rPr lang="de-DE" altLang="en-US" smtClean="0"/>
              <a:t>!</a:t>
            </a:r>
          </a:p>
          <a:p>
            <a:pPr marL="0" indent="0"/>
            <a:endParaRPr lang="de-DE" altLang="en-US" smtClean="0">
              <a:solidFill>
                <a:srgbClr val="0000FF"/>
              </a:solidFill>
            </a:endParaRPr>
          </a:p>
          <a:p>
            <a:pPr marL="0" indent="0"/>
            <a:endParaRPr lang="de-DE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43A13FE-B95E-45B3-AC72-EEB67542906C}" type="slidenum">
              <a:rPr lang="de-DE" altLang="en-US" sz="1100"/>
              <a:pPr eaLnBrk="1" hangingPunct="1"/>
              <a:t>24</a:t>
            </a:fld>
            <a:endParaRPr lang="de-DE" altLang="en-US" sz="11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Beispiel: Dokumentation</a:t>
            </a:r>
          </a:p>
        </p:txBody>
      </p:sp>
      <p:sp>
        <p:nvSpPr>
          <p:cNvPr id="28675" name="Content Placeholder 3"/>
          <p:cNvSpPr>
            <a:spLocks noGrp="1"/>
          </p:cNvSpPr>
          <p:nvPr>
            <p:ph sz="quarter" idx="14"/>
          </p:nvPr>
        </p:nvSpPr>
        <p:spPr>
          <a:xfrm>
            <a:off x="200025" y="5157788"/>
            <a:ext cx="9505950" cy="1223962"/>
          </a:xfrm>
        </p:spPr>
        <p:txBody>
          <a:bodyPr/>
          <a:lstStyle/>
          <a:p>
            <a:pPr marL="0" indent="0"/>
            <a:r>
              <a:rPr lang="de-DE" altLang="en-US" smtClean="0"/>
              <a:t>Wo liegt in diesem Bild die Dokumentation? </a:t>
            </a:r>
          </a:p>
          <a:p>
            <a:pPr marL="0" indent="0"/>
            <a:r>
              <a:rPr lang="de-DE" altLang="en-US" smtClean="0"/>
              <a:t>Im </a:t>
            </a:r>
            <a:r>
              <a:rPr lang="de-DE" altLang="en-US" smtClean="0">
                <a:solidFill>
                  <a:srgbClr val="0000FF"/>
                </a:solidFill>
              </a:rPr>
              <a:t>Niemandsland</a:t>
            </a:r>
            <a:r>
              <a:rPr lang="de-DE" altLang="en-US" smtClean="0"/>
              <a:t>!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458720-3DCB-4762-96B3-78DC30B3C883}" type="slidenum">
              <a:rPr lang="de-DE" altLang="en-US" sz="1100"/>
              <a:pPr eaLnBrk="1" hangingPunct="1"/>
              <a:t>25</a:t>
            </a:fld>
            <a:endParaRPr lang="de-DE" altLang="en-US" sz="1100"/>
          </a:p>
        </p:txBody>
      </p:sp>
      <p:pic>
        <p:nvPicPr>
          <p:cNvPr id="28677" name="Content Placeholder 6" descr="6_3c_Dokumentation_COL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8488" y="908050"/>
            <a:ext cx="8709025" cy="3960813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6.5	The Personal Software </a:t>
            </a:r>
            <a:r>
              <a:rPr lang="de-DE" dirty="0" err="1" smtClean="0"/>
              <a:t>Process</a:t>
            </a:r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Verbesserung der SW-Entwicklung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Software, vor allem große Software, ist typisch das </a:t>
            </a:r>
            <a:r>
              <a:rPr lang="de-DE" altLang="en-US" smtClean="0">
                <a:solidFill>
                  <a:srgbClr val="0000FF"/>
                </a:solidFill>
              </a:rPr>
              <a:t>Produkt einer Gruppe</a:t>
            </a:r>
            <a:r>
              <a:rPr lang="de-DE" altLang="en-US" smtClean="0"/>
              <a:t>, nicht von </a:t>
            </a:r>
            <a:r>
              <a:rPr lang="de-DE" altLang="en-US" smtClean="0">
                <a:solidFill>
                  <a:srgbClr val="0000FF"/>
                </a:solidFill>
              </a:rPr>
              <a:t>Einzelkämpfern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Die Arbeit der Gruppe ist durch den </a:t>
            </a:r>
            <a:r>
              <a:rPr lang="de-DE" altLang="en-US" smtClean="0">
                <a:solidFill>
                  <a:srgbClr val="0000FF"/>
                </a:solidFill>
              </a:rPr>
              <a:t>(Bearbeitungs-)Prozess </a:t>
            </a:r>
            <a:r>
              <a:rPr lang="de-DE" altLang="en-US" smtClean="0"/>
              <a:t>geprägt. Darum ist die </a:t>
            </a:r>
            <a:r>
              <a:rPr lang="de-DE" altLang="en-US" smtClean="0">
                <a:solidFill>
                  <a:srgbClr val="0000FF"/>
                </a:solidFill>
              </a:rPr>
              <a:t>Verbesserung</a:t>
            </a:r>
            <a:r>
              <a:rPr lang="de-DE" altLang="en-US" smtClean="0"/>
              <a:t> der Prozesse ein wichtiges Thema im Software Engineering.</a:t>
            </a:r>
          </a:p>
          <a:p>
            <a:pPr marL="0" indent="0"/>
            <a:r>
              <a:rPr lang="de-DE" altLang="en-US" smtClean="0"/>
              <a:t>Kleine Gruppen und Leute, die allein arbeiten, können davon kaum profitieren; sie sind nicht in eine (Arbeits-)Organisation eingebettet. Das betrifft insbesondere Studenten.</a:t>
            </a:r>
          </a:p>
          <a:p>
            <a:pPr marL="0" indent="0"/>
            <a:r>
              <a:rPr lang="de-DE" altLang="en-US" smtClean="0"/>
              <a:t>Watts Humphrey hat für diese Zielgruppe den  „</a:t>
            </a:r>
            <a:r>
              <a:rPr lang="de-DE" altLang="en-US" smtClean="0">
                <a:solidFill>
                  <a:srgbClr val="0000FF"/>
                </a:solidFill>
              </a:rPr>
              <a:t>Personal Software Process</a:t>
            </a:r>
            <a:r>
              <a:rPr lang="de-DE" altLang="en-US" smtClean="0"/>
              <a:t>“ (PSP) erfunden. Er ist an das CMM (Capability Maturity Model) des SEI angelehnt.</a:t>
            </a:r>
          </a:p>
          <a:p>
            <a:pPr marL="0" indent="0"/>
            <a:r>
              <a:rPr lang="de-DE" altLang="en-US" smtClean="0"/>
              <a:t>Erste Versuche 1993 mit Studenten der CMU.</a:t>
            </a:r>
          </a:p>
          <a:p>
            <a:pPr marL="0" indent="0"/>
            <a:endParaRPr lang="de-DE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0B841A-2201-4F39-A390-E3B8047F1CF4}" type="slidenum">
              <a:rPr lang="de-DE" altLang="en-US" sz="1100"/>
              <a:pPr eaLnBrk="1" hangingPunct="1"/>
              <a:t>27</a:t>
            </a:fld>
            <a:endParaRPr lang="de-DE" altLang="en-US" sz="11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Vorüberlegungen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166688" y="836613"/>
            <a:ext cx="9501187" cy="5326062"/>
          </a:xfrm>
        </p:spPr>
        <p:txBody>
          <a:bodyPr/>
          <a:lstStyle/>
          <a:p>
            <a:pPr marL="0" indent="0"/>
            <a:r>
              <a:rPr lang="de-DE" altLang="en-US" b="1" smtClean="0"/>
              <a:t>Traditionell</a:t>
            </a:r>
          </a:p>
          <a:p>
            <a:pPr lvl="1"/>
            <a:r>
              <a:rPr lang="de-DE" altLang="en-US" smtClean="0"/>
              <a:t>Programmieren erlernt man </a:t>
            </a:r>
            <a:r>
              <a:rPr lang="de-DE" altLang="en-US" smtClean="0">
                <a:solidFill>
                  <a:srgbClr val="0000FF"/>
                </a:solidFill>
              </a:rPr>
              <a:t>bottom-up</a:t>
            </a:r>
            <a:r>
              <a:rPr lang="de-DE" altLang="en-US" smtClean="0"/>
              <a:t>. Stößt man an Grenzen (Fehler, Komplexität), sucht man sich Wege, diese zu überwinden. Das geschieht typisch </a:t>
            </a:r>
            <a:r>
              <a:rPr lang="de-DE" altLang="en-US" smtClean="0">
                <a:solidFill>
                  <a:srgbClr val="0000FF"/>
                </a:solidFill>
              </a:rPr>
              <a:t>planlos, intuitiv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b="1" smtClean="0"/>
              <a:t>Gegenentwurf PSP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/>
              <a:t>Der mit elementaren Programmierkenntnissen ausgestattete Programmierer erlernt </a:t>
            </a:r>
            <a:r>
              <a:rPr lang="de-DE" altLang="en-US" smtClean="0">
                <a:solidFill>
                  <a:srgbClr val="0000FF"/>
                </a:solidFill>
              </a:rPr>
              <a:t>sukzessive Techniken</a:t>
            </a:r>
            <a:r>
              <a:rPr lang="de-DE" altLang="en-US" smtClean="0"/>
              <a:t>, die aus industriellen Prozessen abgeleitet sind. Er entwickelt sich auf diese Weise einen ihm spezifischen Personal Software Process. Damit ist er auch in der Lage, größere Aufgaben anzugehen.</a:t>
            </a:r>
          </a:p>
          <a:p>
            <a:pPr marL="0" indent="0"/>
            <a:r>
              <a:rPr lang="de-DE" altLang="en-US" b="1" smtClean="0"/>
              <a:t>Missverständnisse</a:t>
            </a:r>
          </a:p>
          <a:p>
            <a:pPr lvl="1"/>
            <a:r>
              <a:rPr lang="de-DE" altLang="en-US" b="1" smtClean="0"/>
              <a:t>Falsch</a:t>
            </a:r>
            <a:r>
              <a:rPr lang="de-DE" altLang="en-US" smtClean="0"/>
              <a:t>: </a:t>
            </a:r>
            <a:r>
              <a:rPr lang="de-DE" altLang="en-US" smtClean="0">
                <a:solidFill>
                  <a:srgbClr val="0000FF"/>
                </a:solidFill>
              </a:rPr>
              <a:t>PSP ersetzt CMM</a:t>
            </a:r>
            <a:r>
              <a:rPr lang="de-DE" altLang="en-US" smtClean="0"/>
              <a:t>. Im Gegenteil wird CMM 2 empfohlen.</a:t>
            </a:r>
          </a:p>
          <a:p>
            <a:pPr lvl="1"/>
            <a:r>
              <a:rPr lang="de-DE" altLang="en-US" b="1" smtClean="0"/>
              <a:t>Falsch</a:t>
            </a:r>
            <a:r>
              <a:rPr lang="de-DE" altLang="en-US" smtClean="0"/>
              <a:t>: </a:t>
            </a:r>
            <a:r>
              <a:rPr lang="de-DE" altLang="en-US" smtClean="0">
                <a:solidFill>
                  <a:srgbClr val="0000FF"/>
                </a:solidFill>
              </a:rPr>
              <a:t>PSP ist nur für Ein-Personen-Gruppen geeignet</a:t>
            </a:r>
            <a:r>
              <a:rPr lang="de-DE" altLang="en-US" smtClean="0"/>
              <a:t>. Im Gegenteil sollen die Lehren des PSP auch in Gruppen nützen.</a:t>
            </a:r>
          </a:p>
          <a:p>
            <a:pPr marL="0" indent="0"/>
            <a:endParaRPr lang="de-DE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DDDF6EA-9601-4BAC-9C19-098761224AC4}" type="slidenum">
              <a:rPr lang="de-DE" altLang="en-US" sz="1100"/>
              <a:pPr eaLnBrk="1" hangingPunct="1"/>
              <a:t>28</a:t>
            </a:fld>
            <a:endParaRPr lang="de-DE" altLang="en-US" sz="11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Grundidee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Ein Entwickler, der mit </a:t>
            </a:r>
            <a:r>
              <a:rPr lang="de-DE" altLang="en-US" smtClean="0">
                <a:solidFill>
                  <a:srgbClr val="0000FF"/>
                </a:solidFill>
              </a:rPr>
              <a:t>möglichst geringem Aufwand gute Arbeit </a:t>
            </a:r>
            <a:r>
              <a:rPr lang="de-DE" altLang="en-US" smtClean="0"/>
              <a:t>leisten will, sollte </a:t>
            </a:r>
            <a:r>
              <a:rPr lang="de-DE" altLang="en-US" smtClean="0">
                <a:solidFill>
                  <a:srgbClr val="0000FF"/>
                </a:solidFill>
              </a:rPr>
              <a:t>planmäßig</a:t>
            </a:r>
            <a:r>
              <a:rPr lang="de-DE" altLang="en-US" smtClean="0"/>
              <a:t> vorgehen und wissen, wie sich sein Vorgehen auf die Resultate auswirkt. </a:t>
            </a:r>
          </a:p>
          <a:p>
            <a:pPr lvl="1"/>
            <a:r>
              <a:rPr lang="de-DE" altLang="en-US" smtClean="0"/>
              <a:t>Darum sollte er verschiedene </a:t>
            </a:r>
            <a:r>
              <a:rPr lang="de-DE" altLang="en-US" b="1" smtClean="0"/>
              <a:t>Vorgehensweisen erproben </a:t>
            </a:r>
            <a:r>
              <a:rPr lang="de-DE" altLang="en-US" smtClean="0"/>
              <a:t>und dabei seinen </a:t>
            </a:r>
            <a:r>
              <a:rPr lang="de-DE" altLang="en-US" b="1" smtClean="0"/>
              <a:t>Aufwand</a:t>
            </a:r>
            <a:r>
              <a:rPr lang="de-DE" altLang="en-US" smtClean="0"/>
              <a:t>, sein Vorgehen und seinen </a:t>
            </a:r>
            <a:r>
              <a:rPr lang="de-DE" altLang="en-US" b="1" smtClean="0"/>
              <a:t>Erfolg</a:t>
            </a:r>
            <a:r>
              <a:rPr lang="de-DE" altLang="en-US" smtClean="0"/>
              <a:t> präzise dokumentieren. </a:t>
            </a:r>
          </a:p>
          <a:p>
            <a:pPr lvl="1"/>
            <a:r>
              <a:rPr lang="de-DE" altLang="en-US" smtClean="0"/>
              <a:t>Auf diese Weise wird er unvermeidlich </a:t>
            </a:r>
            <a:r>
              <a:rPr lang="de-DE" altLang="en-US" b="1" smtClean="0"/>
              <a:t>erkennen</a:t>
            </a:r>
            <a:r>
              <a:rPr lang="de-DE" altLang="en-US" smtClean="0"/>
              <a:t>, dass bestimmte Techniken </a:t>
            </a:r>
            <a:r>
              <a:rPr lang="de-DE" altLang="en-US" b="1" smtClean="0"/>
              <a:t>erfolgreicher</a:t>
            </a:r>
            <a:r>
              <a:rPr lang="de-DE" altLang="en-US" smtClean="0"/>
              <a:t> sind als andere, und dann die erfolgreichen Techniken bevorzugt einsetzen. </a:t>
            </a:r>
          </a:p>
          <a:p>
            <a:pPr lvl="1"/>
            <a:r>
              <a:rPr lang="de-DE" altLang="en-US" smtClean="0"/>
              <a:t>Er wird also </a:t>
            </a:r>
            <a:r>
              <a:rPr lang="de-DE" altLang="en-US" b="1" smtClean="0"/>
              <a:t>besser arbeiten</a:t>
            </a:r>
            <a:r>
              <a:rPr lang="de-DE" altLang="en-US" smtClean="0"/>
              <a:t>.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514B1B-CBFD-4DEC-980C-691832C912D4}" type="slidenum">
              <a:rPr lang="de-DE" altLang="en-US" sz="1100"/>
              <a:pPr eaLnBrk="1" hangingPunct="1"/>
              <a:t>29</a:t>
            </a:fld>
            <a:endParaRPr lang="de-DE" altLang="en-US"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spAutoFit/>
          </a:bodyPr>
          <a:lstStyle/>
          <a:p>
            <a:r>
              <a:rPr lang="de-DE" altLang="en-US" smtClean="0"/>
              <a:t>6.1	Software-Leute und Klienten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Stufen des PSP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sz="half" idx="2"/>
          </p:nvPr>
        </p:nvSpPr>
        <p:spPr>
          <a:xfrm>
            <a:off x="344488" y="5876925"/>
            <a:ext cx="9072562" cy="576263"/>
          </a:xfrm>
        </p:spPr>
        <p:txBody>
          <a:bodyPr/>
          <a:lstStyle/>
          <a:p>
            <a:r>
              <a:rPr lang="de-DE" altLang="en-US" smtClean="0"/>
              <a:t>Der Personal Software Process nach Humphrey</a:t>
            </a:r>
          </a:p>
        </p:txBody>
      </p:sp>
      <p:pic>
        <p:nvPicPr>
          <p:cNvPr id="33796" name="Content Placeholder 5" descr="6_4_PSP_COL.png"/>
          <p:cNvPicPr>
            <a:picLocks noGrp="1" noChangeAspect="1"/>
          </p:cNvPicPr>
          <p:nvPr>
            <p:ph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788" y="765175"/>
            <a:ext cx="7137400" cy="5040313"/>
          </a:xfrm>
        </p:spPr>
      </p:pic>
      <p:sp>
        <p:nvSpPr>
          <p:cNvPr id="33797" name="Slide Number Placeholder 4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13FEBE-EAB6-4A79-83B9-F7E15A801596}" type="slidenum">
              <a:rPr lang="de-DE" altLang="en-US" sz="1100"/>
              <a:pPr eaLnBrk="1" hangingPunct="1"/>
              <a:t>30</a:t>
            </a:fld>
            <a:endParaRPr lang="de-DE" altLang="en-US" sz="11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Eingesetzte Lerntechniken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lvl="1"/>
            <a:r>
              <a:rPr lang="de-DE" altLang="en-US" smtClean="0">
                <a:solidFill>
                  <a:srgbClr val="0000FF"/>
                </a:solidFill>
              </a:rPr>
              <a:t>Unterricht</a:t>
            </a:r>
            <a:r>
              <a:rPr lang="de-DE" altLang="en-US" b="1" smtClean="0"/>
              <a:t> </a:t>
            </a:r>
            <a:r>
              <a:rPr lang="de-DE" altLang="en-US" smtClean="0"/>
              <a:t>einzelner SE-Themen, z.B.</a:t>
            </a:r>
          </a:p>
          <a:p>
            <a:pPr lvl="2"/>
            <a:r>
              <a:rPr lang="de-DE" altLang="en-US" smtClean="0"/>
              <a:t>Planung,</a:t>
            </a:r>
          </a:p>
          <a:p>
            <a:pPr lvl="2"/>
            <a:r>
              <a:rPr lang="de-DE" altLang="en-US" smtClean="0"/>
              <a:t>Messen und Schätzen, </a:t>
            </a:r>
          </a:p>
          <a:p>
            <a:pPr lvl="2"/>
            <a:r>
              <a:rPr lang="de-DE" altLang="en-US" smtClean="0"/>
              <a:t>Design and Code Reviews, </a:t>
            </a:r>
          </a:p>
          <a:p>
            <a:pPr lvl="2"/>
            <a:r>
              <a:rPr lang="de-DE" altLang="en-US" smtClean="0"/>
              <a:t>Software-Qualitätsmanagement, </a:t>
            </a:r>
          </a:p>
          <a:p>
            <a:pPr lvl="2"/>
            <a:r>
              <a:rPr lang="de-DE" altLang="en-US" smtClean="0"/>
              <a:t>Software-Entwurf, </a:t>
            </a:r>
          </a:p>
          <a:p>
            <a:pPr lvl="2"/>
            <a:r>
              <a:rPr lang="de-DE" altLang="en-US" smtClean="0"/>
              <a:t>Ausweitung des Ansatzes für größere Systeme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Metriken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Formulare</a:t>
            </a:r>
            <a:r>
              <a:rPr lang="de-DE" altLang="en-US" smtClean="0"/>
              <a:t> zur Erfassung der Metriken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statistische Methoden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formale Notationen</a:t>
            </a:r>
          </a:p>
          <a:p>
            <a:pPr lvl="1"/>
            <a:r>
              <a:rPr lang="de-DE" altLang="en-US" smtClean="0"/>
              <a:t>eine </a:t>
            </a:r>
            <a:r>
              <a:rPr lang="de-DE" altLang="en-US" smtClean="0">
                <a:solidFill>
                  <a:srgbClr val="0000FF"/>
                </a:solidFill>
              </a:rPr>
              <a:t>Aufgabensammlung</a:t>
            </a:r>
          </a:p>
          <a:p>
            <a:pPr marL="0" indent="0"/>
            <a:endParaRPr lang="de-DE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809DEB-EAF8-4A06-BCDA-E85FF7E1916D}" type="slidenum">
              <a:rPr lang="de-DE" altLang="en-US" sz="1100"/>
              <a:pPr eaLnBrk="1" hangingPunct="1"/>
              <a:t>31</a:t>
            </a:fld>
            <a:endParaRPr lang="de-DE" altLang="en-US" sz="11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Stufen und eingesetzte Metriken des PSP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00025" y="676275"/>
          <a:ext cx="9444038" cy="5834063"/>
        </p:xfrm>
        <a:graphic>
          <a:graphicData uri="http://schemas.openxmlformats.org/drawingml/2006/table">
            <a:tbl>
              <a:tblPr/>
              <a:tblGrid>
                <a:gridCol w="1656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9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439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b="1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PSP-Stufe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b="1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PSP-Schritt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b="1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Eingesetzte Formulare und </a:t>
                      </a:r>
                      <a:r>
                        <a:rPr lang="de-DE" sz="1800" b="1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Metriken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2939">
                <a:tc rowSpan="2"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Baseline </a:t>
                      </a:r>
                      <a:b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Personal </a:t>
                      </a:r>
                      <a:b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Process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 0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Project Plan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Summary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</a:t>
                      </a:r>
                      <a:b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(Übersetzungs- und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Testzeit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, Fehler entdeckt / behoben)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Time Recording Log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Defect Recording Log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58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 0.1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Project Plan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Summary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(Änderungen in LOC real)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101">
                <a:tc rowSpan="2"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Personal Planning </a:t>
                      </a:r>
                      <a:b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Process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 1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Project Plan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Summary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(Schätzungen für LOC)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Size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Estimating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Template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810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 1.1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Project Plan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Summary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(Planeinhaltung, Wiederverwendung)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Task and Schedule Planning Templates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7582">
                <a:tc rowSpan="2"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Personal Quality </a:t>
                      </a:r>
                      <a:b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Management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 2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Project Plan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Summary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(Fehler und Aufwand)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810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 2.1</a:t>
                      </a:r>
                      <a:endParaRPr lang="de-DE" sz="180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Project Plan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Summary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(Qualitätsaufwand und -kosten)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State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Specification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Template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6220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Cyclic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</a:t>
                      </a:r>
                      <a:b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Personal </a:t>
                      </a:r>
                      <a:b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</a:b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Process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2159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PSP 3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Cycle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Summary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(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Metriken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-Übersicht für jedes Inkrement)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  <a:p>
                      <a:pPr marL="101600" indent="-101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77800" algn="l"/>
                          <a:tab pos="101600" algn="l"/>
                          <a:tab pos="393700" algn="l"/>
                          <a:tab pos="749300" algn="l"/>
                        </a:tabLs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–	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Issue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 Tracking Log 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(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Verfolgung 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+mn-lt"/>
                          <a:ea typeface="PMingLiU"/>
                          <a:cs typeface="Helvetica"/>
                        </a:rPr>
                        <a:t>von)</a:t>
                      </a:r>
                      <a:endParaRPr lang="de-DE" sz="1800" dirty="0">
                        <a:solidFill>
                          <a:srgbClr val="000000"/>
                        </a:solidFill>
                        <a:latin typeface="+mn-lt"/>
                        <a:ea typeface="PMingLiU"/>
                        <a:cs typeface="Times New Roman"/>
                      </a:endParaRPr>
                    </a:p>
                  </a:txBody>
                  <a:tcPr marL="70431" marR="35216" marT="70436" marB="528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58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9F6BA7-CF00-485F-9D5A-3427F81057DB}" type="slidenum">
              <a:rPr lang="de-DE" altLang="en-US" sz="1100"/>
              <a:pPr eaLnBrk="1" hangingPunct="1"/>
              <a:t>32</a:t>
            </a:fld>
            <a:endParaRPr lang="de-DE" altLang="en-US" sz="11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Diskussion PSP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b="1" smtClean="0"/>
              <a:t>Kritik am PSP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/>
              <a:t>relativ </a:t>
            </a:r>
            <a:r>
              <a:rPr lang="de-DE" altLang="en-US" smtClean="0">
                <a:solidFill>
                  <a:srgbClr val="0000FF"/>
                </a:solidFill>
              </a:rPr>
              <a:t>bürokratisch</a:t>
            </a:r>
            <a:r>
              <a:rPr lang="de-DE" altLang="en-US" smtClean="0"/>
              <a:t>, allzu sehr auf die </a:t>
            </a:r>
            <a:r>
              <a:rPr lang="de-DE" altLang="en-US" smtClean="0">
                <a:solidFill>
                  <a:srgbClr val="0000FF"/>
                </a:solidFill>
              </a:rPr>
              <a:t>Codierung</a:t>
            </a:r>
            <a:r>
              <a:rPr lang="de-DE" altLang="en-US" smtClean="0"/>
              <a:t> fixiert. </a:t>
            </a:r>
          </a:p>
          <a:p>
            <a:pPr marL="0" indent="0"/>
            <a:r>
              <a:rPr lang="de-DE" altLang="en-US" b="1" smtClean="0"/>
              <a:t>Unstrittig</a:t>
            </a:r>
            <a:r>
              <a:rPr lang="de-DE" altLang="en-US" smtClean="0"/>
              <a:t>: </a:t>
            </a:r>
          </a:p>
          <a:p>
            <a:pPr lvl="1"/>
            <a:r>
              <a:rPr lang="de-DE" altLang="en-US" smtClean="0"/>
              <a:t>Jeder Student sollte sich daran gewöhnen, seine </a:t>
            </a:r>
            <a:r>
              <a:rPr lang="de-DE" altLang="en-US" b="1" smtClean="0"/>
              <a:t>Aufwände</a:t>
            </a:r>
            <a:r>
              <a:rPr lang="de-DE" altLang="en-US" smtClean="0"/>
              <a:t> und deren Wirkungen zu </a:t>
            </a:r>
            <a:r>
              <a:rPr lang="de-DE" altLang="en-US" b="1" smtClean="0"/>
              <a:t>notieren</a:t>
            </a:r>
            <a:r>
              <a:rPr lang="de-DE" altLang="en-US" smtClean="0"/>
              <a:t> und daraus zu </a:t>
            </a:r>
            <a:r>
              <a:rPr lang="de-DE" altLang="en-US" b="1" smtClean="0"/>
              <a:t>lernen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Fast jeder Student zweifelt an der Botschaft: </a:t>
            </a:r>
          </a:p>
          <a:p>
            <a:pPr marL="0" indent="0"/>
            <a:r>
              <a:rPr lang="de-DE" altLang="en-US" smtClean="0"/>
              <a:t>	</a:t>
            </a:r>
            <a:r>
              <a:rPr lang="de-DE" altLang="en-US" smtClean="0">
                <a:solidFill>
                  <a:srgbClr val="0000FF"/>
                </a:solidFill>
              </a:rPr>
              <a:t>Code-Lesen bringt mehr als Testen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Ausprobieren und wundern!</a:t>
            </a:r>
          </a:p>
          <a:p>
            <a:pPr marL="0" indent="0"/>
            <a:r>
              <a:rPr lang="de-DE" altLang="en-US" smtClean="0"/>
              <a:t>Humphrey hat unter der Bezeichnung „</a:t>
            </a:r>
            <a:r>
              <a:rPr lang="de-DE" altLang="en-US" smtClean="0">
                <a:solidFill>
                  <a:srgbClr val="0000FF"/>
                </a:solidFill>
              </a:rPr>
              <a:t>Team Software Process</a:t>
            </a:r>
            <a:r>
              <a:rPr lang="de-DE" altLang="en-US" smtClean="0"/>
              <a:t>“ (TSP) einen ähnlichen Ansatz für Entwicklergruppen vorgelegt.</a:t>
            </a:r>
          </a:p>
          <a:p>
            <a:pPr marL="0" indent="0"/>
            <a:endParaRPr lang="de-DE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0A999A-9786-4A17-84F5-F0135734535C}" type="slidenum">
              <a:rPr lang="de-DE" altLang="en-US" sz="1100"/>
              <a:pPr eaLnBrk="1" hangingPunct="1"/>
              <a:t>33</a:t>
            </a:fld>
            <a:endParaRPr lang="de-DE" altLang="en-US" sz="11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6.6	Moralische und ethische Aspekte</a:t>
            </a:r>
            <a:endParaRPr lang="de-DE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Unsere Arbeit als Software-Entwickler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Jedes Artefakt </a:t>
            </a:r>
            <a:r>
              <a:rPr lang="de-DE" altLang="en-US" b="1" smtClean="0"/>
              <a:t>verändert</a:t>
            </a:r>
            <a:r>
              <a:rPr lang="de-DE" altLang="en-US" smtClean="0"/>
              <a:t> die Welt. </a:t>
            </a:r>
          </a:p>
          <a:p>
            <a:pPr marL="0" indent="0"/>
            <a:r>
              <a:rPr lang="de-DE" altLang="en-US" b="1" smtClean="0"/>
              <a:t>Software</a:t>
            </a:r>
            <a:r>
              <a:rPr lang="de-DE" altLang="en-US" smtClean="0"/>
              <a:t> tut dies in erheblichem Maße.</a:t>
            </a:r>
            <a:br>
              <a:rPr lang="de-DE" altLang="en-US" smtClean="0"/>
            </a:br>
            <a:r>
              <a:rPr lang="de-DE" altLang="en-US" smtClean="0"/>
              <a:t>Die Wirkungen sind vielfältig und vielfach auch ambivalent.</a:t>
            </a:r>
          </a:p>
          <a:p>
            <a:pPr marL="0" indent="0"/>
            <a:r>
              <a:rPr lang="de-DE" altLang="en-US" smtClean="0"/>
              <a:t>Die </a:t>
            </a:r>
            <a:r>
              <a:rPr lang="de-DE" altLang="en-US" b="1" smtClean="0"/>
              <a:t>Zersplitterung unserer Arbeit</a:t>
            </a:r>
            <a:r>
              <a:rPr lang="de-DE" altLang="en-US" smtClean="0"/>
              <a:t> in viele Teile hat  zur Folge, dass die Teile (die Einzelarbeiten) nicht separat zu bewerten sind. 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Beispiel: Entwicklung eines Compilers</a:t>
            </a:r>
          </a:p>
          <a:p>
            <a:pPr marL="0" indent="0"/>
            <a:r>
              <a:rPr lang="de-DE" altLang="en-US" b="1" smtClean="0"/>
              <a:t>Konsequenz</a:t>
            </a:r>
            <a:r>
              <a:rPr lang="de-DE" altLang="en-US" smtClean="0"/>
              <a:t>: Die Forderung, beim SE ethische Prinzipien zu beachten, läuft hinsichtlich der </a:t>
            </a:r>
            <a:r>
              <a:rPr lang="de-DE" altLang="en-US" b="1" smtClean="0"/>
              <a:t>Software-Verwendung</a:t>
            </a:r>
            <a:r>
              <a:rPr lang="de-DE" altLang="en-US" smtClean="0"/>
              <a:t> oft ins Leere.</a:t>
            </a:r>
          </a:p>
          <a:p>
            <a:pPr marL="0" indent="0"/>
            <a:r>
              <a:rPr lang="de-DE" altLang="en-US" smtClean="0"/>
              <a:t>Das gilt aber in vielen konkreten Fällen </a:t>
            </a:r>
            <a:r>
              <a:rPr lang="de-DE" altLang="en-US" smtClean="0">
                <a:solidFill>
                  <a:srgbClr val="FF0000"/>
                </a:solidFill>
              </a:rPr>
              <a:t>nicht</a:t>
            </a:r>
            <a:r>
              <a:rPr lang="de-DE" altLang="en-US" smtClean="0"/>
              <a:t>.</a:t>
            </a:r>
          </a:p>
          <a:p>
            <a:pPr marL="0" indent="0"/>
            <a:r>
              <a:rPr lang="de-DE" altLang="en-US" smtClean="0"/>
              <a:t>Außerdem gelten die Regeln der Moral auch </a:t>
            </a:r>
            <a:r>
              <a:rPr lang="de-DE" altLang="en-US" b="1" smtClean="0"/>
              <a:t>für die Arbeit selbst </a:t>
            </a:r>
            <a:r>
              <a:rPr lang="de-DE" altLang="en-US" smtClean="0"/>
              <a:t>(z.B. </a:t>
            </a:r>
            <a:r>
              <a:rPr lang="de-DE" altLang="en-US" smtClean="0">
                <a:solidFill>
                  <a:srgbClr val="0000FF"/>
                </a:solidFill>
              </a:rPr>
              <a:t>Beachtung der Urheberrechte, Respekt vor der Intimsphäre, Fairness gegenüber einem Partner</a:t>
            </a:r>
            <a:r>
              <a:rPr lang="de-DE" altLang="en-US" smtClean="0"/>
              <a:t>).</a:t>
            </a:r>
          </a:p>
          <a:p>
            <a:pPr marL="0" indent="0"/>
            <a:endParaRPr lang="de-DE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6136D8-8071-4FC9-B4FF-07895A97359B}" type="slidenum">
              <a:rPr lang="de-DE" altLang="en-US" sz="1100"/>
              <a:pPr eaLnBrk="1" hangingPunct="1"/>
              <a:t>35</a:t>
            </a:fld>
            <a:endParaRPr lang="de-DE" altLang="en-US" sz="11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Ethische Leitlinien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Folge der Diskussion über ethische Aspekte:</a:t>
            </a:r>
          </a:p>
          <a:p>
            <a:pPr marL="0" indent="0"/>
            <a:r>
              <a:rPr lang="de-DE" altLang="en-US" b="1" smtClean="0"/>
              <a:t>ethische Leitlinien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IEEE-Computer Society </a:t>
            </a:r>
            <a:r>
              <a:rPr lang="de-DE" altLang="en-US" smtClean="0"/>
              <a:t>und der </a:t>
            </a:r>
            <a:r>
              <a:rPr lang="de-DE" altLang="en-US" smtClean="0">
                <a:solidFill>
                  <a:srgbClr val="0000FF"/>
                </a:solidFill>
              </a:rPr>
              <a:t>ACM</a:t>
            </a:r>
            <a:r>
              <a:rPr lang="de-DE" altLang="en-US" smtClean="0"/>
              <a:t> (1999)</a:t>
            </a:r>
          </a:p>
          <a:p>
            <a:pPr lvl="1"/>
            <a:r>
              <a:rPr lang="de-DE" altLang="en-US" smtClean="0"/>
              <a:t>der </a:t>
            </a:r>
            <a:r>
              <a:rPr lang="de-DE" altLang="en-US" smtClean="0">
                <a:solidFill>
                  <a:srgbClr val="0000FF"/>
                </a:solidFill>
              </a:rPr>
              <a:t>Gesellschaft für Informatik </a:t>
            </a:r>
            <a:r>
              <a:rPr lang="de-DE" altLang="en-US" smtClean="0"/>
              <a:t>(2004)</a:t>
            </a:r>
          </a:p>
          <a:p>
            <a:pPr lvl="1"/>
            <a:r>
              <a:rPr lang="de-DE" altLang="en-US" smtClean="0"/>
              <a:t>vieler anderer nationaler oder internationaler Berufsverbände.</a:t>
            </a:r>
          </a:p>
          <a:p>
            <a:pPr marL="0" indent="0"/>
            <a:r>
              <a:rPr lang="de-DE" altLang="en-US" b="1" smtClean="0"/>
              <a:t>Praktisches Problem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/>
              <a:t>Die Leitlinien setzen einerseits auf die </a:t>
            </a:r>
            <a:r>
              <a:rPr lang="de-DE" altLang="en-US" smtClean="0">
                <a:solidFill>
                  <a:srgbClr val="0000FF"/>
                </a:solidFill>
              </a:rPr>
              <a:t>Codifizierung der Verhaltensregeln</a:t>
            </a:r>
            <a:r>
              <a:rPr lang="de-DE" altLang="en-US" smtClean="0"/>
              <a:t> (wie Gesetze).</a:t>
            </a:r>
          </a:p>
          <a:p>
            <a:pPr lvl="1"/>
            <a:r>
              <a:rPr lang="de-DE" altLang="en-US" smtClean="0"/>
              <a:t>Aber die Formulierungen sind </a:t>
            </a:r>
            <a:r>
              <a:rPr lang="de-DE" altLang="en-US" smtClean="0">
                <a:solidFill>
                  <a:srgbClr val="0000FF"/>
                </a:solidFill>
              </a:rPr>
              <a:t>zu unbestimmt</a:t>
            </a:r>
            <a:r>
              <a:rPr lang="de-DE" altLang="en-US" smtClean="0"/>
              <a:t>.</a:t>
            </a:r>
          </a:p>
          <a:p>
            <a:pPr lvl="1"/>
            <a:r>
              <a:rPr lang="de-DE" altLang="en-US" smtClean="0"/>
              <a:t>Andererseits schrecken sie vor </a:t>
            </a:r>
            <a:r>
              <a:rPr lang="de-DE" altLang="en-US" smtClean="0">
                <a:solidFill>
                  <a:srgbClr val="0000FF"/>
                </a:solidFill>
              </a:rPr>
              <a:t>Sanktionen</a:t>
            </a:r>
            <a:r>
              <a:rPr lang="de-DE" altLang="en-US" smtClean="0"/>
              <a:t> zurück. </a:t>
            </a:r>
          </a:p>
          <a:p>
            <a:pPr marL="0" indent="0"/>
            <a:r>
              <a:rPr lang="de-DE" altLang="en-US" smtClean="0"/>
              <a:t>Wir haben damit </a:t>
            </a:r>
            <a:r>
              <a:rPr lang="de-DE" altLang="en-US" b="1" smtClean="0"/>
              <a:t>Regeln, die weder Genaues sagen noch </a:t>
            </a:r>
            <a:r>
              <a:rPr lang="de-DE" altLang="en-US" smtClean="0"/>
              <a:t>durch eine Jury konkretisiert und </a:t>
            </a:r>
            <a:r>
              <a:rPr lang="de-DE" altLang="en-US" b="1" smtClean="0"/>
              <a:t>angewendet werden</a:t>
            </a:r>
            <a:r>
              <a:rPr lang="de-DE" altLang="en-US" smtClean="0"/>
              <a:t>. </a:t>
            </a:r>
          </a:p>
          <a:p>
            <a:pPr marL="0" indent="0"/>
            <a:endParaRPr lang="de-DE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97DC8FC-039B-4F42-887D-7D95765F4DD2}" type="slidenum">
              <a:rPr lang="de-DE" altLang="en-US" sz="1100"/>
              <a:pPr eaLnBrk="1" hangingPunct="1"/>
              <a:t>36</a:t>
            </a:fld>
            <a:endParaRPr lang="de-DE" altLang="en-US" sz="11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Extremes Beispiel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en-US" altLang="en-US" smtClean="0"/>
              <a:t>Die Regeln im </a:t>
            </a:r>
            <a:r>
              <a:rPr lang="en-US" altLang="en-US" smtClean="0">
                <a:solidFill>
                  <a:srgbClr val="0000FF"/>
                </a:solidFill>
              </a:rPr>
              <a:t>Australian Computer Society Code of Ethics </a:t>
            </a:r>
            <a:r>
              <a:rPr lang="en-US" altLang="en-US" smtClean="0"/>
              <a:t>(2004):</a:t>
            </a:r>
            <a:br>
              <a:rPr lang="en-US" altLang="en-US" smtClean="0"/>
            </a:br>
            <a:endParaRPr lang="en-US" altLang="en-US" smtClean="0"/>
          </a:p>
          <a:p>
            <a:pPr lvl="1"/>
            <a:r>
              <a:rPr lang="en-US" altLang="en-US" i="1" smtClean="0"/>
              <a:t>4.3.1   Priorities: I must place the interests of the community above those of personal or sectional interests.</a:t>
            </a:r>
          </a:p>
          <a:p>
            <a:pPr lvl="1"/>
            <a:r>
              <a:rPr lang="en-US" altLang="en-US" i="1" smtClean="0"/>
              <a:t>4.3.2   Competence: I must work competently and diligently for my clients and employers.</a:t>
            </a:r>
          </a:p>
          <a:p>
            <a:pPr lvl="1"/>
            <a:r>
              <a:rPr lang="en-US" altLang="en-US" i="1" smtClean="0"/>
              <a:t>4.3.3   Honesty: I must be honest in my representations of skills, knowledge, services and products.</a:t>
            </a:r>
          </a:p>
          <a:p>
            <a:pPr lvl="1"/>
            <a:r>
              <a:rPr lang="en-US" altLang="en-US" i="1" smtClean="0"/>
              <a:t>(...)</a:t>
            </a:r>
          </a:p>
          <a:p>
            <a:pPr lvl="1"/>
            <a:r>
              <a:rPr lang="en-US" altLang="en-US" i="1" smtClean="0"/>
              <a:t>4.10.6   I must take appropriate action if I discover a member, or a person who could potentially be a member, of the Society engaging in unethical behaviour.</a:t>
            </a:r>
          </a:p>
          <a:p>
            <a:pPr marL="0" indent="0"/>
            <a:endParaRPr lang="de-DE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48D0C2E-D63F-4BA7-B81D-3018C1B5167A}" type="slidenum">
              <a:rPr lang="de-DE" altLang="en-US" sz="1100"/>
              <a:pPr eaLnBrk="1" hangingPunct="1"/>
              <a:t>37</a:t>
            </a:fld>
            <a:endParaRPr lang="de-DE" altLang="en-US" sz="11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Leitlinien der GI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Deutlich besser: Die deutschen Leitlinien:</a:t>
            </a:r>
          </a:p>
          <a:p>
            <a:pPr lvl="1"/>
            <a:r>
              <a:rPr lang="de-DE" altLang="en-US" i="1" smtClean="0">
                <a:solidFill>
                  <a:srgbClr val="0000FF"/>
                </a:solidFill>
              </a:rPr>
              <a:t>Art. 8 Lehre</a:t>
            </a:r>
            <a:r>
              <a:rPr lang="de-DE" altLang="en-US" i="1" smtClean="0"/>
              <a:t>: Vom Mitglied, das Informatik lehrt, wird zusätzlich erwartet, dass es die Lernenden auf deren individuelle und gemeinschaftliche Verantwortung vorbereitet und selbst hierbei Vorbild ist.</a:t>
            </a:r>
          </a:p>
          <a:p>
            <a:pPr lvl="1"/>
            <a:r>
              <a:rPr lang="de-DE" altLang="en-US" i="1" smtClean="0">
                <a:solidFill>
                  <a:srgbClr val="0000FF"/>
                </a:solidFill>
              </a:rPr>
              <a:t>Art. 10 Zivilcourage</a:t>
            </a:r>
            <a:r>
              <a:rPr lang="de-DE" altLang="en-US" i="1" smtClean="0"/>
              <a:t>: Die GI ermutigt ihre Mitglieder in Situationen, in denen ihre Pflichten gegenüber Arbeitgebern oder Kundenorgansationen in Konflikt mit der Verantwortung gegenüber anderweitig Betroffenen stehen, mit Zivilcourage zu handeln.</a:t>
            </a:r>
            <a:endParaRPr lang="de-DE" altLang="en-US" smtClean="0"/>
          </a:p>
          <a:p>
            <a:pPr marL="0" indent="0"/>
            <a:r>
              <a:rPr lang="de-DE" altLang="en-US" smtClean="0">
                <a:solidFill>
                  <a:srgbClr val="FF0000"/>
                </a:solidFill>
              </a:rPr>
              <a:t>Sie sollten sich diese Leitlinien ansehen und darüber nachdenken.</a:t>
            </a:r>
          </a:p>
          <a:p>
            <a:pPr marL="0" indent="0"/>
            <a:endParaRPr lang="de-DE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3EE8E34-AB5D-4DF6-879E-2524EEC14121}" type="slidenum">
              <a:rPr lang="de-DE" altLang="en-US" sz="1100"/>
              <a:pPr eaLnBrk="1" hangingPunct="1"/>
              <a:t>38</a:t>
            </a:fld>
            <a:endParaRPr lang="de-DE" altLang="en-US" sz="11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Fazit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166688" y="2133600"/>
            <a:ext cx="9501187" cy="4173538"/>
          </a:xfrm>
        </p:spPr>
        <p:txBody>
          <a:bodyPr/>
          <a:lstStyle/>
          <a:p>
            <a:pPr marL="0" indent="0"/>
            <a:r>
              <a:rPr lang="de-DE" altLang="en-US" smtClean="0"/>
              <a:t>Das bedeutet:</a:t>
            </a:r>
          </a:p>
          <a:p>
            <a:pPr lvl="1"/>
            <a:r>
              <a:rPr lang="de-DE" altLang="en-US" smtClean="0"/>
              <a:t>Wir müssen die </a:t>
            </a:r>
            <a:r>
              <a:rPr lang="de-DE" altLang="en-US" b="1" smtClean="0"/>
              <a:t>Folgen unserer Handlungen</a:t>
            </a:r>
            <a:r>
              <a:rPr lang="de-DE" altLang="en-US" smtClean="0"/>
              <a:t> überblicken. </a:t>
            </a:r>
            <a:br>
              <a:rPr lang="de-DE" altLang="en-US" smtClean="0"/>
            </a:br>
            <a:r>
              <a:rPr lang="de-DE" altLang="en-US" smtClean="0"/>
              <a:t>Dazu brauchen wir </a:t>
            </a:r>
            <a:r>
              <a:rPr lang="de-DE" altLang="en-US" smtClean="0">
                <a:solidFill>
                  <a:srgbClr val="0000FF"/>
                </a:solidFill>
              </a:rPr>
              <a:t>gute fachliche Kenntnisse</a:t>
            </a:r>
            <a:r>
              <a:rPr lang="de-DE" altLang="en-US" smtClean="0"/>
              <a:t>. </a:t>
            </a:r>
            <a:br>
              <a:rPr lang="de-DE" altLang="en-US" smtClean="0"/>
            </a:br>
            <a:endParaRPr lang="de-DE" altLang="en-US" smtClean="0"/>
          </a:p>
          <a:p>
            <a:pPr lvl="1"/>
            <a:r>
              <a:rPr lang="de-DE" altLang="en-US" smtClean="0"/>
              <a:t>Und wir sollten uns bemühen, unsere </a:t>
            </a:r>
            <a:r>
              <a:rPr lang="de-DE" altLang="en-US" b="1" smtClean="0"/>
              <a:t>Handlungen so auszurichten</a:t>
            </a:r>
            <a:r>
              <a:rPr lang="de-DE" altLang="en-US" smtClean="0"/>
              <a:t>, dass wir damit uns und anderen nützen, nicht schaden. </a:t>
            </a:r>
            <a:br>
              <a:rPr lang="de-DE" altLang="en-US" smtClean="0"/>
            </a:br>
            <a:r>
              <a:rPr lang="de-DE" altLang="en-US" smtClean="0"/>
              <a:t>Dazu brauchen wir die </a:t>
            </a:r>
            <a:r>
              <a:rPr lang="de-DE" altLang="en-US" smtClean="0">
                <a:solidFill>
                  <a:srgbClr val="0000FF"/>
                </a:solidFill>
              </a:rPr>
              <a:t>Liebe zu unseren Mitmenschen und zu uns selbst</a:t>
            </a:r>
            <a:r>
              <a:rPr lang="de-DE" altLang="en-US" smtClean="0"/>
              <a:t>.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1EF8444-B024-46C0-988F-C09638900412}" type="slidenum">
              <a:rPr lang="de-DE" altLang="en-US" sz="1100"/>
              <a:pPr eaLnBrk="1" hangingPunct="1"/>
              <a:t>39</a:t>
            </a:fld>
            <a:endParaRPr lang="de-DE" altLang="en-US" sz="1100"/>
          </a:p>
        </p:txBody>
      </p:sp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273050" y="908050"/>
            <a:ext cx="8713788" cy="83026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2400" i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good life is inspired by love and guided by knowledge</a:t>
            </a:r>
          </a:p>
          <a:p>
            <a:pPr algn="r" eaLnBrk="1" hangingPunct="1"/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</a:rPr>
              <a:t>Bertrand Russell (1872-1970)</a:t>
            </a:r>
            <a:endParaRPr lang="de-DE" alt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Software-Leute und Klienten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Software-Hersteller</a:t>
            </a:r>
            <a:r>
              <a:rPr lang="de-DE" altLang="en-US" smtClean="0"/>
              <a:t> und </a:t>
            </a:r>
            <a:r>
              <a:rPr lang="de-DE" altLang="en-US" smtClean="0">
                <a:solidFill>
                  <a:srgbClr val="0000FF"/>
                </a:solidFill>
              </a:rPr>
              <a:t>Kunde</a:t>
            </a:r>
            <a:r>
              <a:rPr lang="de-DE" altLang="en-US" smtClean="0"/>
              <a:t> sind meist juristische Personen. </a:t>
            </a:r>
          </a:p>
          <a:p>
            <a:pPr marL="0" indent="0"/>
            <a:r>
              <a:rPr lang="de-DE" altLang="en-US" b="1" smtClean="0"/>
              <a:t>Software-Leute</a:t>
            </a:r>
          </a:p>
          <a:p>
            <a:pPr lvl="1"/>
            <a:r>
              <a:rPr lang="de-DE" altLang="en-US" smtClean="0"/>
              <a:t>Menschen, die auf der Seite des Software-Herstellers in einem Software-Projekt arbeiten (vor allem Entwickler und Manager). </a:t>
            </a:r>
          </a:p>
          <a:p>
            <a:pPr marL="0" indent="0"/>
            <a:r>
              <a:rPr lang="de-DE" altLang="en-US" b="1" smtClean="0"/>
              <a:t>Klienten</a:t>
            </a:r>
          </a:p>
          <a:p>
            <a:pPr lvl="1"/>
            <a:r>
              <a:rPr lang="de-DE" altLang="en-US" smtClean="0"/>
              <a:t>Personen, die den Kunden repräsentieren (z. B. Fachexperten).</a:t>
            </a:r>
          </a:p>
          <a:p>
            <a:pPr marL="0" indent="0"/>
            <a:r>
              <a:rPr lang="de-DE" altLang="en-US" smtClean="0"/>
              <a:t>Manchmal sind die Software-Leute </a:t>
            </a:r>
            <a:r>
              <a:rPr lang="de-DE" altLang="en-US" b="1" smtClean="0"/>
              <a:t>gleichzeitig</a:t>
            </a:r>
            <a:r>
              <a:rPr lang="de-DE" altLang="en-US" smtClean="0"/>
              <a:t> auch die Klienten:</a:t>
            </a:r>
          </a:p>
          <a:p>
            <a:pPr lvl="1"/>
            <a:r>
              <a:rPr lang="de-DE" altLang="en-US" smtClean="0"/>
              <a:t>Menschen, die Programmieren als Hobby pflegen,</a:t>
            </a:r>
          </a:p>
          <a:p>
            <a:pPr lvl="1"/>
            <a:r>
              <a:rPr lang="de-DE" altLang="en-US" smtClean="0"/>
              <a:t>Software-Leute, die sich selbst Werkzeuge schaffen,</a:t>
            </a:r>
          </a:p>
          <a:p>
            <a:pPr lvl="1"/>
            <a:r>
              <a:rPr lang="de-DE" altLang="en-US" smtClean="0"/>
              <a:t>Menschen, die, geographisch verteilt, gemeinsam an Software-Systemen arbeiten.</a:t>
            </a:r>
          </a:p>
          <a:p>
            <a:pPr marL="0" indent="0"/>
            <a:endParaRPr lang="de-DE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5E3EF72-E2E6-4E92-B500-0C2EABDC6AD3}" type="slidenum">
              <a:rPr lang="de-DE" altLang="en-US" sz="1100"/>
              <a:pPr eaLnBrk="1" hangingPunct="1"/>
              <a:t>4</a:t>
            </a:fld>
            <a:endParaRPr lang="de-DE" altLang="en-US"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1700213"/>
            <a:ext cx="7921625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dirty="0" smtClean="0"/>
              <a:t>6.2	Rollen und Verantwortlichkeiten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Rollen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b="1" smtClean="0"/>
              <a:t>Am einfachsten</a:t>
            </a:r>
            <a:r>
              <a:rPr lang="de-DE" altLang="en-US" smtClean="0"/>
              <a:t>: 	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eine Person    ↔    eine Rolle</a:t>
            </a:r>
          </a:p>
          <a:p>
            <a:pPr marL="0" indent="0"/>
            <a:r>
              <a:rPr lang="de-DE" altLang="en-US" b="1" smtClean="0"/>
              <a:t>Oft</a:t>
            </a:r>
            <a:r>
              <a:rPr lang="de-DE" altLang="en-US" smtClean="0"/>
              <a:t>: 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eine Person   ↔    mehrere Rollen</a:t>
            </a:r>
          </a:p>
          <a:p>
            <a:pPr marL="0" indent="0"/>
            <a:r>
              <a:rPr lang="de-DE" altLang="en-US" b="1" smtClean="0"/>
              <a:t>Auch</a:t>
            </a:r>
            <a:r>
              <a:rPr lang="de-DE" altLang="en-US" smtClean="0"/>
              <a:t>:</a:t>
            </a:r>
          </a:p>
          <a:p>
            <a:pPr lvl="1"/>
            <a:r>
              <a:rPr lang="de-DE" altLang="en-US" smtClean="0">
                <a:solidFill>
                  <a:srgbClr val="0000FF"/>
                </a:solidFill>
              </a:rPr>
              <a:t>mehrere Personen	 ↔   eine Rolle</a:t>
            </a:r>
          </a:p>
          <a:p>
            <a:pPr marL="0" indent="0"/>
            <a:r>
              <a:rPr lang="de-DE" altLang="en-US" smtClean="0"/>
              <a:t>In der Praxis finden sich </a:t>
            </a:r>
            <a:r>
              <a:rPr lang="de-DE" altLang="en-US" b="1" smtClean="0"/>
              <a:t>viele sinnvolle </a:t>
            </a:r>
            <a:r>
              <a:rPr lang="de-DE" altLang="en-US" smtClean="0"/>
              <a:t>und noch mehr andere Rollenverteilungen. </a:t>
            </a:r>
          </a:p>
          <a:p>
            <a:pPr marL="0" indent="0"/>
            <a:r>
              <a:rPr lang="de-DE" altLang="en-US" smtClean="0"/>
              <a:t>Die nachfolgend genannten Rollen sind sinnvoll und </a:t>
            </a:r>
            <a:r>
              <a:rPr lang="de-DE" altLang="en-US" b="1" smtClean="0"/>
              <a:t>weithin üblich</a:t>
            </a:r>
            <a:r>
              <a:rPr lang="de-DE" altLang="en-US" smtClean="0"/>
              <a:t>.</a:t>
            </a:r>
          </a:p>
          <a:p>
            <a:pPr marL="0" indent="0"/>
            <a:endParaRPr lang="de-DE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C4A17ED-DAC5-429B-A646-AC84B7E250C5}" type="slidenum">
              <a:rPr lang="de-DE" altLang="en-US" sz="1100"/>
              <a:pPr eaLnBrk="1" hangingPunct="1"/>
              <a:t>6</a:t>
            </a:fld>
            <a:endParaRPr lang="de-DE" altLang="en-US"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Entwickler und seine Spezialisierungen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Der Entwickler entwickelt Software. </a:t>
            </a:r>
          </a:p>
          <a:p>
            <a:pPr lvl="1"/>
            <a:r>
              <a:rPr lang="de-DE" altLang="en-US" smtClean="0"/>
              <a:t>Er befasst sich vor allem mit </a:t>
            </a:r>
            <a:r>
              <a:rPr lang="de-DE" altLang="en-US" b="1" smtClean="0"/>
              <a:t>Spezifizieren</a:t>
            </a:r>
            <a:r>
              <a:rPr lang="de-DE" altLang="en-US" smtClean="0"/>
              <a:t>, </a:t>
            </a:r>
            <a:r>
              <a:rPr lang="de-DE" altLang="en-US" b="1" smtClean="0"/>
              <a:t>Entwerfen</a:t>
            </a:r>
            <a:r>
              <a:rPr lang="de-DE" altLang="en-US" smtClean="0"/>
              <a:t>, </a:t>
            </a:r>
            <a:r>
              <a:rPr lang="de-DE" altLang="en-US" b="1" smtClean="0"/>
              <a:t>Testen</a:t>
            </a:r>
            <a:r>
              <a:rPr lang="de-DE" altLang="en-US" smtClean="0"/>
              <a:t>, auch </a:t>
            </a:r>
            <a:r>
              <a:rPr lang="de-DE" altLang="en-US" b="1" smtClean="0"/>
              <a:t>Prüfen</a:t>
            </a:r>
            <a:r>
              <a:rPr lang="de-DE" altLang="en-US" smtClean="0"/>
              <a:t> und </a:t>
            </a:r>
            <a:r>
              <a:rPr lang="de-DE" altLang="en-US" b="1" smtClean="0"/>
              <a:t>Verwalten</a:t>
            </a:r>
            <a:r>
              <a:rPr lang="de-DE" altLang="en-US" smtClean="0"/>
              <a:t>. </a:t>
            </a:r>
          </a:p>
          <a:p>
            <a:pPr marL="0" indent="0"/>
            <a:r>
              <a:rPr lang="de-DE" altLang="en-US" smtClean="0"/>
              <a:t>Derzeit entstehen Spezialisierungen; vgl. „</a:t>
            </a:r>
            <a:r>
              <a:rPr lang="de-DE" altLang="en-US" smtClean="0">
                <a:solidFill>
                  <a:srgbClr val="0000FF"/>
                </a:solidFill>
              </a:rPr>
              <a:t>Certified Tester</a:t>
            </a:r>
            <a:r>
              <a:rPr lang="de-DE" altLang="en-US" smtClean="0"/>
              <a:t>“.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Analytiker</a:t>
            </a:r>
            <a:r>
              <a:rPr lang="de-DE" altLang="en-US" smtClean="0"/>
              <a:t>: Erhebung der Anforderungen (Analyse)	(betrachten sich eher nicht als Entwickler!)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Programmierer</a:t>
            </a:r>
            <a:r>
              <a:rPr lang="de-DE" altLang="en-US" smtClean="0"/>
              <a:t>: Nur Feinentwurf, Codierung und Test	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(Software-)Architekt</a:t>
            </a:r>
            <a:r>
              <a:rPr lang="de-DE" altLang="en-US" smtClean="0"/>
              <a:t>: Der Architekt hat im Software-Projekt eine ähnliche Rolle wie der Architekt auf dem Bau, er entwirft nicht nur die Struktur, sondern leitet und überwacht auch die Realisierung. Kein Künstler!</a:t>
            </a:r>
          </a:p>
          <a:p>
            <a:pPr marL="0" indent="0"/>
            <a:r>
              <a:rPr lang="de-DE" altLang="en-US" smtClean="0">
                <a:solidFill>
                  <a:srgbClr val="0000FF"/>
                </a:solidFill>
              </a:rPr>
              <a:t>Wartungsingenieur</a:t>
            </a:r>
            <a:r>
              <a:rPr lang="de-DE" altLang="en-US" smtClean="0"/>
              <a:t>: Entwickler in der Wartung</a:t>
            </a:r>
          </a:p>
          <a:p>
            <a:pPr marL="0" indent="0"/>
            <a:endParaRPr lang="de-DE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9AA92E3-D29D-4AAC-BAA0-547FD7A11587}" type="slidenum">
              <a:rPr lang="de-DE" altLang="en-US" sz="1100"/>
              <a:pPr eaLnBrk="1" hangingPunct="1"/>
              <a:t>7</a:t>
            </a:fld>
            <a:endParaRPr lang="de-DE" altLang="en-US"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Projektleiter und Gruppenleiter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Der (Software-)Projektleiter (synonym: Projektmanager)</a:t>
            </a:r>
          </a:p>
          <a:p>
            <a:pPr lvl="1"/>
            <a:r>
              <a:rPr lang="de-DE" altLang="en-US" smtClean="0"/>
              <a:t>leitet das Projekt</a:t>
            </a:r>
          </a:p>
          <a:p>
            <a:pPr lvl="1"/>
            <a:r>
              <a:rPr lang="de-DE" altLang="en-US" smtClean="0"/>
              <a:t>fungiert als Mittler und Übermittler zwischen dem Management der Herstellerfirma und den Entwicklern</a:t>
            </a:r>
          </a:p>
          <a:p>
            <a:pPr lvl="1"/>
            <a:r>
              <a:rPr lang="de-DE" altLang="en-US" smtClean="0"/>
              <a:t>kann auch in der Linienorganisation als Gruppenleiter der Vorgesetzte der Entwickler sein. </a:t>
            </a:r>
          </a:p>
          <a:p>
            <a:pPr marL="0" indent="0"/>
            <a:r>
              <a:rPr lang="de-DE" altLang="en-US" smtClean="0"/>
              <a:t>Zwei sehr verschiedene Interpretationen der Vorgesetzten-Rolle</a:t>
            </a:r>
          </a:p>
          <a:p>
            <a:pPr lvl="1"/>
            <a:r>
              <a:rPr lang="de-DE" altLang="en-US" b="1" smtClean="0"/>
              <a:t>Stabsfunktion</a:t>
            </a:r>
            <a:r>
              <a:rPr lang="de-DE" altLang="en-US" smtClean="0"/>
              <a:t>: Repräsentant der Geschäftsleitung gegenüber den Mitarbeitern</a:t>
            </a:r>
          </a:p>
          <a:p>
            <a:pPr lvl="1"/>
            <a:r>
              <a:rPr lang="de-DE" altLang="en-US" b="1" smtClean="0"/>
              <a:t>Linienfunktion</a:t>
            </a:r>
            <a:r>
              <a:rPr lang="de-DE" altLang="en-US" smtClean="0"/>
              <a:t>: Vertreter der Gruppe gegenüber dem Management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3A7EBDF-FF0E-4CCC-BA6A-CC658FFF7CC6}" type="slidenum">
              <a:rPr lang="de-DE" altLang="en-US" sz="1100"/>
              <a:pPr eaLnBrk="1" hangingPunct="1"/>
              <a:t>8</a:t>
            </a:fld>
            <a:endParaRPr lang="de-DE" altLang="en-US" sz="1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Kunde, Anwender und andere Betroffene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66688" y="981075"/>
            <a:ext cx="9501187" cy="5326063"/>
          </a:xfrm>
        </p:spPr>
        <p:txBody>
          <a:bodyPr/>
          <a:lstStyle/>
          <a:p>
            <a:pPr marL="0" indent="0"/>
            <a:r>
              <a:rPr lang="de-DE" altLang="en-US" smtClean="0"/>
              <a:t>Software wird meist für einen Auftraggeber, den Kunden, entwickelt. </a:t>
            </a:r>
          </a:p>
          <a:p>
            <a:pPr marL="0" indent="0"/>
            <a:r>
              <a:rPr lang="de-DE" altLang="en-US" b="1" smtClean="0"/>
              <a:t>Beispiel</a:t>
            </a:r>
            <a:r>
              <a:rPr lang="de-DE" altLang="en-US" smtClean="0"/>
              <a:t>: Auskunftssystem der Bahn.</a:t>
            </a:r>
          </a:p>
          <a:p>
            <a:pPr lvl="1"/>
            <a:r>
              <a:rPr lang="de-DE" altLang="en-US" b="1" smtClean="0"/>
              <a:t>Kunde</a:t>
            </a:r>
            <a:r>
              <a:rPr lang="de-DE" altLang="en-US" smtClean="0"/>
              <a:t> = die Bahngesellschaft, vertreten durch einen hohen Manager</a:t>
            </a:r>
          </a:p>
          <a:p>
            <a:pPr lvl="1"/>
            <a:r>
              <a:rPr lang="de-DE" altLang="en-US" b="1" smtClean="0"/>
              <a:t>Klienten</a:t>
            </a:r>
            <a:r>
              <a:rPr lang="de-DE" altLang="en-US" smtClean="0"/>
              <a:t> = Fahrplan-Experten, Fahrplan-Macher, Betreiber anderer Verkehrsmittel </a:t>
            </a:r>
          </a:p>
          <a:p>
            <a:pPr marL="0" indent="0"/>
            <a:r>
              <a:rPr lang="de-DE" altLang="en-US" smtClean="0"/>
              <a:t>Klienten sind eine im Allgemeinen große und sehr heterogene Gruppe.</a:t>
            </a:r>
          </a:p>
          <a:p>
            <a:pPr marL="0" indent="0"/>
            <a:r>
              <a:rPr lang="de-DE" altLang="en-US" smtClean="0"/>
              <a:t>„</a:t>
            </a:r>
            <a:r>
              <a:rPr lang="de-DE" altLang="en-US" b="1" smtClean="0"/>
              <a:t>Unsichtbare Klienten</a:t>
            </a:r>
            <a:r>
              <a:rPr lang="de-DE" altLang="en-US" smtClean="0"/>
              <a:t>“</a:t>
            </a:r>
          </a:p>
          <a:p>
            <a:pPr lvl="1"/>
            <a:r>
              <a:rPr lang="de-DE" altLang="en-US" smtClean="0"/>
              <a:t>Gesetzgeber, Kontrollgremien </a:t>
            </a:r>
          </a:p>
          <a:p>
            <a:pPr lvl="1"/>
            <a:r>
              <a:rPr lang="de-DE" altLang="en-US" smtClean="0"/>
              <a:t>Sie wirken durch Gesetze, Vorschriften und Normen auf die Arbeit ein.</a:t>
            </a:r>
          </a:p>
          <a:p>
            <a:pPr marL="0" indent="0"/>
            <a:endParaRPr lang="de-DE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7D52A8-797A-434F-9EEC-96C79D038AE8}" type="slidenum">
              <a:rPr lang="de-DE" altLang="en-US" sz="1100"/>
              <a:pPr eaLnBrk="1" hangingPunct="1"/>
              <a:t>9</a:t>
            </a:fld>
            <a:endParaRPr lang="de-DE" altLang="en-US"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 Boo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01_Grundlagen.ppt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381000" marR="0" indent="-381000" algn="ctr" defTabSz="762000" rtl="0" eaLnBrk="0" fontAlgn="base" latinLnBrk="0" hangingPunct="0">
          <a:lnSpc>
            <a:spcPct val="90000"/>
          </a:lnSpc>
          <a:spcBef>
            <a:spcPct val="60000"/>
          </a:spcBef>
          <a:spcAft>
            <a:spcPct val="5000"/>
          </a:spcAft>
          <a:buClr>
            <a:srgbClr val="0000FF"/>
          </a:buClr>
          <a:buSzPct val="10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01_Grundlagen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_Grundlagen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_Grundlagen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1995</Words>
  <Application>Microsoft Office PowerPoint</Application>
  <PresentationFormat>A4 Paper (210x297 mm)</PresentationFormat>
  <Paragraphs>305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Tahoma</vt:lpstr>
      <vt:lpstr>Arial</vt:lpstr>
      <vt:lpstr>Arial Rounded MT Bold</vt:lpstr>
      <vt:lpstr>Verdana</vt:lpstr>
      <vt:lpstr>Wingdings</vt:lpstr>
      <vt:lpstr>Times New Roman</vt:lpstr>
      <vt:lpstr>PMingLiU</vt:lpstr>
      <vt:lpstr>Helvetica</vt:lpstr>
      <vt:lpstr>Sabon</vt:lpstr>
      <vt:lpstr>Symbol</vt:lpstr>
      <vt:lpstr>Myriad-Bold</vt:lpstr>
      <vt:lpstr>Calibri</vt:lpstr>
      <vt:lpstr>SE Book</vt:lpstr>
      <vt:lpstr>6 Menschen im Software Engineering</vt:lpstr>
      <vt:lpstr> </vt:lpstr>
      <vt:lpstr>6.1 Software-Leute und Klienten</vt:lpstr>
      <vt:lpstr>Software-Leute und Klienten</vt:lpstr>
      <vt:lpstr>6.2 Rollen und Verantwortlichkeiten</vt:lpstr>
      <vt:lpstr>Rollen</vt:lpstr>
      <vt:lpstr>Entwickler und seine Spezialisierungen</vt:lpstr>
      <vt:lpstr>Projektleiter und Gruppenleiter</vt:lpstr>
      <vt:lpstr>Kunde, Anwender und andere Betroffene</vt:lpstr>
      <vt:lpstr>6.3 Die Produktivität des Projekts</vt:lpstr>
      <vt:lpstr>Einflussfaktoren der Produktivität - 1</vt:lpstr>
      <vt:lpstr>Einflussfaktoren der Produktivität - 2</vt:lpstr>
      <vt:lpstr>Ideale Verhältnisse</vt:lpstr>
      <vt:lpstr>Variationsbreite der Produktivität</vt:lpstr>
      <vt:lpstr>Messung der individuellen Produktivität</vt:lpstr>
      <vt:lpstr>6.4 Motivation und Qualifikation</vt:lpstr>
      <vt:lpstr>Die übliche Programmiererkarriere - 1</vt:lpstr>
      <vt:lpstr>Die übliche Programmiererkarriere - 2</vt:lpstr>
      <vt:lpstr>Ein Modell der Motivation</vt:lpstr>
      <vt:lpstr>Was dem Entwickler Spaß macht</vt:lpstr>
      <vt:lpstr>Was der Entwickler tatsächlich tut</vt:lpstr>
      <vt:lpstr>Spezialfall: Der Versager</vt:lpstr>
      <vt:lpstr>Spezialfall: Der Workaholic</vt:lpstr>
      <vt:lpstr>Folgerungen für das Management</vt:lpstr>
      <vt:lpstr>Beispiel: Dokumentation</vt:lpstr>
      <vt:lpstr>6.5 The Personal Software Process</vt:lpstr>
      <vt:lpstr>Verbesserung der SW-Entwicklung</vt:lpstr>
      <vt:lpstr>Vorüberlegungen</vt:lpstr>
      <vt:lpstr>Grundidee</vt:lpstr>
      <vt:lpstr>Stufen des PSP</vt:lpstr>
      <vt:lpstr>Eingesetzte Lerntechniken</vt:lpstr>
      <vt:lpstr>Stufen und eingesetzte Metriken des PSP</vt:lpstr>
      <vt:lpstr>Diskussion PSP</vt:lpstr>
      <vt:lpstr>6.6 Moralische und ethische Aspekte</vt:lpstr>
      <vt:lpstr>Unsere Arbeit als Software-Entwickler</vt:lpstr>
      <vt:lpstr>Ethische Leitlinien</vt:lpstr>
      <vt:lpstr>Extremes Beispiel</vt:lpstr>
      <vt:lpstr>Leitlinien der GI</vt:lpstr>
      <vt:lpstr>Fazit</vt:lpstr>
    </vt:vector>
  </TitlesOfParts>
  <Company>LuFGI3 RWTH Aachen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lichter</dc:creator>
  <cp:lastModifiedBy>Horst Lichter</cp:lastModifiedBy>
  <cp:revision>482</cp:revision>
  <cp:lastPrinted>1999-12-02T11:37:08Z</cp:lastPrinted>
  <dcterms:created xsi:type="dcterms:W3CDTF">1999-10-20T06:37:44Z</dcterms:created>
  <dcterms:modified xsi:type="dcterms:W3CDTF">2022-11-16T09:45:15Z</dcterms:modified>
</cp:coreProperties>
</file>