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9" r:id="rId1"/>
  </p:sldMasterIdLst>
  <p:notesMasterIdLst>
    <p:notesMasterId r:id="rId59"/>
  </p:notesMasterIdLst>
  <p:handoutMasterIdLst>
    <p:handoutMasterId r:id="rId60"/>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5" r:id="rId40"/>
    <p:sldId id="296" r:id="rId41"/>
    <p:sldId id="297" r:id="rId42"/>
    <p:sldId id="298" r:id="rId43"/>
    <p:sldId id="299" r:id="rId44"/>
    <p:sldId id="300" r:id="rId45"/>
    <p:sldId id="301" r:id="rId46"/>
    <p:sldId id="302" r:id="rId47"/>
    <p:sldId id="303" r:id="rId48"/>
    <p:sldId id="304" r:id="rId49"/>
    <p:sldId id="305" r:id="rId50"/>
    <p:sldId id="306" r:id="rId51"/>
    <p:sldId id="308" r:id="rId52"/>
    <p:sldId id="307" r:id="rId53"/>
    <p:sldId id="309" r:id="rId54"/>
    <p:sldId id="310" r:id="rId55"/>
    <p:sldId id="311" r:id="rId56"/>
    <p:sldId id="313" r:id="rId57"/>
    <p:sldId id="312" r:id="rId58"/>
  </p:sldIdLst>
  <p:sldSz cx="9906000" cy="6858000" type="A4"/>
  <p:notesSz cx="7099300" cy="10234613"/>
  <p:defaultTextStyle>
    <a:defPPr>
      <a:defRPr lang="en-US"/>
    </a:defPPr>
    <a:lvl1pPr algn="l" rtl="0" fontAlgn="base">
      <a:spcBef>
        <a:spcPct val="0"/>
      </a:spcBef>
      <a:spcAft>
        <a:spcPct val="0"/>
      </a:spcAft>
      <a:defRPr sz="1600" kern="1200">
        <a:solidFill>
          <a:schemeClr val="tx1"/>
        </a:solidFill>
        <a:latin typeface="Tahoma" panose="020B0604030504040204" pitchFamily="34" charset="0"/>
        <a:ea typeface="+mn-ea"/>
        <a:cs typeface="Arial" panose="020B0604020202020204" pitchFamily="34" charset="0"/>
      </a:defRPr>
    </a:lvl1pPr>
    <a:lvl2pPr marL="457200" algn="l" rtl="0" fontAlgn="base">
      <a:spcBef>
        <a:spcPct val="0"/>
      </a:spcBef>
      <a:spcAft>
        <a:spcPct val="0"/>
      </a:spcAft>
      <a:defRPr sz="1600" kern="1200">
        <a:solidFill>
          <a:schemeClr val="tx1"/>
        </a:solidFill>
        <a:latin typeface="Tahoma" panose="020B0604030504040204" pitchFamily="34" charset="0"/>
        <a:ea typeface="+mn-ea"/>
        <a:cs typeface="Arial" panose="020B0604020202020204" pitchFamily="34" charset="0"/>
      </a:defRPr>
    </a:lvl2pPr>
    <a:lvl3pPr marL="914400" algn="l" rtl="0" fontAlgn="base">
      <a:spcBef>
        <a:spcPct val="0"/>
      </a:spcBef>
      <a:spcAft>
        <a:spcPct val="0"/>
      </a:spcAft>
      <a:defRPr sz="1600" kern="1200">
        <a:solidFill>
          <a:schemeClr val="tx1"/>
        </a:solidFill>
        <a:latin typeface="Tahoma" panose="020B0604030504040204" pitchFamily="34" charset="0"/>
        <a:ea typeface="+mn-ea"/>
        <a:cs typeface="Arial" panose="020B0604020202020204" pitchFamily="34" charset="0"/>
      </a:defRPr>
    </a:lvl3pPr>
    <a:lvl4pPr marL="1371600" algn="l" rtl="0" fontAlgn="base">
      <a:spcBef>
        <a:spcPct val="0"/>
      </a:spcBef>
      <a:spcAft>
        <a:spcPct val="0"/>
      </a:spcAft>
      <a:defRPr sz="1600" kern="1200">
        <a:solidFill>
          <a:schemeClr val="tx1"/>
        </a:solidFill>
        <a:latin typeface="Tahoma" panose="020B0604030504040204" pitchFamily="34" charset="0"/>
        <a:ea typeface="+mn-ea"/>
        <a:cs typeface="Arial" panose="020B0604020202020204" pitchFamily="34" charset="0"/>
      </a:defRPr>
    </a:lvl4pPr>
    <a:lvl5pPr marL="1828800" algn="l" rtl="0" fontAlgn="base">
      <a:spcBef>
        <a:spcPct val="0"/>
      </a:spcBef>
      <a:spcAft>
        <a:spcPct val="0"/>
      </a:spcAft>
      <a:defRPr sz="1600" kern="1200">
        <a:solidFill>
          <a:schemeClr val="tx1"/>
        </a:solidFill>
        <a:latin typeface="Tahoma" panose="020B0604030504040204" pitchFamily="34" charset="0"/>
        <a:ea typeface="+mn-ea"/>
        <a:cs typeface="Arial" panose="020B0604020202020204" pitchFamily="34" charset="0"/>
      </a:defRPr>
    </a:lvl5pPr>
    <a:lvl6pPr marL="2286000" algn="l" defTabSz="914400" rtl="0" eaLnBrk="1" latinLnBrk="0" hangingPunct="1">
      <a:defRPr sz="1600" kern="1200">
        <a:solidFill>
          <a:schemeClr val="tx1"/>
        </a:solidFill>
        <a:latin typeface="Tahoma" panose="020B0604030504040204" pitchFamily="34" charset="0"/>
        <a:ea typeface="+mn-ea"/>
        <a:cs typeface="Arial" panose="020B0604020202020204" pitchFamily="34" charset="0"/>
      </a:defRPr>
    </a:lvl6pPr>
    <a:lvl7pPr marL="2743200" algn="l" defTabSz="914400" rtl="0" eaLnBrk="1" latinLnBrk="0" hangingPunct="1">
      <a:defRPr sz="1600" kern="1200">
        <a:solidFill>
          <a:schemeClr val="tx1"/>
        </a:solidFill>
        <a:latin typeface="Tahoma" panose="020B0604030504040204" pitchFamily="34" charset="0"/>
        <a:ea typeface="+mn-ea"/>
        <a:cs typeface="Arial" panose="020B0604020202020204" pitchFamily="34" charset="0"/>
      </a:defRPr>
    </a:lvl7pPr>
    <a:lvl8pPr marL="3200400" algn="l" defTabSz="914400" rtl="0" eaLnBrk="1" latinLnBrk="0" hangingPunct="1">
      <a:defRPr sz="1600" kern="1200">
        <a:solidFill>
          <a:schemeClr val="tx1"/>
        </a:solidFill>
        <a:latin typeface="Tahoma" panose="020B0604030504040204" pitchFamily="34" charset="0"/>
        <a:ea typeface="+mn-ea"/>
        <a:cs typeface="Arial" panose="020B0604020202020204" pitchFamily="34" charset="0"/>
      </a:defRPr>
    </a:lvl8pPr>
    <a:lvl9pPr marL="3657600" algn="l" defTabSz="914400" rtl="0" eaLnBrk="1" latinLnBrk="0" hangingPunct="1">
      <a:defRPr sz="1600" kern="1200">
        <a:solidFill>
          <a:schemeClr val="tx1"/>
        </a:solidFill>
        <a:latin typeface="Tahoma" panose="020B060403050404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 uri="{2D200454-40CA-4A62-9FC3-DE9A4176ACB9}">
      <p15:notesGuideLst xmlns:p15="http://schemas.microsoft.com/office/powerpoint/2012/main">
        <p15:guide id="1" orient="horz" pos="3223">
          <p15:clr>
            <a:srgbClr val="A4A3A4"/>
          </p15:clr>
        </p15:guide>
        <p15:guide id="2" pos="2236">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E73B49"/>
    <a:srgbClr val="CCCCFF"/>
    <a:srgbClr val="9999FF"/>
    <a:srgbClr val="F5F5F7"/>
    <a:srgbClr val="E42835"/>
    <a:srgbClr val="8CB990"/>
    <a:srgbClr val="85A5D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111" autoAdjust="0"/>
    <p:restoredTop sz="94660" autoAdjust="0"/>
  </p:normalViewPr>
  <p:slideViewPr>
    <p:cSldViewPr>
      <p:cViewPr varScale="1">
        <p:scale>
          <a:sx n="121" d="100"/>
          <a:sy n="121" d="100"/>
        </p:scale>
        <p:origin x="1200" y="102"/>
      </p:cViewPr>
      <p:guideLst>
        <p:guide orient="horz" pos="2160"/>
        <p:guide pos="312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77" d="100"/>
          <a:sy n="77" d="100"/>
        </p:scale>
        <p:origin x="-3270" y="-84"/>
      </p:cViewPr>
      <p:guideLst>
        <p:guide orient="horz" pos="3223"/>
        <p:guide pos="2236"/>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61" Type="http://schemas.openxmlformats.org/officeDocument/2006/relationships/presProps" Target="pres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630" name="Rectangle 6"/>
          <p:cNvSpPr>
            <a:spLocks noChangeArrowheads="1"/>
          </p:cNvSpPr>
          <p:nvPr/>
        </p:nvSpPr>
        <p:spPr bwMode="auto">
          <a:xfrm>
            <a:off x="315913" y="428625"/>
            <a:ext cx="6462712" cy="250825"/>
          </a:xfrm>
          <a:prstGeom prst="rect">
            <a:avLst/>
          </a:prstGeom>
          <a:noFill/>
          <a:ln w="12700">
            <a:noFill/>
            <a:miter lim="800000"/>
            <a:headEnd/>
            <a:tailEnd/>
          </a:ln>
          <a:effectLst/>
        </p:spPr>
        <p:txBody>
          <a:bodyPr wrap="none" lIns="95504" tIns="46914" rIns="95504" bIns="46914">
            <a:spAutoFit/>
          </a:bodyPr>
          <a:lstStyle/>
          <a:p>
            <a:pPr defTabSz="804863" eaLnBrk="0" hangingPunct="0">
              <a:lnSpc>
                <a:spcPct val="90000"/>
              </a:lnSpc>
              <a:defRPr/>
            </a:pPr>
            <a:r>
              <a:rPr lang="de-DE" sz="1000">
                <a:latin typeface="Arial" charset="0"/>
                <a:cs typeface="+mn-cs"/>
              </a:rPr>
              <a:t>SW-Projekt-Management 		         WS 99/00		 H. Lichter, RWTH Aachen</a:t>
            </a:r>
          </a:p>
        </p:txBody>
      </p:sp>
      <p:sp>
        <p:nvSpPr>
          <p:cNvPr id="26631" name="Rectangle 7"/>
          <p:cNvSpPr>
            <a:spLocks noChangeArrowheads="1"/>
          </p:cNvSpPr>
          <p:nvPr/>
        </p:nvSpPr>
        <p:spPr bwMode="auto">
          <a:xfrm>
            <a:off x="3463925" y="9637713"/>
            <a:ext cx="384175" cy="252412"/>
          </a:xfrm>
          <a:prstGeom prst="rect">
            <a:avLst/>
          </a:prstGeom>
          <a:noFill/>
          <a:ln w="12700">
            <a:noFill/>
            <a:miter lim="800000"/>
            <a:headEnd/>
            <a:tailEnd/>
          </a:ln>
          <a:effectLst/>
        </p:spPr>
        <p:txBody>
          <a:bodyPr wrap="none" lIns="95504" tIns="46914" rIns="95504" bIns="46914">
            <a:spAutoFit/>
          </a:bodyPr>
          <a:lstStyle>
            <a:lvl1pPr defTabSz="804863" eaLnBrk="0" hangingPunct="0">
              <a:defRPr sz="1600">
                <a:solidFill>
                  <a:schemeClr val="tx1"/>
                </a:solidFill>
                <a:latin typeface="Tahoma" panose="020B0604030504040204" pitchFamily="34" charset="0"/>
                <a:cs typeface="Arial" panose="020B0604020202020204" pitchFamily="34" charset="0"/>
              </a:defRPr>
            </a:lvl1pPr>
            <a:lvl2pPr marL="742950" indent="-285750" defTabSz="804863" eaLnBrk="0" hangingPunct="0">
              <a:defRPr sz="1600">
                <a:solidFill>
                  <a:schemeClr val="tx1"/>
                </a:solidFill>
                <a:latin typeface="Tahoma" panose="020B0604030504040204" pitchFamily="34" charset="0"/>
                <a:cs typeface="Arial" panose="020B0604020202020204" pitchFamily="34" charset="0"/>
              </a:defRPr>
            </a:lvl2pPr>
            <a:lvl3pPr marL="1143000" indent="-228600" defTabSz="804863" eaLnBrk="0" hangingPunct="0">
              <a:defRPr sz="1600">
                <a:solidFill>
                  <a:schemeClr val="tx1"/>
                </a:solidFill>
                <a:latin typeface="Tahoma" panose="020B0604030504040204" pitchFamily="34" charset="0"/>
                <a:cs typeface="Arial" panose="020B0604020202020204" pitchFamily="34" charset="0"/>
              </a:defRPr>
            </a:lvl3pPr>
            <a:lvl4pPr marL="1600200" indent="-228600" defTabSz="804863" eaLnBrk="0" hangingPunct="0">
              <a:defRPr sz="1600">
                <a:solidFill>
                  <a:schemeClr val="tx1"/>
                </a:solidFill>
                <a:latin typeface="Tahoma" panose="020B0604030504040204" pitchFamily="34" charset="0"/>
                <a:cs typeface="Arial" panose="020B0604020202020204" pitchFamily="34" charset="0"/>
              </a:defRPr>
            </a:lvl4pPr>
            <a:lvl5pPr marL="2057400" indent="-228600" defTabSz="804863" eaLnBrk="0" hangingPunct="0">
              <a:defRPr sz="1600">
                <a:solidFill>
                  <a:schemeClr val="tx1"/>
                </a:solidFill>
                <a:latin typeface="Tahoma" panose="020B0604030504040204" pitchFamily="34" charset="0"/>
                <a:cs typeface="Arial" panose="020B0604020202020204" pitchFamily="34" charset="0"/>
              </a:defRPr>
            </a:lvl5pPr>
            <a:lvl6pPr marL="2514600" indent="-228600" defTabSz="804863"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defTabSz="804863"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defTabSz="804863"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defTabSz="804863"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algn="ctr">
              <a:lnSpc>
                <a:spcPct val="90000"/>
              </a:lnSpc>
            </a:pPr>
            <a:r>
              <a:rPr lang="en-US" altLang="en-US" sz="1000">
                <a:latin typeface="Arial" panose="020B0604020202020204" pitchFamily="34" charset="0"/>
              </a:rPr>
              <a:t> </a:t>
            </a:r>
            <a:fld id="{8471F225-1E2F-4F8B-9BBD-59E8B8DD498A}" type="slidenum">
              <a:rPr lang="en-US" altLang="en-US" sz="1000">
                <a:latin typeface="Arial" panose="020B0604020202020204" pitchFamily="34" charset="0"/>
              </a:rPr>
              <a:pPr algn="ctr">
                <a:lnSpc>
                  <a:spcPct val="90000"/>
                </a:lnSpc>
              </a:pPr>
              <a:t>‹#›</a:t>
            </a:fld>
            <a:endParaRPr lang="en-US" altLang="en-US" sz="1000">
              <a:latin typeface="Arial" panose="020B0604020202020204" pitchFamily="34" charset="0"/>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Rectangle 2"/>
          <p:cNvSpPr>
            <a:spLocks noGrp="1" noChangeArrowheads="1"/>
          </p:cNvSpPr>
          <p:nvPr>
            <p:ph type="hdr" sz="quarter"/>
          </p:nvPr>
        </p:nvSpPr>
        <p:spPr bwMode="auto">
          <a:xfrm>
            <a:off x="0" y="0"/>
            <a:ext cx="3076575" cy="511175"/>
          </a:xfrm>
          <a:prstGeom prst="rect">
            <a:avLst/>
          </a:prstGeom>
          <a:noFill/>
          <a:ln w="12700">
            <a:noFill/>
            <a:miter lim="800000"/>
            <a:headEnd/>
            <a:tailEnd/>
          </a:ln>
          <a:effectLst/>
        </p:spPr>
        <p:txBody>
          <a:bodyPr vert="horz" wrap="square" lIns="96508" tIns="48254" rIns="96508" bIns="48254" numCol="1" anchor="t" anchorCtr="0" compatLnSpc="1">
            <a:prstTxWarp prst="textNoShape">
              <a:avLst/>
            </a:prstTxWarp>
          </a:bodyPr>
          <a:lstStyle>
            <a:lvl1pPr defTabSz="965200" eaLnBrk="0" hangingPunct="0">
              <a:defRPr sz="1200">
                <a:latin typeface="Times New Roman" pitchFamily="18" charset="0"/>
                <a:cs typeface="Arial" charset="0"/>
              </a:defRPr>
            </a:lvl1pPr>
          </a:lstStyle>
          <a:p>
            <a:pPr>
              <a:defRPr/>
            </a:pPr>
            <a:endParaRPr lang="de-DE"/>
          </a:p>
        </p:txBody>
      </p:sp>
      <p:sp>
        <p:nvSpPr>
          <p:cNvPr id="25603" name="Rectangle 3"/>
          <p:cNvSpPr>
            <a:spLocks noGrp="1" noChangeArrowheads="1"/>
          </p:cNvSpPr>
          <p:nvPr>
            <p:ph type="dt" idx="1"/>
          </p:nvPr>
        </p:nvSpPr>
        <p:spPr bwMode="auto">
          <a:xfrm>
            <a:off x="4022725" y="0"/>
            <a:ext cx="3076575" cy="511175"/>
          </a:xfrm>
          <a:prstGeom prst="rect">
            <a:avLst/>
          </a:prstGeom>
          <a:noFill/>
          <a:ln w="12700">
            <a:noFill/>
            <a:miter lim="800000"/>
            <a:headEnd/>
            <a:tailEnd/>
          </a:ln>
          <a:effectLst/>
        </p:spPr>
        <p:txBody>
          <a:bodyPr vert="horz" wrap="square" lIns="96508" tIns="48254" rIns="96508" bIns="48254" numCol="1" anchor="t" anchorCtr="0" compatLnSpc="1">
            <a:prstTxWarp prst="textNoShape">
              <a:avLst/>
            </a:prstTxWarp>
          </a:bodyPr>
          <a:lstStyle>
            <a:lvl1pPr algn="r" defTabSz="965200" eaLnBrk="0" hangingPunct="0">
              <a:defRPr sz="1200">
                <a:latin typeface="Times New Roman" pitchFamily="18" charset="0"/>
                <a:cs typeface="Arial" charset="0"/>
              </a:defRPr>
            </a:lvl1pPr>
          </a:lstStyle>
          <a:p>
            <a:pPr>
              <a:defRPr/>
            </a:pPr>
            <a:endParaRPr lang="de-DE"/>
          </a:p>
        </p:txBody>
      </p:sp>
      <p:sp>
        <p:nvSpPr>
          <p:cNvPr id="62468" name="Rectangle 4"/>
          <p:cNvSpPr>
            <a:spLocks noGrp="1" noRot="1" noChangeAspect="1" noChangeArrowheads="1" noTextEdit="1"/>
          </p:cNvSpPr>
          <p:nvPr>
            <p:ph type="sldImg" idx="2"/>
          </p:nvPr>
        </p:nvSpPr>
        <p:spPr bwMode="auto">
          <a:xfrm>
            <a:off x="776288" y="766763"/>
            <a:ext cx="5546725" cy="384016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5" name="Rectangle 5"/>
          <p:cNvSpPr>
            <a:spLocks noGrp="1" noChangeArrowheads="1"/>
          </p:cNvSpPr>
          <p:nvPr>
            <p:ph type="body" sz="quarter" idx="3"/>
          </p:nvPr>
        </p:nvSpPr>
        <p:spPr bwMode="auto">
          <a:xfrm>
            <a:off x="946150" y="4862513"/>
            <a:ext cx="5207000" cy="4605337"/>
          </a:xfrm>
          <a:prstGeom prst="rect">
            <a:avLst/>
          </a:prstGeom>
          <a:noFill/>
          <a:ln w="12700">
            <a:noFill/>
            <a:miter lim="800000"/>
            <a:headEnd/>
            <a:tailEnd/>
          </a:ln>
          <a:effectLst/>
        </p:spPr>
        <p:txBody>
          <a:bodyPr vert="horz" wrap="square" lIns="96508" tIns="48254" rIns="96508" bIns="48254" numCol="1" anchor="t" anchorCtr="0" compatLnSpc="1">
            <a:prstTxWarp prst="textNoShape">
              <a:avLst/>
            </a:prstTxWarp>
          </a:bodyPr>
          <a:lstStyle/>
          <a:p>
            <a:pPr lvl="0"/>
            <a:r>
              <a:rPr lang="de-DE" noProof="0" smtClean="0"/>
              <a:t>Click to edit Master text styles</a:t>
            </a:r>
          </a:p>
          <a:p>
            <a:pPr lvl="1"/>
            <a:r>
              <a:rPr lang="de-DE" noProof="0" smtClean="0"/>
              <a:t>Second level</a:t>
            </a:r>
          </a:p>
          <a:p>
            <a:pPr lvl="2"/>
            <a:r>
              <a:rPr lang="de-DE" noProof="0" smtClean="0"/>
              <a:t>Third level</a:t>
            </a:r>
          </a:p>
          <a:p>
            <a:pPr lvl="3"/>
            <a:r>
              <a:rPr lang="de-DE" noProof="0" smtClean="0"/>
              <a:t>Fourth level</a:t>
            </a:r>
          </a:p>
          <a:p>
            <a:pPr lvl="4"/>
            <a:r>
              <a:rPr lang="de-DE" noProof="0" smtClean="0"/>
              <a:t>Fifth level</a:t>
            </a:r>
          </a:p>
        </p:txBody>
      </p:sp>
      <p:sp>
        <p:nvSpPr>
          <p:cNvPr id="25606" name="Rectangle 6"/>
          <p:cNvSpPr>
            <a:spLocks noGrp="1" noChangeArrowheads="1"/>
          </p:cNvSpPr>
          <p:nvPr>
            <p:ph type="ftr" sz="quarter" idx="4"/>
          </p:nvPr>
        </p:nvSpPr>
        <p:spPr bwMode="auto">
          <a:xfrm>
            <a:off x="0" y="9723438"/>
            <a:ext cx="3076575" cy="511175"/>
          </a:xfrm>
          <a:prstGeom prst="rect">
            <a:avLst/>
          </a:prstGeom>
          <a:noFill/>
          <a:ln w="12700">
            <a:noFill/>
            <a:miter lim="800000"/>
            <a:headEnd/>
            <a:tailEnd/>
          </a:ln>
          <a:effectLst/>
        </p:spPr>
        <p:txBody>
          <a:bodyPr vert="horz" wrap="square" lIns="96508" tIns="48254" rIns="96508" bIns="48254" numCol="1" anchor="b" anchorCtr="0" compatLnSpc="1">
            <a:prstTxWarp prst="textNoShape">
              <a:avLst/>
            </a:prstTxWarp>
          </a:bodyPr>
          <a:lstStyle>
            <a:lvl1pPr defTabSz="965200" eaLnBrk="0" hangingPunct="0">
              <a:defRPr sz="1200">
                <a:latin typeface="Times New Roman" pitchFamily="18" charset="0"/>
                <a:cs typeface="Arial" charset="0"/>
              </a:defRPr>
            </a:lvl1pPr>
          </a:lstStyle>
          <a:p>
            <a:pPr>
              <a:defRPr/>
            </a:pPr>
            <a:endParaRPr lang="de-DE"/>
          </a:p>
        </p:txBody>
      </p:sp>
      <p:sp>
        <p:nvSpPr>
          <p:cNvPr id="25607" name="Rectangle 7"/>
          <p:cNvSpPr>
            <a:spLocks noGrp="1" noChangeArrowheads="1"/>
          </p:cNvSpPr>
          <p:nvPr>
            <p:ph type="sldNum" sz="quarter" idx="5"/>
          </p:nvPr>
        </p:nvSpPr>
        <p:spPr bwMode="auto">
          <a:xfrm>
            <a:off x="4022725" y="9723438"/>
            <a:ext cx="3076575" cy="511175"/>
          </a:xfrm>
          <a:prstGeom prst="rect">
            <a:avLst/>
          </a:prstGeom>
          <a:noFill/>
          <a:ln w="12700">
            <a:noFill/>
            <a:miter lim="800000"/>
            <a:headEnd/>
            <a:tailEnd/>
          </a:ln>
          <a:effectLst/>
        </p:spPr>
        <p:txBody>
          <a:bodyPr vert="horz" wrap="square" lIns="96508" tIns="48254" rIns="96508" bIns="48254" numCol="1" anchor="b" anchorCtr="0" compatLnSpc="1">
            <a:prstTxWarp prst="textNoShape">
              <a:avLst/>
            </a:prstTxWarp>
          </a:bodyPr>
          <a:lstStyle>
            <a:lvl1pPr algn="r" defTabSz="965200" eaLnBrk="0" hangingPunct="0">
              <a:defRPr sz="1200">
                <a:latin typeface="Times New Roman" panose="02020603050405020304" pitchFamily="18" charset="0"/>
              </a:defRPr>
            </a:lvl1pPr>
          </a:lstStyle>
          <a:p>
            <a:fld id="{90A7672F-C021-443B-873F-9B5B7F66AC03}" type="slidenum">
              <a:rPr lang="de-DE" altLang="en-US"/>
              <a:pPr/>
              <a:t>‹#›</a:t>
            </a:fld>
            <a:endParaRPr lang="de-DE"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6" name="Content Placeholder 2"/>
          <p:cNvSpPr>
            <a:spLocks noGrp="1"/>
          </p:cNvSpPr>
          <p:nvPr>
            <p:ph idx="1"/>
          </p:nvPr>
        </p:nvSpPr>
        <p:spPr>
          <a:xfrm>
            <a:off x="166690" y="981075"/>
            <a:ext cx="9501187" cy="5326063"/>
          </a:xfrm>
        </p:spPr>
        <p:txBody>
          <a:bodyPr/>
          <a:lstStyle>
            <a:lvl1pPr marL="0" indent="0">
              <a:buClr>
                <a:srgbClr val="3333FF"/>
              </a:buClr>
              <a:defRPr/>
            </a:lvl1pPr>
            <a:lvl2pPr>
              <a:buClr>
                <a:srgbClr val="3333FF"/>
              </a:buClr>
              <a:defRPr/>
            </a:lvl2pPr>
            <a:lvl3pPr>
              <a:buClr>
                <a:srgbClr val="3333FF"/>
              </a:buClr>
              <a:defRPr/>
            </a:lvl3pPr>
            <a:lvl4pPr>
              <a:buClr>
                <a:srgbClr val="3333FF"/>
              </a:buClr>
              <a:defRPr/>
            </a:lvl4pPr>
            <a:lvl5pPr>
              <a:buClr>
                <a:srgbClr val="3333FF"/>
              </a:buClr>
              <a:defRPr/>
            </a:lvl5p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4" name="Slide Number Placeholder 9"/>
          <p:cNvSpPr>
            <a:spLocks noGrp="1"/>
          </p:cNvSpPr>
          <p:nvPr>
            <p:ph type="sldNum" sz="quarter" idx="10"/>
          </p:nvPr>
        </p:nvSpPr>
        <p:spPr/>
        <p:txBody>
          <a:bodyPr/>
          <a:lstStyle>
            <a:lvl1pPr>
              <a:defRPr/>
            </a:lvl1pPr>
          </a:lstStyle>
          <a:p>
            <a:fld id="{BF21E98F-0C83-4440-B501-7B2D03E9B8DD}" type="slidenum">
              <a:rPr lang="de-DE" altLang="en-US"/>
              <a:pPr/>
              <a:t>‹#›</a:t>
            </a:fld>
            <a:endParaRPr lang="de-DE" altLang="en-US"/>
          </a:p>
        </p:txBody>
      </p:sp>
    </p:spTree>
    <p:extLst>
      <p:ext uri="{BB962C8B-B14F-4D97-AF65-F5344CB8AC3E}">
        <p14:creationId xmlns:p14="http://schemas.microsoft.com/office/powerpoint/2010/main" val="19772544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6" name="Text Placeholder 3"/>
          <p:cNvSpPr>
            <a:spLocks noGrp="1"/>
          </p:cNvSpPr>
          <p:nvPr>
            <p:ph type="body" sz="half" idx="2"/>
          </p:nvPr>
        </p:nvSpPr>
        <p:spPr>
          <a:xfrm>
            <a:off x="344488" y="5648474"/>
            <a:ext cx="9073008" cy="804862"/>
          </a:xfrm>
        </p:spPr>
        <p:txBody>
          <a:bodyPr/>
          <a:lstStyle>
            <a:lvl1pPr marL="0" indent="0" algn="ctr">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8" name="Content Placeholder 7"/>
          <p:cNvSpPr>
            <a:spLocks noGrp="1"/>
          </p:cNvSpPr>
          <p:nvPr>
            <p:ph sz="quarter" idx="12"/>
          </p:nvPr>
        </p:nvSpPr>
        <p:spPr>
          <a:xfrm>
            <a:off x="416496" y="836612"/>
            <a:ext cx="9001000" cy="460861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5" name="Slide Number Placeholder 9"/>
          <p:cNvSpPr>
            <a:spLocks noGrp="1"/>
          </p:cNvSpPr>
          <p:nvPr>
            <p:ph type="sldNum" sz="quarter" idx="13"/>
          </p:nvPr>
        </p:nvSpPr>
        <p:spPr/>
        <p:txBody>
          <a:bodyPr/>
          <a:lstStyle>
            <a:lvl1pPr>
              <a:defRPr/>
            </a:lvl1pPr>
          </a:lstStyle>
          <a:p>
            <a:fld id="{44EA3B80-2A60-4544-8AF9-1A60FB7A6BD9}" type="slidenum">
              <a:rPr lang="de-DE" altLang="en-US"/>
              <a:pPr/>
              <a:t>‹#›</a:t>
            </a:fld>
            <a:endParaRPr lang="de-DE" altLang="en-US"/>
          </a:p>
        </p:txBody>
      </p:sp>
    </p:spTree>
    <p:extLst>
      <p:ext uri="{BB962C8B-B14F-4D97-AF65-F5344CB8AC3E}">
        <p14:creationId xmlns:p14="http://schemas.microsoft.com/office/powerpoint/2010/main" val="35183289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7" name="Content Placeholder 6"/>
          <p:cNvSpPr>
            <a:spLocks noGrp="1"/>
          </p:cNvSpPr>
          <p:nvPr>
            <p:ph sz="quarter" idx="13"/>
          </p:nvPr>
        </p:nvSpPr>
        <p:spPr>
          <a:xfrm>
            <a:off x="200472" y="980728"/>
            <a:ext cx="4608512" cy="54006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de-DE" dirty="0"/>
          </a:p>
        </p:txBody>
      </p:sp>
      <p:sp>
        <p:nvSpPr>
          <p:cNvPr id="10" name="Content Placeholder 9"/>
          <p:cNvSpPr>
            <a:spLocks noGrp="1"/>
          </p:cNvSpPr>
          <p:nvPr>
            <p:ph sz="quarter" idx="14"/>
          </p:nvPr>
        </p:nvSpPr>
        <p:spPr>
          <a:xfrm>
            <a:off x="5097016" y="980728"/>
            <a:ext cx="4608512" cy="5400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5" name="Slide Number Placeholder 9"/>
          <p:cNvSpPr>
            <a:spLocks noGrp="1"/>
          </p:cNvSpPr>
          <p:nvPr>
            <p:ph type="sldNum" sz="quarter" idx="15"/>
          </p:nvPr>
        </p:nvSpPr>
        <p:spPr/>
        <p:txBody>
          <a:bodyPr/>
          <a:lstStyle>
            <a:lvl1pPr>
              <a:defRPr/>
            </a:lvl1pPr>
          </a:lstStyle>
          <a:p>
            <a:fld id="{FA70A53D-A94E-47D7-9A6D-E5D60728C2E4}" type="slidenum">
              <a:rPr lang="de-DE" altLang="en-US"/>
              <a:pPr/>
              <a:t>‹#›</a:t>
            </a:fld>
            <a:endParaRPr lang="de-DE" altLang="en-US"/>
          </a:p>
        </p:txBody>
      </p:sp>
    </p:spTree>
    <p:extLst>
      <p:ext uri="{BB962C8B-B14F-4D97-AF65-F5344CB8AC3E}">
        <p14:creationId xmlns:p14="http://schemas.microsoft.com/office/powerpoint/2010/main" val="37418536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7" name="Content Placeholder 6"/>
          <p:cNvSpPr>
            <a:spLocks noGrp="1"/>
          </p:cNvSpPr>
          <p:nvPr>
            <p:ph sz="quarter" idx="13"/>
          </p:nvPr>
        </p:nvSpPr>
        <p:spPr>
          <a:xfrm>
            <a:off x="200472" y="980728"/>
            <a:ext cx="9505056" cy="2520280"/>
          </a:xfrm>
        </p:spPr>
        <p:txBody>
          <a:bodyPr/>
          <a:lstStyle>
            <a:lvl1pPr marL="0" indent="0">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de-DE" dirty="0"/>
          </a:p>
        </p:txBody>
      </p:sp>
      <p:sp>
        <p:nvSpPr>
          <p:cNvPr id="10" name="Content Placeholder 9"/>
          <p:cNvSpPr>
            <a:spLocks noGrp="1"/>
          </p:cNvSpPr>
          <p:nvPr>
            <p:ph sz="quarter" idx="14"/>
          </p:nvPr>
        </p:nvSpPr>
        <p:spPr>
          <a:xfrm>
            <a:off x="200472" y="4005064"/>
            <a:ext cx="9505056" cy="2376264"/>
          </a:xfrm>
        </p:spPr>
        <p:txBody>
          <a:bodyPr/>
          <a:lstStyle>
            <a:lvl1pPr marL="0" indent="0">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de-DE" dirty="0"/>
          </a:p>
        </p:txBody>
      </p:sp>
      <p:sp>
        <p:nvSpPr>
          <p:cNvPr id="5" name="Slide Number Placeholder 9"/>
          <p:cNvSpPr>
            <a:spLocks noGrp="1"/>
          </p:cNvSpPr>
          <p:nvPr>
            <p:ph type="sldNum" sz="quarter" idx="15"/>
          </p:nvPr>
        </p:nvSpPr>
        <p:spPr/>
        <p:txBody>
          <a:bodyPr/>
          <a:lstStyle>
            <a:lvl1pPr>
              <a:defRPr/>
            </a:lvl1pPr>
          </a:lstStyle>
          <a:p>
            <a:fld id="{9306F970-6D26-42C2-A18D-CBACA31B85E1}" type="slidenum">
              <a:rPr lang="de-DE" altLang="en-US"/>
              <a:pPr/>
              <a:t>‹#›</a:t>
            </a:fld>
            <a:endParaRPr lang="de-DE" altLang="en-US"/>
          </a:p>
        </p:txBody>
      </p:sp>
    </p:spTree>
    <p:extLst>
      <p:ext uri="{BB962C8B-B14F-4D97-AF65-F5344CB8AC3E}">
        <p14:creationId xmlns:p14="http://schemas.microsoft.com/office/powerpoint/2010/main" val="10429416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de-DE" dirty="0"/>
          </a:p>
        </p:txBody>
      </p:sp>
      <p:sp>
        <p:nvSpPr>
          <p:cNvPr id="3" name="Slide Number Placeholder 9"/>
          <p:cNvSpPr>
            <a:spLocks noGrp="1"/>
          </p:cNvSpPr>
          <p:nvPr>
            <p:ph type="sldNum" sz="quarter" idx="10"/>
          </p:nvPr>
        </p:nvSpPr>
        <p:spPr/>
        <p:txBody>
          <a:bodyPr/>
          <a:lstStyle>
            <a:lvl1pPr>
              <a:defRPr/>
            </a:lvl1pPr>
          </a:lstStyle>
          <a:p>
            <a:fld id="{648708FB-5475-48D8-8488-38491DD5A6CA}" type="slidenum">
              <a:rPr lang="de-DE" altLang="en-US"/>
              <a:pPr/>
              <a:t>‹#›</a:t>
            </a:fld>
            <a:endParaRPr lang="de-DE" altLang="en-US"/>
          </a:p>
        </p:txBody>
      </p:sp>
    </p:spTree>
    <p:extLst>
      <p:ext uri="{BB962C8B-B14F-4D97-AF65-F5344CB8AC3E}">
        <p14:creationId xmlns:p14="http://schemas.microsoft.com/office/powerpoint/2010/main" val="37843006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4" name="TextBox 3"/>
          <p:cNvSpPr txBox="1"/>
          <p:nvPr userDrawn="1"/>
        </p:nvSpPr>
        <p:spPr>
          <a:xfrm>
            <a:off x="920750" y="344488"/>
            <a:ext cx="7848600" cy="708025"/>
          </a:xfrm>
          <a:prstGeom prst="rect">
            <a:avLst/>
          </a:prstGeom>
          <a:noFill/>
        </p:spPr>
        <p:txBody>
          <a:bodyPr>
            <a:spAutoFit/>
          </a:bodyPr>
          <a:lstStyle/>
          <a:p>
            <a:pPr>
              <a:defRPr/>
            </a:pPr>
            <a:r>
              <a:rPr lang="de-DE" sz="4000" dirty="0">
                <a:latin typeface="+mn-lt"/>
              </a:rPr>
              <a:t>Software Engineering</a:t>
            </a:r>
          </a:p>
        </p:txBody>
      </p:sp>
      <p:sp>
        <p:nvSpPr>
          <p:cNvPr id="5" name="Rectangle 4"/>
          <p:cNvSpPr/>
          <p:nvPr userDrawn="1"/>
        </p:nvSpPr>
        <p:spPr bwMode="auto">
          <a:xfrm>
            <a:off x="992188" y="188913"/>
            <a:ext cx="7921625" cy="144462"/>
          </a:xfrm>
          <a:prstGeom prst="rect">
            <a:avLst/>
          </a:prstGeom>
          <a:solidFill>
            <a:schemeClr val="bg1">
              <a:lumMod val="65000"/>
            </a:schemeClr>
          </a:solidFill>
          <a:ln w="12700" cap="flat" cmpd="sng" algn="ctr">
            <a:noFill/>
            <a:prstDash val="solid"/>
            <a:round/>
            <a:headEnd type="none" w="med" len="med"/>
            <a:tailEnd type="none" w="med" len="med"/>
          </a:ln>
          <a:effectLst/>
        </p:spPr>
        <p:txBody>
          <a:bodyPr lIns="90488" tIns="44450" rIns="90488" bIns="44450"/>
          <a:lstStyle/>
          <a:p>
            <a:pPr marL="381000" indent="-381000" algn="ctr" defTabSz="762000" eaLnBrk="0" hangingPunct="0">
              <a:lnSpc>
                <a:spcPct val="90000"/>
              </a:lnSpc>
              <a:spcBef>
                <a:spcPct val="60000"/>
              </a:spcBef>
              <a:spcAft>
                <a:spcPct val="5000"/>
              </a:spcAft>
              <a:buClr>
                <a:srgbClr val="0000FF"/>
              </a:buClr>
              <a:buSzPct val="100000"/>
              <a:buFont typeface="Wingdings" pitchFamily="2" charset="2"/>
              <a:buNone/>
              <a:defRPr/>
            </a:pPr>
            <a:endParaRPr lang="de-DE"/>
          </a:p>
        </p:txBody>
      </p:sp>
      <p:sp>
        <p:nvSpPr>
          <p:cNvPr id="6" name="Rectangle 5"/>
          <p:cNvSpPr/>
          <p:nvPr userDrawn="1"/>
        </p:nvSpPr>
        <p:spPr bwMode="auto">
          <a:xfrm>
            <a:off x="992188" y="6165850"/>
            <a:ext cx="7921625" cy="142875"/>
          </a:xfrm>
          <a:prstGeom prst="rect">
            <a:avLst/>
          </a:prstGeom>
          <a:solidFill>
            <a:schemeClr val="bg1">
              <a:lumMod val="65000"/>
            </a:schemeClr>
          </a:solidFill>
          <a:ln w="12700" cap="flat" cmpd="sng" algn="ctr">
            <a:noFill/>
            <a:prstDash val="solid"/>
            <a:round/>
            <a:headEnd type="none" w="med" len="med"/>
            <a:tailEnd type="none" w="med" len="med"/>
          </a:ln>
          <a:effectLst/>
        </p:spPr>
        <p:txBody>
          <a:bodyPr lIns="90488" tIns="44450" rIns="90488" bIns="44450"/>
          <a:lstStyle/>
          <a:p>
            <a:pPr marL="381000" indent="-381000" algn="ctr" defTabSz="762000" eaLnBrk="0" hangingPunct="0">
              <a:lnSpc>
                <a:spcPct val="90000"/>
              </a:lnSpc>
              <a:spcBef>
                <a:spcPct val="60000"/>
              </a:spcBef>
              <a:spcAft>
                <a:spcPct val="5000"/>
              </a:spcAft>
              <a:buClr>
                <a:srgbClr val="0000FF"/>
              </a:buClr>
              <a:buSzPct val="100000"/>
              <a:buFont typeface="Wingdings" pitchFamily="2" charset="2"/>
              <a:buNone/>
              <a:defRPr/>
            </a:pPr>
            <a:endParaRPr lang="de-DE"/>
          </a:p>
        </p:txBody>
      </p:sp>
      <p:sp>
        <p:nvSpPr>
          <p:cNvPr id="7" name="TextBox 6"/>
          <p:cNvSpPr txBox="1"/>
          <p:nvPr userDrawn="1"/>
        </p:nvSpPr>
        <p:spPr>
          <a:xfrm>
            <a:off x="920750" y="6308725"/>
            <a:ext cx="8135938" cy="261938"/>
          </a:xfrm>
          <a:prstGeom prst="rect">
            <a:avLst/>
          </a:prstGeom>
          <a:noFill/>
        </p:spPr>
        <p:txBody>
          <a:bodyPr>
            <a:spAutoFit/>
          </a:bodyPr>
          <a:lstStyle/>
          <a:p>
            <a:pPr>
              <a:defRPr/>
            </a:pPr>
            <a:r>
              <a:rPr lang="de-DE" sz="1100" dirty="0">
                <a:latin typeface="+mn-lt"/>
              </a:rPr>
              <a:t>© Ludewig, J., H. Lichter: Software Engineering  –   Grundlagen, Menschen, Prozesse, Techniken. 2. Aufl., </a:t>
            </a:r>
            <a:r>
              <a:rPr lang="de-DE" sz="1100" dirty="0" err="1">
                <a:latin typeface="+mn-lt"/>
              </a:rPr>
              <a:t>dpunkt.verlag</a:t>
            </a:r>
            <a:r>
              <a:rPr lang="de-DE" sz="1100" dirty="0">
                <a:latin typeface="+mn-lt"/>
              </a:rPr>
              <a:t>, 2010.</a:t>
            </a:r>
          </a:p>
        </p:txBody>
      </p:sp>
      <p:sp>
        <p:nvSpPr>
          <p:cNvPr id="2" name="Title 1"/>
          <p:cNvSpPr>
            <a:spLocks noGrp="1"/>
          </p:cNvSpPr>
          <p:nvPr>
            <p:ph type="title"/>
          </p:nvPr>
        </p:nvSpPr>
        <p:spPr>
          <a:xfrm>
            <a:off x="992560" y="1196603"/>
            <a:ext cx="7920880" cy="1224136"/>
          </a:xfrm>
        </p:spPr>
        <p:txBody>
          <a:bodyPr>
            <a:normAutofit/>
          </a:bodyPr>
          <a:lstStyle>
            <a:lvl1pPr marL="712788" indent="-712788">
              <a:defRPr/>
            </a:lvl1pPr>
          </a:lstStyle>
          <a:p>
            <a:r>
              <a:rPr lang="en-US" dirty="0" smtClean="0"/>
              <a:t>Click to edit Master title style</a:t>
            </a:r>
            <a:endParaRPr lang="de-DE" dirty="0"/>
          </a:p>
        </p:txBody>
      </p:sp>
      <p:sp>
        <p:nvSpPr>
          <p:cNvPr id="13" name="Content Placeholder 12"/>
          <p:cNvSpPr>
            <a:spLocks noGrp="1"/>
          </p:cNvSpPr>
          <p:nvPr>
            <p:ph sz="quarter" idx="13"/>
          </p:nvPr>
        </p:nvSpPr>
        <p:spPr>
          <a:xfrm>
            <a:off x="1496616" y="2564755"/>
            <a:ext cx="7416824" cy="3528392"/>
          </a:xfrm>
        </p:spPr>
        <p:txBody>
          <a:bodyPr/>
          <a:lstStyle>
            <a:lvl1pPr marL="631825" indent="-631825">
              <a:spcBef>
                <a:spcPts val="800"/>
              </a:spcBef>
              <a:defRPr sz="2000">
                <a:solidFill>
                  <a:schemeClr val="bg1">
                    <a:lumMod val="50000"/>
                  </a:schemeClr>
                </a:solidFill>
              </a:defRPr>
            </a:lvl1pPr>
            <a:lvl2pPr>
              <a:defRPr sz="2000">
                <a:solidFill>
                  <a:schemeClr val="bg1">
                    <a:lumMod val="50000"/>
                  </a:schemeClr>
                </a:solidFill>
              </a:defRPr>
            </a:lvl2pPr>
            <a:lvl3pPr>
              <a:defRPr sz="2000">
                <a:solidFill>
                  <a:schemeClr val="bg1">
                    <a:lumMod val="50000"/>
                  </a:schemeClr>
                </a:solidFill>
              </a:defRPr>
            </a:lvl3pPr>
            <a:lvl4pPr>
              <a:defRPr sz="2000">
                <a:solidFill>
                  <a:schemeClr val="bg1">
                    <a:lumMod val="50000"/>
                  </a:schemeClr>
                </a:solidFill>
              </a:defRPr>
            </a:lvl4pPr>
            <a:lvl5pPr>
              <a:defRPr sz="2000">
                <a:solidFill>
                  <a:schemeClr val="bg1">
                    <a:lumMod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de-DE" dirty="0"/>
          </a:p>
        </p:txBody>
      </p:sp>
    </p:spTree>
    <p:extLst>
      <p:ext uri="{BB962C8B-B14F-4D97-AF65-F5344CB8AC3E}">
        <p14:creationId xmlns:p14="http://schemas.microsoft.com/office/powerpoint/2010/main" val="37513467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Section Header">
    <p:spTree>
      <p:nvGrpSpPr>
        <p:cNvPr id="1" name=""/>
        <p:cNvGrpSpPr/>
        <p:nvPr/>
      </p:nvGrpSpPr>
      <p:grpSpPr>
        <a:xfrm>
          <a:off x="0" y="0"/>
          <a:ext cx="0" cy="0"/>
          <a:chOff x="0" y="0"/>
          <a:chExt cx="0" cy="0"/>
        </a:xfrm>
      </p:grpSpPr>
      <p:sp>
        <p:nvSpPr>
          <p:cNvPr id="3" name="Rectangle 2"/>
          <p:cNvSpPr/>
          <p:nvPr userDrawn="1"/>
        </p:nvSpPr>
        <p:spPr bwMode="auto">
          <a:xfrm>
            <a:off x="992188" y="1196975"/>
            <a:ext cx="7921625" cy="144463"/>
          </a:xfrm>
          <a:prstGeom prst="rect">
            <a:avLst/>
          </a:prstGeom>
          <a:solidFill>
            <a:schemeClr val="bg1">
              <a:lumMod val="65000"/>
            </a:schemeClr>
          </a:solidFill>
          <a:ln w="12700" cap="flat" cmpd="sng" algn="ctr">
            <a:noFill/>
            <a:prstDash val="solid"/>
            <a:round/>
            <a:headEnd type="none" w="med" len="med"/>
            <a:tailEnd type="none" w="med" len="med"/>
          </a:ln>
          <a:effectLst/>
        </p:spPr>
        <p:txBody>
          <a:bodyPr lIns="90488" tIns="44450" rIns="90488" bIns="44450"/>
          <a:lstStyle/>
          <a:p>
            <a:pPr marL="381000" indent="-381000" algn="ctr" defTabSz="762000" eaLnBrk="0" hangingPunct="0">
              <a:lnSpc>
                <a:spcPct val="90000"/>
              </a:lnSpc>
              <a:spcBef>
                <a:spcPct val="60000"/>
              </a:spcBef>
              <a:spcAft>
                <a:spcPct val="5000"/>
              </a:spcAft>
              <a:buClr>
                <a:srgbClr val="0000FF"/>
              </a:buClr>
              <a:buSzPct val="100000"/>
              <a:buFont typeface="Wingdings" pitchFamily="2" charset="2"/>
              <a:buNone/>
              <a:defRPr/>
            </a:pPr>
            <a:endParaRPr lang="de-DE"/>
          </a:p>
        </p:txBody>
      </p:sp>
      <p:sp>
        <p:nvSpPr>
          <p:cNvPr id="4" name="Rectangle 3"/>
          <p:cNvSpPr/>
          <p:nvPr userDrawn="1"/>
        </p:nvSpPr>
        <p:spPr bwMode="auto">
          <a:xfrm>
            <a:off x="992188" y="3429000"/>
            <a:ext cx="7921625" cy="144463"/>
          </a:xfrm>
          <a:prstGeom prst="rect">
            <a:avLst/>
          </a:prstGeom>
          <a:solidFill>
            <a:schemeClr val="bg1">
              <a:lumMod val="65000"/>
            </a:schemeClr>
          </a:solidFill>
          <a:ln w="12700" cap="flat" cmpd="sng" algn="ctr">
            <a:noFill/>
            <a:prstDash val="solid"/>
            <a:round/>
            <a:headEnd type="none" w="med" len="med"/>
            <a:tailEnd type="none" w="med" len="med"/>
          </a:ln>
          <a:effectLst/>
        </p:spPr>
        <p:txBody>
          <a:bodyPr lIns="90488" tIns="44450" rIns="90488" bIns="44450"/>
          <a:lstStyle/>
          <a:p>
            <a:pPr marL="381000" indent="-381000" algn="ctr" defTabSz="762000" eaLnBrk="0" hangingPunct="0">
              <a:lnSpc>
                <a:spcPct val="90000"/>
              </a:lnSpc>
              <a:spcBef>
                <a:spcPct val="60000"/>
              </a:spcBef>
              <a:spcAft>
                <a:spcPct val="5000"/>
              </a:spcAft>
              <a:buClr>
                <a:srgbClr val="0000FF"/>
              </a:buClr>
              <a:buSzPct val="100000"/>
              <a:buFont typeface="Wingdings" pitchFamily="2" charset="2"/>
              <a:buNone/>
              <a:defRPr/>
            </a:pPr>
            <a:endParaRPr lang="de-DE"/>
          </a:p>
        </p:txBody>
      </p:sp>
      <p:sp>
        <p:nvSpPr>
          <p:cNvPr id="2" name="Title 1"/>
          <p:cNvSpPr>
            <a:spLocks noGrp="1"/>
          </p:cNvSpPr>
          <p:nvPr>
            <p:ph type="title"/>
          </p:nvPr>
        </p:nvSpPr>
        <p:spPr>
          <a:xfrm>
            <a:off x="992560" y="1700808"/>
            <a:ext cx="7920880" cy="1224135"/>
          </a:xfrm>
        </p:spPr>
        <p:txBody>
          <a:bodyPr tIns="252000" bIns="252000">
            <a:normAutofit/>
          </a:bodyPr>
          <a:lstStyle>
            <a:lvl1pPr marL="895350" indent="-895350">
              <a:defRPr/>
            </a:lvl1pPr>
          </a:lstStyle>
          <a:p>
            <a:r>
              <a:rPr lang="en-US" smtClean="0"/>
              <a:t>Click to edit Master title style</a:t>
            </a:r>
            <a:endParaRPr lang="de-DE" dirty="0"/>
          </a:p>
        </p:txBody>
      </p:sp>
    </p:spTree>
    <p:extLst>
      <p:ext uri="{BB962C8B-B14F-4D97-AF65-F5344CB8AC3E}">
        <p14:creationId xmlns:p14="http://schemas.microsoft.com/office/powerpoint/2010/main" val="23743897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0" y="0"/>
            <a:ext cx="9906000" cy="588963"/>
          </a:xfrm>
          <a:prstGeom prst="rect">
            <a:avLst/>
          </a:prstGeom>
          <a:solidFill>
            <a:schemeClr val="accent1">
              <a:lumMod val="40000"/>
              <a:lumOff val="60000"/>
            </a:schemeClr>
          </a:solidFill>
          <a:ln w="12700">
            <a:noFill/>
            <a:miter lim="800000"/>
            <a:headEnd/>
            <a:tailEnd/>
          </a:ln>
          <a:effectLst/>
        </p:spPr>
        <p:txBody>
          <a:bodyPr vert="horz" wrap="square" lIns="288000" tIns="44450" rIns="90488" bIns="44450" numCol="1" anchor="ctr" anchorCtr="0" compatLnSpc="1">
            <a:prstTxWarp prst="textNoShape">
              <a:avLst/>
            </a:prstTxWarp>
            <a:spAutoFit/>
          </a:bodyPr>
          <a:lstStyle/>
          <a:p>
            <a:pPr lvl="0"/>
            <a:r>
              <a:rPr lang="en-US" noProof="0" dirty="0" smtClean="0"/>
              <a:t>Click to edit Master title style</a:t>
            </a:r>
          </a:p>
        </p:txBody>
      </p:sp>
      <p:sp>
        <p:nvSpPr>
          <p:cNvPr id="3079" name="Rectangle 7"/>
          <p:cNvSpPr>
            <a:spLocks noChangeAspect="1" noChangeArrowheads="1"/>
          </p:cNvSpPr>
          <p:nvPr/>
        </p:nvSpPr>
        <p:spPr bwMode="auto">
          <a:xfrm>
            <a:off x="0" y="6572250"/>
            <a:ext cx="9906000" cy="285750"/>
          </a:xfrm>
          <a:prstGeom prst="rect">
            <a:avLst/>
          </a:prstGeom>
          <a:solidFill>
            <a:schemeClr val="accent1">
              <a:lumMod val="40000"/>
              <a:lumOff val="60000"/>
            </a:schemeClr>
          </a:solidFill>
          <a:ln w="12700">
            <a:noFill/>
            <a:miter lim="800000"/>
            <a:headEnd/>
            <a:tailEnd/>
          </a:ln>
          <a:effectLst/>
        </p:spPr>
        <p:txBody>
          <a:bodyPr lIns="180000" tIns="36000" rIns="0" bIns="72000"/>
          <a:lstStyle/>
          <a:p>
            <a:pPr defTabSz="762000" eaLnBrk="0" hangingPunct="0">
              <a:lnSpc>
                <a:spcPct val="90000"/>
              </a:lnSpc>
              <a:tabLst>
                <a:tab pos="3856038" algn="ctr"/>
                <a:tab pos="7620000" algn="r"/>
              </a:tabLst>
              <a:defRPr/>
            </a:pPr>
            <a:endParaRPr lang="en-US" sz="1100" dirty="0">
              <a:solidFill>
                <a:schemeClr val="accent5">
                  <a:lumMod val="25000"/>
                </a:schemeClr>
              </a:solidFill>
              <a:cs typeface="+mn-cs"/>
            </a:endParaRPr>
          </a:p>
        </p:txBody>
      </p:sp>
      <p:sp>
        <p:nvSpPr>
          <p:cNvPr id="1028" name="Rectangle 6"/>
          <p:cNvSpPr>
            <a:spLocks noGrp="1" noChangeArrowheads="1"/>
          </p:cNvSpPr>
          <p:nvPr>
            <p:ph type="body" idx="1"/>
          </p:nvPr>
        </p:nvSpPr>
        <p:spPr bwMode="auto">
          <a:xfrm>
            <a:off x="166688" y="981075"/>
            <a:ext cx="9501187" cy="532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0488" tIns="44450" rIns="90488" bIns="44450" numCol="1" anchor="t" anchorCtr="0" compatLnSpc="1">
            <a:prstTxWarp prst="textNoShape">
              <a:avLst/>
            </a:prstTxWarp>
          </a:bodyPr>
          <a:lstStyle/>
          <a:p>
            <a:pPr lvl="0"/>
            <a:r>
              <a:rPr lang="en-US" altLang="en-US" smtClean="0"/>
              <a:t>Hauptteiltext</a:t>
            </a:r>
          </a:p>
          <a:p>
            <a:pPr lvl="1"/>
            <a:r>
              <a:rPr lang="en-US" altLang="en-US" smtClean="0"/>
              <a:t>Zweite Ebene</a:t>
            </a:r>
          </a:p>
          <a:p>
            <a:pPr lvl="2"/>
            <a:r>
              <a:rPr lang="en-US" altLang="en-US" smtClean="0"/>
              <a:t>Dritte Ebene</a:t>
            </a:r>
          </a:p>
          <a:p>
            <a:pPr lvl="3"/>
            <a:r>
              <a:rPr lang="en-US" altLang="en-US" smtClean="0"/>
              <a:t>Vierte Ebene</a:t>
            </a:r>
          </a:p>
          <a:p>
            <a:pPr lvl="4"/>
            <a:r>
              <a:rPr lang="en-US" altLang="en-US" smtClean="0"/>
              <a:t>Fünfte Ebene</a:t>
            </a:r>
          </a:p>
        </p:txBody>
      </p:sp>
      <p:sp>
        <p:nvSpPr>
          <p:cNvPr id="10" name="Slide Number Placeholder 9"/>
          <p:cNvSpPr>
            <a:spLocks noGrp="1"/>
          </p:cNvSpPr>
          <p:nvPr>
            <p:ph type="sldNum" sz="quarter" idx="4"/>
          </p:nvPr>
        </p:nvSpPr>
        <p:spPr>
          <a:xfrm>
            <a:off x="7400925" y="6597650"/>
            <a:ext cx="2311400" cy="260350"/>
          </a:xfrm>
          <a:prstGeom prst="rect">
            <a:avLst/>
          </a:prstGeom>
        </p:spPr>
        <p:txBody>
          <a:bodyPr vert="horz" wrap="square" lIns="91440" tIns="45720" rIns="91440" bIns="45720" numCol="1" anchor="ctr" anchorCtr="0" compatLnSpc="1">
            <a:prstTxWarp prst="textNoShape">
              <a:avLst/>
            </a:prstTxWarp>
          </a:bodyPr>
          <a:lstStyle>
            <a:lvl1pPr algn="r">
              <a:defRPr sz="1100"/>
            </a:lvl1pPr>
          </a:lstStyle>
          <a:p>
            <a:fld id="{762B0A4E-4543-4FD0-AD02-B263A1FA6AF3}" type="slidenum">
              <a:rPr lang="de-DE" altLang="en-US"/>
              <a:pPr/>
              <a:t>‹#›</a:t>
            </a:fld>
            <a:endParaRPr lang="de-DE" altLang="en-US"/>
          </a:p>
        </p:txBody>
      </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Lst>
  <p:hf hdr="0"/>
  <p:txStyles>
    <p:titleStyle>
      <a:lvl1pPr algn="l" defTabSz="762000" rtl="0" eaLnBrk="0" fontAlgn="base" hangingPunct="0">
        <a:lnSpc>
          <a:spcPct val="90000"/>
        </a:lnSpc>
        <a:spcBef>
          <a:spcPct val="0"/>
        </a:spcBef>
        <a:spcAft>
          <a:spcPct val="0"/>
        </a:spcAft>
        <a:defRPr sz="3600">
          <a:solidFill>
            <a:schemeClr val="tx1"/>
          </a:solidFill>
          <a:latin typeface="+mj-lt"/>
          <a:ea typeface="+mj-ea"/>
          <a:cs typeface="+mj-cs"/>
        </a:defRPr>
      </a:lvl1pPr>
      <a:lvl2pPr algn="l" defTabSz="762000" rtl="0" eaLnBrk="0" fontAlgn="base" hangingPunct="0">
        <a:lnSpc>
          <a:spcPct val="90000"/>
        </a:lnSpc>
        <a:spcBef>
          <a:spcPct val="0"/>
        </a:spcBef>
        <a:spcAft>
          <a:spcPct val="0"/>
        </a:spcAft>
        <a:defRPr sz="3600">
          <a:solidFill>
            <a:schemeClr val="tx1"/>
          </a:solidFill>
          <a:effectLst>
            <a:outerShdw blurRad="38100" dist="38100" dir="2700000" algn="tl">
              <a:srgbClr val="C0C0C0"/>
            </a:outerShdw>
          </a:effectLst>
          <a:latin typeface="Arial Rounded MT Bold" pitchFamily="34" charset="0"/>
        </a:defRPr>
      </a:lvl2pPr>
      <a:lvl3pPr algn="l" defTabSz="762000" rtl="0" eaLnBrk="0" fontAlgn="base" hangingPunct="0">
        <a:lnSpc>
          <a:spcPct val="90000"/>
        </a:lnSpc>
        <a:spcBef>
          <a:spcPct val="0"/>
        </a:spcBef>
        <a:spcAft>
          <a:spcPct val="0"/>
        </a:spcAft>
        <a:defRPr sz="3600">
          <a:solidFill>
            <a:schemeClr val="tx1"/>
          </a:solidFill>
          <a:effectLst>
            <a:outerShdw blurRad="38100" dist="38100" dir="2700000" algn="tl">
              <a:srgbClr val="C0C0C0"/>
            </a:outerShdw>
          </a:effectLst>
          <a:latin typeface="Arial Rounded MT Bold" pitchFamily="34" charset="0"/>
        </a:defRPr>
      </a:lvl3pPr>
      <a:lvl4pPr algn="l" defTabSz="762000" rtl="0" eaLnBrk="0" fontAlgn="base" hangingPunct="0">
        <a:lnSpc>
          <a:spcPct val="90000"/>
        </a:lnSpc>
        <a:spcBef>
          <a:spcPct val="0"/>
        </a:spcBef>
        <a:spcAft>
          <a:spcPct val="0"/>
        </a:spcAft>
        <a:defRPr sz="3600">
          <a:solidFill>
            <a:schemeClr val="tx1"/>
          </a:solidFill>
          <a:effectLst>
            <a:outerShdw blurRad="38100" dist="38100" dir="2700000" algn="tl">
              <a:srgbClr val="C0C0C0"/>
            </a:outerShdw>
          </a:effectLst>
          <a:latin typeface="Arial Rounded MT Bold" pitchFamily="34" charset="0"/>
        </a:defRPr>
      </a:lvl4pPr>
      <a:lvl5pPr algn="l" defTabSz="762000" rtl="0" eaLnBrk="0" fontAlgn="base" hangingPunct="0">
        <a:lnSpc>
          <a:spcPct val="90000"/>
        </a:lnSpc>
        <a:spcBef>
          <a:spcPct val="0"/>
        </a:spcBef>
        <a:spcAft>
          <a:spcPct val="0"/>
        </a:spcAft>
        <a:defRPr sz="3600">
          <a:solidFill>
            <a:schemeClr val="tx1"/>
          </a:solidFill>
          <a:effectLst>
            <a:outerShdw blurRad="38100" dist="38100" dir="2700000" algn="tl">
              <a:srgbClr val="C0C0C0"/>
            </a:outerShdw>
          </a:effectLst>
          <a:latin typeface="Arial Rounded MT Bold" pitchFamily="34" charset="0"/>
        </a:defRPr>
      </a:lvl5pPr>
      <a:lvl6pPr marL="457200" algn="ctr" defTabSz="762000" rtl="0" eaLnBrk="0" fontAlgn="base" hangingPunct="0">
        <a:lnSpc>
          <a:spcPct val="90000"/>
        </a:lnSpc>
        <a:spcBef>
          <a:spcPct val="0"/>
        </a:spcBef>
        <a:spcAft>
          <a:spcPct val="0"/>
        </a:spcAft>
        <a:defRPr sz="3600" b="1">
          <a:solidFill>
            <a:srgbClr val="0000FF"/>
          </a:solidFill>
          <a:effectLst>
            <a:outerShdw blurRad="38100" dist="38100" dir="2700000" algn="tl">
              <a:srgbClr val="C0C0C0"/>
            </a:outerShdw>
          </a:effectLst>
          <a:latin typeface="Arial Rounded MT Bold" pitchFamily="34" charset="0"/>
        </a:defRPr>
      </a:lvl6pPr>
      <a:lvl7pPr marL="914400" algn="ctr" defTabSz="762000" rtl="0" eaLnBrk="0" fontAlgn="base" hangingPunct="0">
        <a:lnSpc>
          <a:spcPct val="90000"/>
        </a:lnSpc>
        <a:spcBef>
          <a:spcPct val="0"/>
        </a:spcBef>
        <a:spcAft>
          <a:spcPct val="0"/>
        </a:spcAft>
        <a:defRPr sz="3600" b="1">
          <a:solidFill>
            <a:srgbClr val="0000FF"/>
          </a:solidFill>
          <a:effectLst>
            <a:outerShdw blurRad="38100" dist="38100" dir="2700000" algn="tl">
              <a:srgbClr val="C0C0C0"/>
            </a:outerShdw>
          </a:effectLst>
          <a:latin typeface="Arial Rounded MT Bold" pitchFamily="34" charset="0"/>
        </a:defRPr>
      </a:lvl7pPr>
      <a:lvl8pPr marL="1371600" algn="ctr" defTabSz="762000" rtl="0" eaLnBrk="0" fontAlgn="base" hangingPunct="0">
        <a:lnSpc>
          <a:spcPct val="90000"/>
        </a:lnSpc>
        <a:spcBef>
          <a:spcPct val="0"/>
        </a:spcBef>
        <a:spcAft>
          <a:spcPct val="0"/>
        </a:spcAft>
        <a:defRPr sz="3600" b="1">
          <a:solidFill>
            <a:srgbClr val="0000FF"/>
          </a:solidFill>
          <a:effectLst>
            <a:outerShdw blurRad="38100" dist="38100" dir="2700000" algn="tl">
              <a:srgbClr val="C0C0C0"/>
            </a:outerShdw>
          </a:effectLst>
          <a:latin typeface="Arial Rounded MT Bold" pitchFamily="34" charset="0"/>
        </a:defRPr>
      </a:lvl8pPr>
      <a:lvl9pPr marL="1828800" algn="ctr" defTabSz="762000" rtl="0" eaLnBrk="0" fontAlgn="base" hangingPunct="0">
        <a:lnSpc>
          <a:spcPct val="90000"/>
        </a:lnSpc>
        <a:spcBef>
          <a:spcPct val="0"/>
        </a:spcBef>
        <a:spcAft>
          <a:spcPct val="0"/>
        </a:spcAft>
        <a:defRPr sz="3600" b="1">
          <a:solidFill>
            <a:srgbClr val="0000FF"/>
          </a:solidFill>
          <a:effectLst>
            <a:outerShdw blurRad="38100" dist="38100" dir="2700000" algn="tl">
              <a:srgbClr val="C0C0C0"/>
            </a:outerShdw>
          </a:effectLst>
          <a:latin typeface="Arial Rounded MT Bold" pitchFamily="34" charset="0"/>
        </a:defRPr>
      </a:lvl9pPr>
    </p:titleStyle>
    <p:bodyStyle>
      <a:lvl1pPr marL="342900" indent="-342900" algn="l" defTabSz="762000" rtl="0" eaLnBrk="0" fontAlgn="base" hangingPunct="0">
        <a:lnSpc>
          <a:spcPct val="90000"/>
        </a:lnSpc>
        <a:spcBef>
          <a:spcPct val="60000"/>
        </a:spcBef>
        <a:spcAft>
          <a:spcPct val="5000"/>
        </a:spcAft>
        <a:buClr>
          <a:srgbClr val="0330D8"/>
        </a:buClr>
        <a:buSzPct val="100000"/>
        <a:buFont typeface="Wingdings" panose="05000000000000000000" pitchFamily="2" charset="2"/>
        <a:defRPr sz="2400">
          <a:solidFill>
            <a:schemeClr val="tx1"/>
          </a:solidFill>
          <a:latin typeface="+mn-lt"/>
          <a:ea typeface="Verdana" pitchFamily="34" charset="0"/>
          <a:cs typeface="Verdana" pitchFamily="34" charset="0"/>
        </a:defRPr>
      </a:lvl1pPr>
      <a:lvl2pPr marL="381000" indent="-381000" algn="l" defTabSz="762000" rtl="0" eaLnBrk="0" fontAlgn="base" hangingPunct="0">
        <a:lnSpc>
          <a:spcPct val="90000"/>
        </a:lnSpc>
        <a:spcBef>
          <a:spcPct val="30000"/>
        </a:spcBef>
        <a:spcAft>
          <a:spcPct val="0"/>
        </a:spcAft>
        <a:buClr>
          <a:srgbClr val="0330D8"/>
        </a:buClr>
        <a:buSzPct val="150000"/>
        <a:buFont typeface="Arial" panose="020B0604020202020204" pitchFamily="34" charset="0"/>
        <a:buChar char="•"/>
        <a:defRPr sz="2400">
          <a:solidFill>
            <a:schemeClr val="tx1"/>
          </a:solidFill>
          <a:latin typeface="+mn-lt"/>
          <a:ea typeface="Verdana" pitchFamily="34" charset="0"/>
          <a:cs typeface="Verdana" pitchFamily="34" charset="0"/>
        </a:defRPr>
      </a:lvl2pPr>
      <a:lvl3pPr marL="715963" indent="-384175" algn="l" defTabSz="762000" rtl="0" eaLnBrk="0" fontAlgn="base" hangingPunct="0">
        <a:lnSpc>
          <a:spcPct val="90000"/>
        </a:lnSpc>
        <a:spcBef>
          <a:spcPct val="30000"/>
        </a:spcBef>
        <a:spcAft>
          <a:spcPct val="0"/>
        </a:spcAft>
        <a:buClr>
          <a:srgbClr val="0330D8"/>
        </a:buClr>
        <a:buSzPct val="150000"/>
        <a:buFont typeface="Arial" panose="020B0604020202020204" pitchFamily="34" charset="0"/>
        <a:buChar char="•"/>
        <a:defRPr sz="2400">
          <a:solidFill>
            <a:schemeClr val="tx1"/>
          </a:solidFill>
          <a:latin typeface="+mn-lt"/>
          <a:ea typeface="Verdana" pitchFamily="34" charset="0"/>
          <a:cs typeface="Verdana" pitchFamily="34" charset="0"/>
        </a:defRPr>
      </a:lvl3pPr>
      <a:lvl4pPr marL="1077913" indent="-352425" algn="l" defTabSz="762000" rtl="0" eaLnBrk="0" fontAlgn="base" hangingPunct="0">
        <a:lnSpc>
          <a:spcPct val="90000"/>
        </a:lnSpc>
        <a:spcBef>
          <a:spcPct val="30000"/>
        </a:spcBef>
        <a:spcAft>
          <a:spcPct val="0"/>
        </a:spcAft>
        <a:buClr>
          <a:srgbClr val="0330D8"/>
        </a:buClr>
        <a:buSzPct val="150000"/>
        <a:buFont typeface="Arial" panose="020B0604020202020204" pitchFamily="34" charset="0"/>
        <a:buChar char="•"/>
        <a:defRPr sz="2400">
          <a:solidFill>
            <a:schemeClr val="tx1"/>
          </a:solidFill>
          <a:latin typeface="+mn-lt"/>
          <a:ea typeface="Verdana" pitchFamily="34" charset="0"/>
          <a:cs typeface="Verdana" pitchFamily="34" charset="0"/>
        </a:defRPr>
      </a:lvl4pPr>
      <a:lvl5pPr marL="1430338" indent="-323850" algn="l" defTabSz="762000" rtl="0" eaLnBrk="0" fontAlgn="base" hangingPunct="0">
        <a:lnSpc>
          <a:spcPct val="90000"/>
        </a:lnSpc>
        <a:spcBef>
          <a:spcPct val="30000"/>
        </a:spcBef>
        <a:spcAft>
          <a:spcPct val="0"/>
        </a:spcAft>
        <a:buClr>
          <a:srgbClr val="0330D8"/>
        </a:buClr>
        <a:buSzPct val="150000"/>
        <a:buFont typeface="Arial" panose="020B0604020202020204" pitchFamily="34" charset="0"/>
        <a:buChar char="•"/>
        <a:defRPr sz="2400">
          <a:solidFill>
            <a:schemeClr val="tx1"/>
          </a:solidFill>
          <a:latin typeface="+mn-lt"/>
          <a:ea typeface="Verdana" pitchFamily="34" charset="0"/>
          <a:cs typeface="Verdana" pitchFamily="34" charset="0"/>
        </a:defRPr>
      </a:lvl5pPr>
      <a:lvl6pPr marL="2724150" indent="-171450" algn="l" defTabSz="762000" rtl="0" eaLnBrk="0" fontAlgn="base" hangingPunct="0">
        <a:lnSpc>
          <a:spcPct val="90000"/>
        </a:lnSpc>
        <a:spcBef>
          <a:spcPct val="30000"/>
        </a:spcBef>
        <a:spcAft>
          <a:spcPct val="0"/>
        </a:spcAft>
        <a:buClr>
          <a:srgbClr val="0000FF"/>
        </a:buClr>
        <a:buSzPct val="100000"/>
        <a:buChar char="–"/>
        <a:defRPr sz="1600">
          <a:solidFill>
            <a:schemeClr val="tx1"/>
          </a:solidFill>
          <a:latin typeface="+mn-lt"/>
        </a:defRPr>
      </a:lvl6pPr>
      <a:lvl7pPr marL="3181350" indent="-171450" algn="l" defTabSz="762000" rtl="0" eaLnBrk="0" fontAlgn="base" hangingPunct="0">
        <a:lnSpc>
          <a:spcPct val="90000"/>
        </a:lnSpc>
        <a:spcBef>
          <a:spcPct val="30000"/>
        </a:spcBef>
        <a:spcAft>
          <a:spcPct val="0"/>
        </a:spcAft>
        <a:buClr>
          <a:srgbClr val="0000FF"/>
        </a:buClr>
        <a:buSzPct val="100000"/>
        <a:buChar char="–"/>
        <a:defRPr sz="1600">
          <a:solidFill>
            <a:schemeClr val="tx1"/>
          </a:solidFill>
          <a:latin typeface="+mn-lt"/>
        </a:defRPr>
      </a:lvl7pPr>
      <a:lvl8pPr marL="3638550" indent="-171450" algn="l" defTabSz="762000" rtl="0" eaLnBrk="0" fontAlgn="base" hangingPunct="0">
        <a:lnSpc>
          <a:spcPct val="90000"/>
        </a:lnSpc>
        <a:spcBef>
          <a:spcPct val="30000"/>
        </a:spcBef>
        <a:spcAft>
          <a:spcPct val="0"/>
        </a:spcAft>
        <a:buClr>
          <a:srgbClr val="0000FF"/>
        </a:buClr>
        <a:buSzPct val="100000"/>
        <a:buChar char="–"/>
        <a:defRPr sz="1600">
          <a:solidFill>
            <a:schemeClr val="tx1"/>
          </a:solidFill>
          <a:latin typeface="+mn-lt"/>
        </a:defRPr>
      </a:lvl8pPr>
      <a:lvl9pPr marL="4095750" indent="-171450" algn="l" defTabSz="762000" rtl="0" eaLnBrk="0" fontAlgn="base" hangingPunct="0">
        <a:lnSpc>
          <a:spcPct val="90000"/>
        </a:lnSpc>
        <a:spcBef>
          <a:spcPct val="30000"/>
        </a:spcBef>
        <a:spcAft>
          <a:spcPct val="0"/>
        </a:spcAft>
        <a:buClr>
          <a:srgbClr val="0000FF"/>
        </a:buClr>
        <a:buSzPct val="100000"/>
        <a:buChar char="–"/>
        <a:defRPr sz="16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992188" y="1196975"/>
            <a:ext cx="7921625" cy="1223963"/>
          </a:xfrm>
        </p:spPr>
        <p:txBody>
          <a:bodyPr>
            <a:spAutoFit/>
          </a:bodyPr>
          <a:lstStyle/>
          <a:p>
            <a:r>
              <a:rPr lang="en-US" altLang="en-US" smtClean="0"/>
              <a:t>9	Vorgehensmodelle</a:t>
            </a:r>
          </a:p>
        </p:txBody>
      </p:sp>
      <p:sp>
        <p:nvSpPr>
          <p:cNvPr id="4099" name="Content Placeholder 2"/>
          <p:cNvSpPr>
            <a:spLocks noGrp="1"/>
          </p:cNvSpPr>
          <p:nvPr>
            <p:ph sz="quarter" idx="13"/>
          </p:nvPr>
        </p:nvSpPr>
        <p:spPr>
          <a:xfrm>
            <a:off x="1497013" y="2565400"/>
            <a:ext cx="7416800" cy="3527425"/>
          </a:xfrm>
        </p:spPr>
        <p:txBody>
          <a:bodyPr/>
          <a:lstStyle/>
          <a:p>
            <a:r>
              <a:rPr lang="de-DE" altLang="en-US" smtClean="0">
                <a:solidFill>
                  <a:srgbClr val="7F7F7F"/>
                </a:solidFill>
              </a:rPr>
              <a:t>9.1	Code and Fix und der Software Life Cycle</a:t>
            </a:r>
          </a:p>
          <a:p>
            <a:r>
              <a:rPr lang="de-DE" altLang="en-US" smtClean="0">
                <a:solidFill>
                  <a:srgbClr val="7F7F7F"/>
                </a:solidFill>
              </a:rPr>
              <a:t>9.2	Schwierigkeiten mit dem Wasserfallmodell</a:t>
            </a:r>
          </a:p>
          <a:p>
            <a:r>
              <a:rPr lang="de-DE" altLang="en-US" smtClean="0">
                <a:solidFill>
                  <a:srgbClr val="7F7F7F"/>
                </a:solidFill>
              </a:rPr>
              <a:t>9.3	Die Klassifikation der Programme nach Lehman</a:t>
            </a:r>
          </a:p>
          <a:p>
            <a:r>
              <a:rPr lang="de-DE" altLang="en-US" smtClean="0">
                <a:solidFill>
                  <a:srgbClr val="7F7F7F"/>
                </a:solidFill>
              </a:rPr>
              <a:t>9.4	Prototyping</a:t>
            </a:r>
          </a:p>
          <a:p>
            <a:r>
              <a:rPr lang="de-DE" altLang="en-US" smtClean="0">
                <a:solidFill>
                  <a:srgbClr val="7F7F7F"/>
                </a:solidFill>
              </a:rPr>
              <a:t>9.5	Nichtlineare Vorgehensmodelle</a:t>
            </a:r>
          </a:p>
          <a:p>
            <a:r>
              <a:rPr lang="de-DE" altLang="en-US" smtClean="0">
                <a:solidFill>
                  <a:srgbClr val="7F7F7F"/>
                </a:solidFill>
              </a:rPr>
              <a:t>9.6	Das Spiralmodell</a:t>
            </a:r>
            <a:endParaRPr lang="en-US" altLang="en-US" smtClean="0">
              <a:solidFill>
                <a:srgbClr val="7F7F7F"/>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r>
              <a:rPr lang="en-US" altLang="en-US" smtClean="0"/>
              <a:t>Definitionen - 2</a:t>
            </a:r>
          </a:p>
        </p:txBody>
      </p:sp>
      <p:sp>
        <p:nvSpPr>
          <p:cNvPr id="13315"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876F072C-EBB9-4734-BDC8-966AB757F46D}" type="slidenum">
              <a:rPr lang="de-DE" altLang="en-US" sz="1100"/>
              <a:pPr eaLnBrk="1" hangingPunct="1"/>
              <a:t>10</a:t>
            </a:fld>
            <a:endParaRPr lang="de-DE" altLang="en-US" sz="1100"/>
          </a:p>
        </p:txBody>
      </p:sp>
      <p:sp>
        <p:nvSpPr>
          <p:cNvPr id="5" name="TextBox 6"/>
          <p:cNvSpPr txBox="1">
            <a:spLocks noChangeArrowheads="1"/>
          </p:cNvSpPr>
          <p:nvPr/>
        </p:nvSpPr>
        <p:spPr bwMode="auto">
          <a:xfrm>
            <a:off x="344488" y="836613"/>
            <a:ext cx="9001125" cy="5632450"/>
          </a:xfrm>
          <a:prstGeom prst="rect">
            <a:avLst/>
          </a:prstGeom>
          <a:noFill/>
          <a:ln w="9525">
            <a:solidFill>
              <a:schemeClr val="tx2"/>
            </a:solidFill>
            <a:miter lim="800000"/>
            <a:headEnd/>
            <a:tailEnd/>
          </a:ln>
        </p:spPr>
        <p:txBody>
          <a:bodyPr>
            <a:spAutoFit/>
          </a:bodyPr>
          <a:lstStyle/>
          <a:p>
            <a:pPr marL="361950" indent="-361950">
              <a:defRPr/>
            </a:pPr>
            <a:r>
              <a:rPr lang="en-US" sz="2400" b="1" dirty="0">
                <a:solidFill>
                  <a:srgbClr val="0000FF"/>
                </a:solidFill>
                <a:latin typeface="Calibri" pitchFamily="34" charset="0"/>
                <a:cs typeface="Calibri" pitchFamily="34" charset="0"/>
              </a:rPr>
              <a:t>software development cycle </a:t>
            </a:r>
            <a:r>
              <a:rPr lang="en-US" sz="2400" i="1" dirty="0">
                <a:solidFill>
                  <a:srgbClr val="0000FF"/>
                </a:solidFill>
                <a:latin typeface="Calibri" pitchFamily="34" charset="0"/>
                <a:cs typeface="Calibri" pitchFamily="34" charset="0"/>
              </a:rPr>
              <a:t>— The period of time that begins with the decision to develop a software product and ends when the software is delivered. This cycle typically includes a requirements phase, design phase, implementation phase, test phase, and sometimes, installation and checkout phase. </a:t>
            </a:r>
          </a:p>
          <a:p>
            <a:pPr marL="361950" indent="-361950">
              <a:defRPr/>
            </a:pPr>
            <a:r>
              <a:rPr lang="en-US" sz="2400" b="1" dirty="0">
                <a:solidFill>
                  <a:srgbClr val="0000FF"/>
                </a:solidFill>
                <a:latin typeface="Calibri" pitchFamily="34" charset="0"/>
                <a:cs typeface="Calibri" pitchFamily="34" charset="0"/>
              </a:rPr>
              <a:t>Notes: </a:t>
            </a:r>
            <a:r>
              <a:rPr lang="en-US" sz="2400" i="1" dirty="0">
                <a:solidFill>
                  <a:srgbClr val="0000FF"/>
                </a:solidFill>
                <a:latin typeface="Calibri" pitchFamily="34" charset="0"/>
                <a:cs typeface="Calibri" pitchFamily="34" charset="0"/>
              </a:rPr>
              <a:t>(1) The phases listed above may overlap or be performed iteratively, depending upon the software development approach used. (2) This term is sometimes used to mean a longer period of time, either the period that ends when the software is no longer being enhanced by the developer, or the entire software life cycle.</a:t>
            </a:r>
          </a:p>
          <a:p>
            <a:pPr marL="361950" indent="-361950">
              <a:defRPr/>
            </a:pPr>
            <a:endParaRPr lang="en-US" sz="2400" i="1" dirty="0">
              <a:solidFill>
                <a:srgbClr val="0000FF"/>
              </a:solidFill>
              <a:latin typeface="Calibri" pitchFamily="34" charset="0"/>
              <a:cs typeface="Calibri" pitchFamily="34" charset="0"/>
            </a:endParaRPr>
          </a:p>
          <a:p>
            <a:pPr marL="361950" indent="-361950">
              <a:defRPr/>
            </a:pPr>
            <a:r>
              <a:rPr lang="en-US" sz="2400" b="1" dirty="0">
                <a:solidFill>
                  <a:srgbClr val="0000FF"/>
                </a:solidFill>
                <a:latin typeface="Calibri" pitchFamily="34" charset="0"/>
                <a:cs typeface="Calibri" pitchFamily="34" charset="0"/>
              </a:rPr>
              <a:t>system   life   cycle </a:t>
            </a:r>
            <a:r>
              <a:rPr lang="en-US" sz="2400" i="1" dirty="0">
                <a:solidFill>
                  <a:srgbClr val="0000FF"/>
                </a:solidFill>
                <a:latin typeface="Calibri" pitchFamily="34" charset="0"/>
                <a:cs typeface="Calibri" pitchFamily="34" charset="0"/>
              </a:rPr>
              <a:t>— The period of time that begins when a system is conceived and ends when the system is no longer available for use.</a:t>
            </a:r>
          </a:p>
          <a:p>
            <a:pPr marL="361950" indent="-361950">
              <a:defRPr/>
            </a:pPr>
            <a:endParaRPr lang="en-US" sz="2400" i="1" dirty="0">
              <a:solidFill>
                <a:srgbClr val="0000FF"/>
              </a:solidFill>
              <a:latin typeface="Calibri" pitchFamily="34" charset="0"/>
              <a:cs typeface="Calibri" pitchFamily="34" charset="0"/>
            </a:endParaRPr>
          </a:p>
          <a:p>
            <a:pPr algn="r">
              <a:defRPr/>
            </a:pPr>
            <a:r>
              <a:rPr lang="de-DE" sz="2400" dirty="0">
                <a:latin typeface="Calibri" pitchFamily="34" charset="0"/>
                <a:cs typeface="Calibri" pitchFamily="34" charset="0"/>
              </a:rPr>
              <a:t>IEEE Std 610.12-1990</a:t>
            </a:r>
            <a:endParaRPr lang="de-DE" sz="2400" b="1"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altLang="en-US" smtClean="0"/>
              <a:t>Wasserfallmodell</a:t>
            </a:r>
          </a:p>
        </p:txBody>
      </p:sp>
      <p:sp>
        <p:nvSpPr>
          <p:cNvPr id="14339" name="Content Placeholder 2"/>
          <p:cNvSpPr>
            <a:spLocks noGrp="1"/>
          </p:cNvSpPr>
          <p:nvPr>
            <p:ph sz="quarter" idx="13"/>
          </p:nvPr>
        </p:nvSpPr>
        <p:spPr>
          <a:xfrm>
            <a:off x="200025" y="981075"/>
            <a:ext cx="9505950" cy="792163"/>
          </a:xfrm>
        </p:spPr>
        <p:txBody>
          <a:bodyPr/>
          <a:lstStyle/>
          <a:p>
            <a:r>
              <a:rPr lang="de-DE" altLang="en-US" smtClean="0">
                <a:solidFill>
                  <a:srgbClr val="0000FF"/>
                </a:solidFill>
              </a:rPr>
              <a:t>Royce</a:t>
            </a:r>
            <a:r>
              <a:rPr lang="de-DE" altLang="en-US" smtClean="0"/>
              <a:t> hat den Life Cycle 1970 in einer bestimmten Form populär gemacht (Rosove, 1967; Royce, 1970) :</a:t>
            </a:r>
            <a:endParaRPr lang="en-US" altLang="en-US" smtClean="0"/>
          </a:p>
        </p:txBody>
      </p:sp>
      <p:sp>
        <p:nvSpPr>
          <p:cNvPr id="14340" name="Slide Number Placeholder 4"/>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7F274051-D94E-43DB-B1A6-413D7AE9004E}" type="slidenum">
              <a:rPr lang="de-DE" altLang="en-US" sz="1100"/>
              <a:pPr eaLnBrk="1" hangingPunct="1"/>
              <a:t>11</a:t>
            </a:fld>
            <a:endParaRPr lang="de-DE" altLang="en-US" sz="1100"/>
          </a:p>
        </p:txBody>
      </p:sp>
      <p:pic>
        <p:nvPicPr>
          <p:cNvPr id="14341" name="Content Placeholder 7" descr="9_2_Wasserfall_COL.png"/>
          <p:cNvPicPr>
            <a:picLocks noGrp="1" noChangeAspect="1"/>
          </p:cNvPicPr>
          <p:nvPr>
            <p:ph sz="quarter" idx="14"/>
          </p:nvPr>
        </p:nvPicPr>
        <p:blipFill>
          <a:blip r:embed="rId2" cstate="print">
            <a:extLst>
              <a:ext uri="{28A0092B-C50C-407E-A947-70E740481C1C}">
                <a14:useLocalDpi xmlns:a14="http://schemas.microsoft.com/office/drawing/2010/main" val="0"/>
              </a:ext>
            </a:extLst>
          </a:blip>
          <a:srcRect/>
          <a:stretch>
            <a:fillRect/>
          </a:stretch>
        </p:blipFill>
        <p:spPr>
          <a:xfrm>
            <a:off x="1423988" y="1989138"/>
            <a:ext cx="6484937" cy="4319587"/>
          </a:xfr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US" altLang="en-US" smtClean="0"/>
              <a:t>Definition und Interpretation</a:t>
            </a:r>
          </a:p>
        </p:txBody>
      </p:sp>
      <p:sp>
        <p:nvSpPr>
          <p:cNvPr id="15363" name="Content Placeholder 2"/>
          <p:cNvSpPr>
            <a:spLocks noGrp="1"/>
          </p:cNvSpPr>
          <p:nvPr>
            <p:ph idx="1"/>
          </p:nvPr>
        </p:nvSpPr>
        <p:spPr>
          <a:xfrm>
            <a:off x="166688" y="3141663"/>
            <a:ext cx="9501187" cy="3167062"/>
          </a:xfrm>
        </p:spPr>
        <p:txBody>
          <a:bodyPr/>
          <a:lstStyle/>
          <a:p>
            <a:r>
              <a:rPr lang="de-DE" altLang="en-US" smtClean="0"/>
              <a:t>Leider vermischt diese Definition </a:t>
            </a:r>
            <a:r>
              <a:rPr lang="de-DE" altLang="en-US" smtClean="0">
                <a:solidFill>
                  <a:srgbClr val="E73B49"/>
                </a:solidFill>
              </a:rPr>
              <a:t>Aktivitäten</a:t>
            </a:r>
            <a:r>
              <a:rPr lang="de-DE" altLang="en-US" smtClean="0"/>
              <a:t> und </a:t>
            </a:r>
            <a:r>
              <a:rPr lang="de-DE" altLang="en-US" smtClean="0">
                <a:solidFill>
                  <a:srgbClr val="E73B49"/>
                </a:solidFill>
              </a:rPr>
              <a:t>Phasen</a:t>
            </a:r>
            <a:r>
              <a:rPr lang="de-DE" altLang="en-US" smtClean="0"/>
              <a:t>!</a:t>
            </a:r>
          </a:p>
          <a:p>
            <a:r>
              <a:rPr lang="de-DE" altLang="en-US" smtClean="0"/>
              <a:t>Das Wasserfallmodell kann als Darstellung der </a:t>
            </a:r>
            <a:r>
              <a:rPr lang="de-DE" altLang="en-US" smtClean="0">
                <a:solidFill>
                  <a:srgbClr val="0000FF"/>
                </a:solidFill>
              </a:rPr>
              <a:t>Tätigkeiten</a:t>
            </a:r>
            <a:r>
              <a:rPr lang="de-DE" altLang="en-US" smtClean="0"/>
              <a:t> bei der Software-Entwicklung interpretiert werden. </a:t>
            </a:r>
          </a:p>
          <a:p>
            <a:r>
              <a:rPr lang="de-DE" altLang="en-US" smtClean="0"/>
              <a:t>Die sogenannten </a:t>
            </a:r>
            <a:r>
              <a:rPr lang="de-DE" altLang="en-US" smtClean="0">
                <a:solidFill>
                  <a:srgbClr val="0000FF"/>
                </a:solidFill>
              </a:rPr>
              <a:t>Zyklen</a:t>
            </a:r>
            <a:r>
              <a:rPr lang="de-DE" altLang="en-US" smtClean="0"/>
              <a:t> machen (als Wirbel) das Bild des Wasserfalls komplett. Sie sind erforderlich, weil im Laufe der Entwicklung Änderungen und Korrekturen notwendig werden.</a:t>
            </a:r>
          </a:p>
          <a:p>
            <a:r>
              <a:rPr lang="de-DE" altLang="en-US" smtClean="0"/>
              <a:t>Jede Aktivität produziert Ergebnisse, die immer </a:t>
            </a:r>
            <a:r>
              <a:rPr lang="de-DE" altLang="en-US" smtClean="0">
                <a:solidFill>
                  <a:srgbClr val="0000FF"/>
                </a:solidFill>
              </a:rPr>
              <a:t>Dokumente</a:t>
            </a:r>
            <a:r>
              <a:rPr lang="de-DE" altLang="en-US" smtClean="0"/>
              <a:t> sind. Deshalb kann es auch als </a:t>
            </a:r>
            <a:r>
              <a:rPr lang="de-DE" altLang="en-US" smtClean="0">
                <a:solidFill>
                  <a:srgbClr val="0000FF"/>
                </a:solidFill>
              </a:rPr>
              <a:t>Dokumentenmodell</a:t>
            </a:r>
            <a:r>
              <a:rPr lang="de-DE" altLang="en-US" smtClean="0"/>
              <a:t> bezeichnet werden. </a:t>
            </a:r>
          </a:p>
          <a:p>
            <a:endParaRPr lang="en-US" altLang="en-US" smtClean="0"/>
          </a:p>
        </p:txBody>
      </p:sp>
      <p:sp>
        <p:nvSpPr>
          <p:cNvPr id="15364"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792B6700-048A-4500-9DE0-3873D68FE7D4}" type="slidenum">
              <a:rPr lang="de-DE" altLang="en-US" sz="1100"/>
              <a:pPr eaLnBrk="1" hangingPunct="1"/>
              <a:t>12</a:t>
            </a:fld>
            <a:endParaRPr lang="de-DE" altLang="en-US" sz="1100"/>
          </a:p>
        </p:txBody>
      </p:sp>
      <p:sp>
        <p:nvSpPr>
          <p:cNvPr id="5" name="TextBox 6"/>
          <p:cNvSpPr txBox="1">
            <a:spLocks noChangeArrowheads="1"/>
          </p:cNvSpPr>
          <p:nvPr/>
        </p:nvSpPr>
        <p:spPr bwMode="auto">
          <a:xfrm>
            <a:off x="344488" y="692150"/>
            <a:ext cx="9001125" cy="2308225"/>
          </a:xfrm>
          <a:prstGeom prst="rect">
            <a:avLst/>
          </a:prstGeom>
          <a:noFill/>
          <a:ln w="9525">
            <a:solidFill>
              <a:schemeClr val="tx2"/>
            </a:solidFill>
            <a:miter lim="800000"/>
            <a:headEnd/>
            <a:tailEnd/>
          </a:ln>
        </p:spPr>
        <p:txBody>
          <a:bodyPr>
            <a:spAutoFit/>
          </a:bodyPr>
          <a:lstStyle/>
          <a:p>
            <a:pPr marL="361950" indent="-361950">
              <a:defRPr/>
            </a:pPr>
            <a:r>
              <a:rPr lang="en-US" sz="2400" b="1" dirty="0">
                <a:solidFill>
                  <a:srgbClr val="0000FF"/>
                </a:solidFill>
                <a:latin typeface="Calibri" pitchFamily="34" charset="0"/>
                <a:cs typeface="Calibri" pitchFamily="34" charset="0"/>
              </a:rPr>
              <a:t>waterfall model </a:t>
            </a:r>
            <a:r>
              <a:rPr lang="en-US" sz="2400" i="1" dirty="0">
                <a:solidFill>
                  <a:srgbClr val="0000FF"/>
                </a:solidFill>
                <a:latin typeface="Calibri" pitchFamily="34" charset="0"/>
                <a:cs typeface="Calibri" pitchFamily="34" charset="0"/>
              </a:rPr>
              <a:t>— A model of the software development process in which the constituent activities, typically a concept phase, requirements phase, design phase, implementation phase, test phase, and installation and checkout phase, are performed in that order, possibly with overlap but with little or no iteration.</a:t>
            </a:r>
          </a:p>
          <a:p>
            <a:pPr algn="r">
              <a:defRPr/>
            </a:pPr>
            <a:r>
              <a:rPr lang="de-DE" sz="2400" dirty="0">
                <a:latin typeface="Calibri" pitchFamily="34" charset="0"/>
                <a:cs typeface="Calibri" pitchFamily="34" charset="0"/>
              </a:rPr>
              <a:t>IEEE Std 610.12-1990</a:t>
            </a:r>
            <a:endParaRPr lang="de-DE" sz="2400" b="1"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altLang="en-US" smtClean="0"/>
              <a:t>Wasserfall- oder Dokumentenmodell</a:t>
            </a:r>
          </a:p>
        </p:txBody>
      </p:sp>
      <p:sp>
        <p:nvSpPr>
          <p:cNvPr id="16387" name="Slide Number Placeholder 2"/>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608AEF4C-D518-43AA-A839-DDBA8E18354F}" type="slidenum">
              <a:rPr lang="de-DE" altLang="en-US" sz="1100"/>
              <a:pPr eaLnBrk="1" hangingPunct="1"/>
              <a:t>13</a:t>
            </a:fld>
            <a:endParaRPr lang="de-DE" altLang="en-US" sz="1100"/>
          </a:p>
        </p:txBody>
      </p:sp>
      <p:sp>
        <p:nvSpPr>
          <p:cNvPr id="4" name="TextBox 6"/>
          <p:cNvSpPr txBox="1">
            <a:spLocks noChangeArrowheads="1"/>
          </p:cNvSpPr>
          <p:nvPr/>
        </p:nvSpPr>
        <p:spPr bwMode="auto">
          <a:xfrm>
            <a:off x="344488" y="1677988"/>
            <a:ext cx="9001125" cy="3046412"/>
          </a:xfrm>
          <a:prstGeom prst="rect">
            <a:avLst/>
          </a:prstGeom>
          <a:noFill/>
          <a:ln w="9525">
            <a:solidFill>
              <a:schemeClr val="tx2"/>
            </a:solidFill>
            <a:miter lim="800000"/>
            <a:headEnd/>
            <a:tailEnd/>
          </a:ln>
        </p:spPr>
        <p:txBody>
          <a:bodyPr>
            <a:spAutoFit/>
          </a:bodyPr>
          <a:lstStyle/>
          <a:p>
            <a:pPr marL="361950" indent="-361950">
              <a:defRPr/>
            </a:pPr>
            <a:r>
              <a:rPr lang="de-DE" sz="2400" b="1" dirty="0">
                <a:solidFill>
                  <a:srgbClr val="0000FF"/>
                </a:solidFill>
                <a:latin typeface="Calibri" pitchFamily="34" charset="0"/>
                <a:cs typeface="Calibri" pitchFamily="34" charset="0"/>
              </a:rPr>
              <a:t>Wasserfall- oder Dokumentenmodell </a:t>
            </a:r>
            <a:r>
              <a:rPr lang="de-DE" sz="2400" i="1" dirty="0">
                <a:solidFill>
                  <a:srgbClr val="0000FF"/>
                </a:solidFill>
                <a:latin typeface="Calibri" pitchFamily="34" charset="0"/>
                <a:cs typeface="Calibri" pitchFamily="34" charset="0"/>
              </a:rPr>
              <a:t>— Die Software-Entwicklung wird als Folge von Aktivitäten betrachtet, die durch Teilergebnisse (Dokumente) gekoppelt sind. Diese Aktivitäten können auch gleichzeitig oder iterativ ausgeführt werden. Davon abgesehen ist die Reihenfolge der Aktivitäten fest definiert, nämlich (sinngemäß) Analysieren, Spezifizieren, Entwerfen, Codieren, Testen, Installieren und Warten.</a:t>
            </a:r>
            <a:endParaRPr lang="en-US" sz="2400" i="1" dirty="0">
              <a:solidFill>
                <a:srgbClr val="0000FF"/>
              </a:solidFill>
              <a:latin typeface="Calibri" pitchFamily="34" charset="0"/>
              <a:cs typeface="Calibri" pitchFamily="34" charset="0"/>
            </a:endParaRPr>
          </a:p>
          <a:p>
            <a:pPr algn="r">
              <a:defRPr/>
            </a:pPr>
            <a:r>
              <a:rPr lang="de-DE" sz="2400" dirty="0">
                <a:latin typeface="Calibri" pitchFamily="34" charset="0"/>
                <a:cs typeface="Calibri" pitchFamily="34" charset="0"/>
              </a:rPr>
              <a:t>Ludewig, Lichter (2010)</a:t>
            </a:r>
            <a:endParaRPr lang="de-DE" sz="2400" b="1"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en-US" altLang="en-US" smtClean="0"/>
              <a:t>Gliederung der Aktivitäten</a:t>
            </a:r>
          </a:p>
        </p:txBody>
      </p:sp>
      <p:sp>
        <p:nvSpPr>
          <p:cNvPr id="17411" name="Content Placeholder 2"/>
          <p:cNvSpPr>
            <a:spLocks noGrp="1"/>
          </p:cNvSpPr>
          <p:nvPr>
            <p:ph idx="1"/>
          </p:nvPr>
        </p:nvSpPr>
        <p:spPr>
          <a:xfrm>
            <a:off x="166688" y="836613"/>
            <a:ext cx="9501187" cy="5326062"/>
          </a:xfrm>
        </p:spPr>
        <p:txBody>
          <a:bodyPr/>
          <a:lstStyle/>
          <a:p>
            <a:r>
              <a:rPr lang="de-DE" altLang="en-US" smtClean="0"/>
              <a:t>Die Aktivitäten können weiter in </a:t>
            </a:r>
            <a:r>
              <a:rPr lang="de-DE" altLang="en-US" smtClean="0">
                <a:solidFill>
                  <a:srgbClr val="0000FF"/>
                </a:solidFill>
              </a:rPr>
              <a:t>Teilaktivitäten</a:t>
            </a:r>
            <a:r>
              <a:rPr lang="de-DE" altLang="en-US" smtClean="0"/>
              <a:t> untergliedert werden.</a:t>
            </a:r>
          </a:p>
          <a:p>
            <a:r>
              <a:rPr lang="de-DE" altLang="en-US" smtClean="0"/>
              <a:t>Ein aktivitätsorientiertes Vorgehensmodell gibt für jede Aktivität an,</a:t>
            </a:r>
          </a:p>
          <a:p>
            <a:pPr lvl="1"/>
            <a:r>
              <a:rPr lang="de-DE" altLang="en-US" smtClean="0"/>
              <a:t>was das </a:t>
            </a:r>
            <a:r>
              <a:rPr lang="de-DE" altLang="en-US" smtClean="0">
                <a:solidFill>
                  <a:srgbClr val="0000FF"/>
                </a:solidFill>
              </a:rPr>
              <a:t>Ziel der Aktivität </a:t>
            </a:r>
            <a:r>
              <a:rPr lang="de-DE" altLang="en-US" smtClean="0"/>
              <a:t>ist, </a:t>
            </a:r>
          </a:p>
          <a:p>
            <a:pPr lvl="1"/>
            <a:r>
              <a:rPr lang="de-DE" altLang="en-US" smtClean="0"/>
              <a:t>welche </a:t>
            </a:r>
            <a:r>
              <a:rPr lang="de-DE" altLang="en-US" smtClean="0">
                <a:solidFill>
                  <a:srgbClr val="0000FF"/>
                </a:solidFill>
              </a:rPr>
              <a:t>Resultate</a:t>
            </a:r>
            <a:r>
              <a:rPr lang="de-DE" altLang="en-US" smtClean="0"/>
              <a:t> dabei erarbeitet werden sollen und </a:t>
            </a:r>
          </a:p>
          <a:p>
            <a:pPr lvl="1"/>
            <a:r>
              <a:rPr lang="de-DE" altLang="en-US" smtClean="0"/>
              <a:t>wer (im Sinne einer </a:t>
            </a:r>
            <a:r>
              <a:rPr lang="de-DE" altLang="en-US" smtClean="0">
                <a:solidFill>
                  <a:srgbClr val="0000FF"/>
                </a:solidFill>
              </a:rPr>
              <a:t>Rolle</a:t>
            </a:r>
            <a:r>
              <a:rPr lang="de-DE" altLang="en-US" smtClean="0"/>
              <a:t>) die Aktivität ausführen soll.</a:t>
            </a:r>
            <a:endParaRPr lang="en-US" altLang="en-US" smtClean="0"/>
          </a:p>
        </p:txBody>
      </p:sp>
      <p:sp>
        <p:nvSpPr>
          <p:cNvPr id="17412"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045E7A39-ED0A-4E5C-BF2C-07442FF67504}" type="slidenum">
              <a:rPr lang="de-DE" altLang="en-US" sz="1100"/>
              <a:pPr eaLnBrk="1" hangingPunct="1"/>
              <a:t>14</a:t>
            </a:fld>
            <a:endParaRPr lang="de-DE" altLang="en-US" sz="1100"/>
          </a:p>
        </p:txBody>
      </p:sp>
      <p:graphicFrame>
        <p:nvGraphicFramePr>
          <p:cNvPr id="5" name="Table 4"/>
          <p:cNvGraphicFramePr>
            <a:graphicFrameLocks noGrp="1"/>
          </p:cNvGraphicFramePr>
          <p:nvPr/>
        </p:nvGraphicFramePr>
        <p:xfrm>
          <a:off x="200025" y="3284538"/>
          <a:ext cx="9217025" cy="3182937"/>
        </p:xfrm>
        <a:graphic>
          <a:graphicData uri="http://schemas.openxmlformats.org/drawingml/2006/table">
            <a:tbl>
              <a:tblPr/>
              <a:tblGrid>
                <a:gridCol w="1736541">
                  <a:extLst>
                    <a:ext uri="{9D8B030D-6E8A-4147-A177-3AD203B41FA5}">
                      <a16:colId xmlns:a16="http://schemas.microsoft.com/office/drawing/2014/main" val="20000"/>
                    </a:ext>
                  </a:extLst>
                </a:gridCol>
                <a:gridCol w="7480484">
                  <a:extLst>
                    <a:ext uri="{9D8B030D-6E8A-4147-A177-3AD203B41FA5}">
                      <a16:colId xmlns:a16="http://schemas.microsoft.com/office/drawing/2014/main" val="20001"/>
                    </a:ext>
                  </a:extLst>
                </a:gridCol>
              </a:tblGrid>
              <a:tr h="302290">
                <a:tc>
                  <a:txBody>
                    <a:bodyPr/>
                    <a:lstStyle/>
                    <a:p>
                      <a:pPr marL="177800">
                        <a:lnSpc>
                          <a:spcPct val="100000"/>
                        </a:lnSpc>
                        <a:spcBef>
                          <a:spcPts val="900"/>
                        </a:spcBef>
                        <a:spcAft>
                          <a:spcPts val="0"/>
                        </a:spcAft>
                        <a:tabLst>
                          <a:tab pos="177800" algn="l"/>
                          <a:tab pos="215900" algn="l"/>
                          <a:tab pos="393700" algn="l"/>
                          <a:tab pos="749300" algn="l"/>
                          <a:tab pos="1104900" algn="l"/>
                          <a:tab pos="1473200" algn="l"/>
                          <a:tab pos="1828800" algn="l"/>
                        </a:tabLst>
                      </a:pPr>
                      <a:r>
                        <a:rPr lang="de-DE" sz="1400" b="1" dirty="0">
                          <a:solidFill>
                            <a:srgbClr val="000000"/>
                          </a:solidFill>
                          <a:latin typeface="Helvetica"/>
                          <a:ea typeface="PMingLiU"/>
                          <a:cs typeface="Helvetica"/>
                        </a:rPr>
                        <a:t>Aktivität</a:t>
                      </a:r>
                      <a:endParaRPr lang="de-DE" sz="2800" dirty="0">
                        <a:solidFill>
                          <a:srgbClr val="000000"/>
                        </a:solidFill>
                        <a:latin typeface="Times New Roman"/>
                        <a:ea typeface="PMingLiU"/>
                        <a:cs typeface="Times New Roman"/>
                      </a:endParaRPr>
                    </a:p>
                  </a:txBody>
                  <a:tcPr marL="50800" marR="25400" marT="50805" marB="38104">
                    <a:lnL>
                      <a:noFill/>
                    </a:lnL>
                    <a:lnR w="12700" cap="flat" cmpd="sng" algn="ctr">
                      <a:solidFill>
                        <a:srgbClr val="000000"/>
                      </a:solidFill>
                      <a:prstDash val="solid"/>
                      <a:round/>
                      <a:headEnd type="none" w="med" len="med"/>
                      <a:tailEnd type="none" w="med" len="med"/>
                    </a:lnR>
                    <a:lnT w="19050" cap="flat" cmpd="sng" algn="ctr">
                      <a:solidFill>
                        <a:srgbClr val="666666"/>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177800">
                        <a:lnSpc>
                          <a:spcPct val="100000"/>
                        </a:lnSpc>
                        <a:spcBef>
                          <a:spcPts val="900"/>
                        </a:spcBef>
                        <a:spcAft>
                          <a:spcPts val="0"/>
                        </a:spcAft>
                        <a:tabLst>
                          <a:tab pos="177800" algn="l"/>
                          <a:tab pos="215900" algn="l"/>
                          <a:tab pos="393700" algn="l"/>
                          <a:tab pos="749300" algn="l"/>
                          <a:tab pos="1104900" algn="l"/>
                          <a:tab pos="1473200" algn="l"/>
                          <a:tab pos="1828800" algn="l"/>
                        </a:tabLst>
                      </a:pPr>
                      <a:r>
                        <a:rPr lang="de-DE" sz="1400" b="1" dirty="0">
                          <a:solidFill>
                            <a:srgbClr val="000000"/>
                          </a:solidFill>
                          <a:latin typeface="Helvetica"/>
                          <a:ea typeface="PMingLiU"/>
                          <a:cs typeface="Helvetica"/>
                        </a:rPr>
                        <a:t>Systemtest</a:t>
                      </a:r>
                      <a:endParaRPr lang="de-DE" sz="2800" dirty="0">
                        <a:solidFill>
                          <a:srgbClr val="000000"/>
                        </a:solidFill>
                        <a:latin typeface="Times New Roman"/>
                        <a:ea typeface="PMingLiU"/>
                        <a:cs typeface="Times New Roman"/>
                      </a:endParaRPr>
                    </a:p>
                  </a:txBody>
                  <a:tcPr marL="50800" marR="25400" marT="50805" marB="38104">
                    <a:lnL w="12700" cap="flat" cmpd="sng" algn="ctr">
                      <a:solidFill>
                        <a:srgbClr val="000000"/>
                      </a:solidFill>
                      <a:prstDash val="solid"/>
                      <a:round/>
                      <a:headEnd type="none" w="med" len="med"/>
                      <a:tailEnd type="none" w="med" len="med"/>
                    </a:lnL>
                    <a:lnR>
                      <a:noFill/>
                    </a:lnR>
                    <a:lnT w="19050" cap="flat" cmpd="sng" algn="ctr">
                      <a:solidFill>
                        <a:srgbClr val="666666"/>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10000"/>
                  </a:ext>
                </a:extLst>
              </a:tr>
              <a:tr h="302290">
                <a:tc>
                  <a:txBody>
                    <a:bodyPr/>
                    <a:lstStyle/>
                    <a:p>
                      <a:pPr marL="177800">
                        <a:lnSpc>
                          <a:spcPct val="100000"/>
                        </a:lnSpc>
                        <a:spcBef>
                          <a:spcPts val="900"/>
                        </a:spcBef>
                        <a:spcAft>
                          <a:spcPts val="0"/>
                        </a:spcAft>
                        <a:tabLst>
                          <a:tab pos="177800" algn="l"/>
                          <a:tab pos="215900" algn="l"/>
                          <a:tab pos="393700" algn="l"/>
                          <a:tab pos="749300" algn="l"/>
                          <a:tab pos="1104900" algn="l"/>
                          <a:tab pos="1473200" algn="l"/>
                          <a:tab pos="1828800" algn="l"/>
                        </a:tabLst>
                      </a:pPr>
                      <a:r>
                        <a:rPr lang="de-DE" sz="1400" b="1">
                          <a:solidFill>
                            <a:srgbClr val="000000"/>
                          </a:solidFill>
                          <a:latin typeface="Helvetica"/>
                          <a:ea typeface="PMingLiU"/>
                          <a:cs typeface="Helvetica"/>
                        </a:rPr>
                        <a:t>Ziele</a:t>
                      </a:r>
                      <a:endParaRPr lang="de-DE" sz="2800">
                        <a:solidFill>
                          <a:srgbClr val="000000"/>
                        </a:solidFill>
                        <a:latin typeface="Times New Roman"/>
                        <a:ea typeface="PMingLiU"/>
                        <a:cs typeface="Times New Roman"/>
                      </a:endParaRPr>
                    </a:p>
                  </a:txBody>
                  <a:tcPr marL="50800" marR="25400" marT="50805" marB="38104">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77800">
                        <a:lnSpc>
                          <a:spcPct val="100000"/>
                        </a:lnSpc>
                        <a:spcBef>
                          <a:spcPts val="1000"/>
                        </a:spcBef>
                        <a:spcAft>
                          <a:spcPts val="0"/>
                        </a:spcAft>
                        <a:tabLst>
                          <a:tab pos="177800" algn="l"/>
                          <a:tab pos="215900" algn="l"/>
                          <a:tab pos="393700" algn="l"/>
                          <a:tab pos="749300" algn="l"/>
                        </a:tabLst>
                      </a:pPr>
                      <a:r>
                        <a:rPr lang="de-DE" sz="1400" dirty="0">
                          <a:solidFill>
                            <a:srgbClr val="000000"/>
                          </a:solidFill>
                          <a:latin typeface="Helvetica"/>
                          <a:ea typeface="PMingLiU"/>
                          <a:cs typeface="Helvetica"/>
                        </a:rPr>
                        <a:t>Systematische Prüfung des Systems auf der Basis der Testspezifikation</a:t>
                      </a:r>
                      <a:endParaRPr lang="de-DE" sz="2800" dirty="0">
                        <a:solidFill>
                          <a:srgbClr val="000000"/>
                        </a:solidFill>
                        <a:latin typeface="Times New Roman"/>
                        <a:ea typeface="PMingLiU"/>
                        <a:cs typeface="Times New Roman"/>
                      </a:endParaRPr>
                    </a:p>
                  </a:txBody>
                  <a:tcPr marL="50800" marR="25400" marT="50805" marB="38104">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1496209">
                <a:tc>
                  <a:txBody>
                    <a:bodyPr/>
                    <a:lstStyle/>
                    <a:p>
                      <a:pPr marL="177800">
                        <a:lnSpc>
                          <a:spcPct val="100000"/>
                        </a:lnSpc>
                        <a:spcBef>
                          <a:spcPts val="900"/>
                        </a:spcBef>
                        <a:spcAft>
                          <a:spcPts val="0"/>
                        </a:spcAft>
                        <a:tabLst>
                          <a:tab pos="177800" algn="l"/>
                          <a:tab pos="215900" algn="l"/>
                          <a:tab pos="393700" algn="l"/>
                          <a:tab pos="749300" algn="l"/>
                          <a:tab pos="1104900" algn="l"/>
                          <a:tab pos="1473200" algn="l"/>
                          <a:tab pos="1828800" algn="l"/>
                        </a:tabLst>
                      </a:pPr>
                      <a:r>
                        <a:rPr lang="de-DE" sz="1400" b="1">
                          <a:solidFill>
                            <a:srgbClr val="000000"/>
                          </a:solidFill>
                          <a:latin typeface="Helvetica"/>
                          <a:ea typeface="PMingLiU"/>
                          <a:cs typeface="Helvetica"/>
                        </a:rPr>
                        <a:t>Teilaktivitäten</a:t>
                      </a:r>
                      <a:endParaRPr lang="de-DE" sz="2800">
                        <a:solidFill>
                          <a:srgbClr val="000000"/>
                        </a:solidFill>
                        <a:latin typeface="Times New Roman"/>
                        <a:ea typeface="PMingLiU"/>
                        <a:cs typeface="Times New Roman"/>
                      </a:endParaRPr>
                    </a:p>
                  </a:txBody>
                  <a:tcPr marL="50800" marR="25400" marT="50805" marB="38104">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39700" indent="-139700">
                        <a:lnSpc>
                          <a:spcPct val="100000"/>
                        </a:lnSpc>
                        <a:spcBef>
                          <a:spcPts val="200"/>
                        </a:spcBef>
                        <a:spcAft>
                          <a:spcPts val="0"/>
                        </a:spcAft>
                        <a:tabLst>
                          <a:tab pos="177800" algn="l"/>
                          <a:tab pos="139700" algn="l"/>
                          <a:tab pos="393700" algn="l"/>
                          <a:tab pos="749300" algn="l"/>
                        </a:tabLst>
                      </a:pPr>
                      <a:r>
                        <a:rPr lang="de-DE" sz="1400">
                          <a:solidFill>
                            <a:srgbClr val="000000"/>
                          </a:solidFill>
                          <a:latin typeface="Helvetica"/>
                          <a:ea typeface="PMingLiU"/>
                          <a:cs typeface="Helvetica"/>
                        </a:rPr>
                        <a:t>1.	Herstellen der Testumgebung.</a:t>
                      </a:r>
                      <a:endParaRPr lang="de-DE" sz="2800">
                        <a:solidFill>
                          <a:srgbClr val="000000"/>
                        </a:solidFill>
                        <a:latin typeface="Times New Roman"/>
                        <a:ea typeface="PMingLiU"/>
                        <a:cs typeface="Times New Roman"/>
                      </a:endParaRPr>
                    </a:p>
                    <a:p>
                      <a:pPr marL="139700" indent="-139700">
                        <a:lnSpc>
                          <a:spcPct val="100000"/>
                        </a:lnSpc>
                        <a:spcBef>
                          <a:spcPts val="200"/>
                        </a:spcBef>
                        <a:spcAft>
                          <a:spcPts val="0"/>
                        </a:spcAft>
                        <a:tabLst>
                          <a:tab pos="177800" algn="l"/>
                          <a:tab pos="139700" algn="l"/>
                          <a:tab pos="393700" algn="l"/>
                          <a:tab pos="749300" algn="l"/>
                        </a:tabLst>
                      </a:pPr>
                      <a:r>
                        <a:rPr lang="de-DE" sz="1400">
                          <a:solidFill>
                            <a:srgbClr val="000000"/>
                          </a:solidFill>
                          <a:latin typeface="Helvetica"/>
                          <a:ea typeface="PMingLiU"/>
                          <a:cs typeface="Helvetica"/>
                        </a:rPr>
                        <a:t>2.	Installation des Prüflings in der Testumgebung gemäß Installations-beschreibung.</a:t>
                      </a:r>
                      <a:endParaRPr lang="de-DE" sz="2800">
                        <a:solidFill>
                          <a:srgbClr val="000000"/>
                        </a:solidFill>
                        <a:latin typeface="Times New Roman"/>
                        <a:ea typeface="PMingLiU"/>
                        <a:cs typeface="Times New Roman"/>
                      </a:endParaRPr>
                    </a:p>
                    <a:p>
                      <a:pPr marL="139700" indent="-139700">
                        <a:lnSpc>
                          <a:spcPct val="100000"/>
                        </a:lnSpc>
                        <a:spcBef>
                          <a:spcPts val="200"/>
                        </a:spcBef>
                        <a:spcAft>
                          <a:spcPts val="0"/>
                        </a:spcAft>
                        <a:tabLst>
                          <a:tab pos="177800" algn="l"/>
                          <a:tab pos="139700" algn="l"/>
                          <a:tab pos="393700" algn="l"/>
                          <a:tab pos="749300" algn="l"/>
                        </a:tabLst>
                      </a:pPr>
                      <a:r>
                        <a:rPr lang="de-DE" sz="1400">
                          <a:solidFill>
                            <a:srgbClr val="000000"/>
                          </a:solidFill>
                          <a:latin typeface="Helvetica"/>
                          <a:ea typeface="PMingLiU"/>
                          <a:cs typeface="Helvetica"/>
                        </a:rPr>
                        <a:t>3.	Durchführung der Tests gemäß Testspezifikation.</a:t>
                      </a:r>
                      <a:endParaRPr lang="de-DE" sz="2800">
                        <a:solidFill>
                          <a:srgbClr val="000000"/>
                        </a:solidFill>
                        <a:latin typeface="Times New Roman"/>
                        <a:ea typeface="PMingLiU"/>
                        <a:cs typeface="Times New Roman"/>
                      </a:endParaRPr>
                    </a:p>
                    <a:p>
                      <a:pPr marL="139700" indent="-139700">
                        <a:lnSpc>
                          <a:spcPct val="100000"/>
                        </a:lnSpc>
                        <a:spcBef>
                          <a:spcPts val="200"/>
                        </a:spcBef>
                        <a:spcAft>
                          <a:spcPts val="0"/>
                        </a:spcAft>
                        <a:tabLst>
                          <a:tab pos="177800" algn="l"/>
                          <a:tab pos="139700" algn="l"/>
                          <a:tab pos="393700" algn="l"/>
                          <a:tab pos="749300" algn="l"/>
                        </a:tabLst>
                      </a:pPr>
                      <a:r>
                        <a:rPr lang="de-DE" sz="1400">
                          <a:solidFill>
                            <a:srgbClr val="000000"/>
                          </a:solidFill>
                          <a:latin typeface="Helvetica"/>
                          <a:ea typeface="PMingLiU"/>
                          <a:cs typeface="Helvetica"/>
                        </a:rPr>
                        <a:t>4.	Notieren aller entdeckten Fehler mit Hilfe des Problemmeldungs-formulars.</a:t>
                      </a:r>
                      <a:endParaRPr lang="de-DE" sz="2800">
                        <a:solidFill>
                          <a:srgbClr val="000000"/>
                        </a:solidFill>
                        <a:latin typeface="Times New Roman"/>
                        <a:ea typeface="PMingLiU"/>
                        <a:cs typeface="Times New Roman"/>
                      </a:endParaRPr>
                    </a:p>
                    <a:p>
                      <a:pPr marL="139700" indent="-139700">
                        <a:lnSpc>
                          <a:spcPct val="100000"/>
                        </a:lnSpc>
                        <a:spcBef>
                          <a:spcPts val="200"/>
                        </a:spcBef>
                        <a:spcAft>
                          <a:spcPts val="0"/>
                        </a:spcAft>
                        <a:tabLst>
                          <a:tab pos="177800" algn="l"/>
                          <a:tab pos="139700" algn="l"/>
                          <a:tab pos="393700" algn="l"/>
                          <a:tab pos="749300" algn="l"/>
                        </a:tabLst>
                      </a:pPr>
                      <a:r>
                        <a:rPr lang="de-DE" sz="1400">
                          <a:solidFill>
                            <a:srgbClr val="000000"/>
                          </a:solidFill>
                          <a:latin typeface="Helvetica"/>
                          <a:ea typeface="PMingLiU"/>
                          <a:cs typeface="Helvetica"/>
                        </a:rPr>
                        <a:t>5.	Prüfen, ob durchgeführte Korrekturen erfolgreich waren.</a:t>
                      </a:r>
                      <a:endParaRPr lang="de-DE" sz="2800">
                        <a:solidFill>
                          <a:srgbClr val="000000"/>
                        </a:solidFill>
                        <a:latin typeface="Times New Roman"/>
                        <a:ea typeface="PMingLiU"/>
                        <a:cs typeface="Times New Roman"/>
                      </a:endParaRPr>
                    </a:p>
                    <a:p>
                      <a:pPr marL="139700" indent="-139700">
                        <a:lnSpc>
                          <a:spcPct val="100000"/>
                        </a:lnSpc>
                        <a:spcBef>
                          <a:spcPts val="200"/>
                        </a:spcBef>
                        <a:spcAft>
                          <a:spcPts val="0"/>
                        </a:spcAft>
                        <a:tabLst>
                          <a:tab pos="177800" algn="l"/>
                          <a:tab pos="139700" algn="l"/>
                          <a:tab pos="393700" algn="l"/>
                          <a:tab pos="749300" algn="l"/>
                        </a:tabLst>
                      </a:pPr>
                      <a:r>
                        <a:rPr lang="de-DE" sz="1400">
                          <a:solidFill>
                            <a:srgbClr val="000000"/>
                          </a:solidFill>
                          <a:latin typeface="Helvetica"/>
                          <a:ea typeface="PMingLiU"/>
                          <a:cs typeface="Helvetica"/>
                        </a:rPr>
                        <a:t>6.	Schreiben des Testberichts.</a:t>
                      </a:r>
                      <a:endParaRPr lang="de-DE" sz="2800">
                        <a:solidFill>
                          <a:srgbClr val="000000"/>
                        </a:solidFill>
                        <a:latin typeface="Times New Roman"/>
                        <a:ea typeface="PMingLiU"/>
                        <a:cs typeface="Times New Roman"/>
                      </a:endParaRPr>
                    </a:p>
                  </a:txBody>
                  <a:tcPr marL="50800" marR="25400" marT="50805" marB="38104">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779858">
                <a:tc>
                  <a:txBody>
                    <a:bodyPr/>
                    <a:lstStyle/>
                    <a:p>
                      <a:pPr marL="177800">
                        <a:lnSpc>
                          <a:spcPct val="100000"/>
                        </a:lnSpc>
                        <a:spcBef>
                          <a:spcPts val="900"/>
                        </a:spcBef>
                        <a:spcAft>
                          <a:spcPts val="0"/>
                        </a:spcAft>
                        <a:tabLst>
                          <a:tab pos="177800" algn="l"/>
                          <a:tab pos="215900" algn="l"/>
                          <a:tab pos="393700" algn="l"/>
                          <a:tab pos="749300" algn="l"/>
                          <a:tab pos="1104900" algn="l"/>
                          <a:tab pos="1473200" algn="l"/>
                          <a:tab pos="1828800" algn="l"/>
                        </a:tabLst>
                      </a:pPr>
                      <a:r>
                        <a:rPr lang="de-DE" sz="1400" b="1">
                          <a:solidFill>
                            <a:srgbClr val="000000"/>
                          </a:solidFill>
                          <a:latin typeface="Helvetica"/>
                          <a:ea typeface="PMingLiU"/>
                          <a:cs typeface="Helvetica"/>
                        </a:rPr>
                        <a:t>Ergebnisse</a:t>
                      </a:r>
                      <a:endParaRPr lang="de-DE" sz="2800">
                        <a:solidFill>
                          <a:srgbClr val="000000"/>
                        </a:solidFill>
                        <a:latin typeface="Times New Roman"/>
                        <a:ea typeface="PMingLiU"/>
                        <a:cs typeface="Times New Roman"/>
                      </a:endParaRPr>
                    </a:p>
                  </a:txBody>
                  <a:tcPr marL="50800" marR="25400" marT="50805" marB="38104">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39700" indent="-139700">
                        <a:lnSpc>
                          <a:spcPct val="100000"/>
                        </a:lnSpc>
                        <a:spcBef>
                          <a:spcPts val="200"/>
                        </a:spcBef>
                        <a:spcAft>
                          <a:spcPts val="0"/>
                        </a:spcAft>
                        <a:tabLst>
                          <a:tab pos="177800" algn="l"/>
                          <a:tab pos="139700" algn="l"/>
                          <a:tab pos="393700" algn="l"/>
                          <a:tab pos="749300" algn="l"/>
                        </a:tabLst>
                      </a:pPr>
                      <a:r>
                        <a:rPr lang="de-DE" sz="1400" dirty="0">
                          <a:solidFill>
                            <a:srgbClr val="000000"/>
                          </a:solidFill>
                          <a:latin typeface="Helvetica"/>
                          <a:ea typeface="PMingLiU"/>
                          <a:cs typeface="Helvetica"/>
                        </a:rPr>
                        <a:t>1.	Beta-Release des Systems</a:t>
                      </a:r>
                      <a:endParaRPr lang="de-DE" sz="2800" dirty="0">
                        <a:solidFill>
                          <a:srgbClr val="000000"/>
                        </a:solidFill>
                        <a:latin typeface="Times New Roman"/>
                        <a:ea typeface="PMingLiU"/>
                        <a:cs typeface="Times New Roman"/>
                      </a:endParaRPr>
                    </a:p>
                    <a:p>
                      <a:pPr marL="139700" indent="-139700">
                        <a:lnSpc>
                          <a:spcPct val="100000"/>
                        </a:lnSpc>
                        <a:spcBef>
                          <a:spcPts val="200"/>
                        </a:spcBef>
                        <a:spcAft>
                          <a:spcPts val="0"/>
                        </a:spcAft>
                        <a:tabLst>
                          <a:tab pos="177800" algn="l"/>
                          <a:tab pos="139700" algn="l"/>
                          <a:tab pos="393700" algn="l"/>
                          <a:tab pos="749300" algn="l"/>
                        </a:tabLst>
                      </a:pPr>
                      <a:r>
                        <a:rPr lang="de-DE" sz="1400" dirty="0">
                          <a:solidFill>
                            <a:srgbClr val="000000"/>
                          </a:solidFill>
                          <a:latin typeface="Helvetica"/>
                          <a:ea typeface="PMingLiU"/>
                          <a:cs typeface="Helvetica"/>
                        </a:rPr>
                        <a:t>2.	Testbericht</a:t>
                      </a:r>
                      <a:endParaRPr lang="de-DE" sz="2800" dirty="0">
                        <a:solidFill>
                          <a:srgbClr val="000000"/>
                        </a:solidFill>
                        <a:latin typeface="Times New Roman"/>
                        <a:ea typeface="PMingLiU"/>
                        <a:cs typeface="Times New Roman"/>
                      </a:endParaRPr>
                    </a:p>
                    <a:p>
                      <a:pPr marL="139700" indent="-139700">
                        <a:lnSpc>
                          <a:spcPct val="100000"/>
                        </a:lnSpc>
                        <a:spcBef>
                          <a:spcPts val="200"/>
                        </a:spcBef>
                        <a:spcAft>
                          <a:spcPts val="0"/>
                        </a:spcAft>
                        <a:tabLst>
                          <a:tab pos="177800" algn="l"/>
                          <a:tab pos="139700" algn="l"/>
                          <a:tab pos="393700" algn="l"/>
                          <a:tab pos="749300" algn="l"/>
                        </a:tabLst>
                      </a:pPr>
                      <a:r>
                        <a:rPr lang="de-DE" sz="1400" dirty="0">
                          <a:solidFill>
                            <a:srgbClr val="000000"/>
                          </a:solidFill>
                          <a:latin typeface="Helvetica"/>
                          <a:ea typeface="PMingLiU"/>
                          <a:cs typeface="Helvetica"/>
                        </a:rPr>
                        <a:t>3.	Liste der entdeckten Fehler</a:t>
                      </a:r>
                      <a:endParaRPr lang="de-DE" sz="2800" dirty="0">
                        <a:solidFill>
                          <a:srgbClr val="000000"/>
                        </a:solidFill>
                        <a:latin typeface="Times New Roman"/>
                        <a:ea typeface="PMingLiU"/>
                        <a:cs typeface="Times New Roman"/>
                      </a:endParaRPr>
                    </a:p>
                  </a:txBody>
                  <a:tcPr marL="50800" marR="25400" marT="50805" marB="38104">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302290">
                <a:tc>
                  <a:txBody>
                    <a:bodyPr/>
                    <a:lstStyle/>
                    <a:p>
                      <a:pPr marL="177800">
                        <a:lnSpc>
                          <a:spcPct val="100000"/>
                        </a:lnSpc>
                        <a:spcBef>
                          <a:spcPts val="900"/>
                        </a:spcBef>
                        <a:spcAft>
                          <a:spcPts val="0"/>
                        </a:spcAft>
                        <a:tabLst>
                          <a:tab pos="177800" algn="l"/>
                          <a:tab pos="215900" algn="l"/>
                          <a:tab pos="393700" algn="l"/>
                          <a:tab pos="749300" algn="l"/>
                          <a:tab pos="1104900" algn="l"/>
                          <a:tab pos="1473200" algn="l"/>
                          <a:tab pos="1828800" algn="l"/>
                        </a:tabLst>
                      </a:pPr>
                      <a:r>
                        <a:rPr lang="de-DE" sz="1400" b="1">
                          <a:solidFill>
                            <a:srgbClr val="000000"/>
                          </a:solidFill>
                          <a:latin typeface="Helvetica"/>
                          <a:ea typeface="PMingLiU"/>
                          <a:cs typeface="Helvetica"/>
                        </a:rPr>
                        <a:t>Beteiligte</a:t>
                      </a:r>
                      <a:endParaRPr lang="de-DE" sz="2800">
                        <a:solidFill>
                          <a:srgbClr val="000000"/>
                        </a:solidFill>
                        <a:latin typeface="Times New Roman"/>
                        <a:ea typeface="PMingLiU"/>
                        <a:cs typeface="Times New Roman"/>
                      </a:endParaRPr>
                    </a:p>
                  </a:txBody>
                  <a:tcPr marL="50800" marR="25400" marT="50805" marB="38104">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666666"/>
                      </a:solidFill>
                      <a:prstDash val="solid"/>
                      <a:round/>
                      <a:headEnd type="none" w="med" len="med"/>
                      <a:tailEnd type="none" w="med" len="med"/>
                    </a:lnB>
                  </a:tcPr>
                </a:tc>
                <a:tc>
                  <a:txBody>
                    <a:bodyPr/>
                    <a:lstStyle/>
                    <a:p>
                      <a:pPr marL="177800">
                        <a:lnSpc>
                          <a:spcPct val="100000"/>
                        </a:lnSpc>
                        <a:spcBef>
                          <a:spcPts val="1000"/>
                        </a:spcBef>
                        <a:spcAft>
                          <a:spcPts val="0"/>
                        </a:spcAft>
                        <a:tabLst>
                          <a:tab pos="177800" algn="l"/>
                          <a:tab pos="215900" algn="l"/>
                          <a:tab pos="393700" algn="l"/>
                          <a:tab pos="749300" algn="l"/>
                        </a:tabLst>
                      </a:pPr>
                      <a:r>
                        <a:rPr lang="de-DE" sz="1400" dirty="0">
                          <a:solidFill>
                            <a:srgbClr val="000000"/>
                          </a:solidFill>
                          <a:latin typeface="Helvetica"/>
                          <a:ea typeface="PMingLiU"/>
                          <a:cs typeface="Helvetica"/>
                        </a:rPr>
                        <a:t>Test-Ingenieur</a:t>
                      </a:r>
                      <a:endParaRPr lang="de-DE" sz="2800" dirty="0">
                        <a:solidFill>
                          <a:srgbClr val="000000"/>
                        </a:solidFill>
                        <a:latin typeface="Times New Roman"/>
                        <a:ea typeface="PMingLiU"/>
                        <a:cs typeface="Times New Roman"/>
                      </a:endParaRPr>
                    </a:p>
                  </a:txBody>
                  <a:tcPr marL="50800" marR="25400" marT="50805" marB="38104">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9050" cap="flat" cmpd="sng" algn="ctr">
                      <a:solidFill>
                        <a:srgbClr val="666666"/>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2188" y="1700213"/>
            <a:ext cx="7921625" cy="1223962"/>
          </a:xfrm>
        </p:spPr>
        <p:txBody>
          <a:bodyPr>
            <a:normAutofit fontScale="90000"/>
          </a:bodyPr>
          <a:lstStyle/>
          <a:p>
            <a:pPr>
              <a:defRPr/>
            </a:pPr>
            <a:r>
              <a:rPr lang="en-US" dirty="0" smtClean="0"/>
              <a:t>9.2	</a:t>
            </a:r>
            <a:r>
              <a:rPr lang="en-US" dirty="0" err="1" smtClean="0"/>
              <a:t>Schwierigkeiten</a:t>
            </a:r>
            <a:r>
              <a:rPr lang="en-US" dirty="0" smtClean="0"/>
              <a:t> </a:t>
            </a:r>
            <a:r>
              <a:rPr lang="en-US" dirty="0" err="1" smtClean="0"/>
              <a:t>mit</a:t>
            </a:r>
            <a:r>
              <a:rPr lang="en-US" dirty="0" smtClean="0"/>
              <a:t> </a:t>
            </a:r>
            <a:r>
              <a:rPr lang="en-US" dirty="0" err="1" smtClean="0"/>
              <a:t>dem</a:t>
            </a:r>
            <a:r>
              <a:rPr lang="en-US" dirty="0" smtClean="0"/>
              <a:t> </a:t>
            </a:r>
            <a:r>
              <a:rPr lang="en-US" dirty="0" err="1" smtClean="0"/>
              <a:t>Wasserfallmodell</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r>
              <a:rPr lang="en-US" altLang="en-US" smtClean="0"/>
              <a:t>Interpretation des Wasserfallmodells</a:t>
            </a:r>
          </a:p>
        </p:txBody>
      </p:sp>
      <p:sp>
        <p:nvSpPr>
          <p:cNvPr id="19459" name="Content Placeholder 2"/>
          <p:cNvSpPr>
            <a:spLocks noGrp="1"/>
          </p:cNvSpPr>
          <p:nvPr>
            <p:ph idx="1"/>
          </p:nvPr>
        </p:nvSpPr>
        <p:spPr>
          <a:xfrm>
            <a:off x="166688" y="981075"/>
            <a:ext cx="9501187" cy="5326063"/>
          </a:xfrm>
        </p:spPr>
        <p:txBody>
          <a:bodyPr/>
          <a:lstStyle/>
          <a:p>
            <a:r>
              <a:rPr lang="de-DE" altLang="en-US" smtClean="0"/>
              <a:t>Die Interpretation des Wasserfallmodells ist scheinbar einfach; tatsächlich birgt das Modell einige </a:t>
            </a:r>
            <a:r>
              <a:rPr lang="de-DE" altLang="en-US" smtClean="0">
                <a:solidFill>
                  <a:srgbClr val="0000FF"/>
                </a:solidFill>
              </a:rPr>
              <a:t>Fallen</a:t>
            </a:r>
            <a:r>
              <a:rPr lang="de-DE" altLang="en-US" smtClean="0"/>
              <a:t> und </a:t>
            </a:r>
            <a:r>
              <a:rPr lang="de-DE" altLang="en-US" smtClean="0">
                <a:solidFill>
                  <a:srgbClr val="0000FF"/>
                </a:solidFill>
              </a:rPr>
              <a:t>Probleme</a:t>
            </a:r>
            <a:r>
              <a:rPr lang="de-DE" altLang="en-US" smtClean="0"/>
              <a:t>. </a:t>
            </a:r>
          </a:p>
          <a:p>
            <a:r>
              <a:rPr lang="de-DE" altLang="en-US" smtClean="0"/>
              <a:t>Was steckt an </a:t>
            </a:r>
            <a:r>
              <a:rPr lang="de-DE" altLang="en-US" smtClean="0">
                <a:solidFill>
                  <a:srgbClr val="0000FF"/>
                </a:solidFill>
              </a:rPr>
              <a:t>expliziten Aussagen </a:t>
            </a:r>
            <a:r>
              <a:rPr lang="de-DE" altLang="en-US" smtClean="0"/>
              <a:t>und an impliziten Botschaften in dieser Darstellung?</a:t>
            </a:r>
          </a:p>
          <a:p>
            <a:pPr lvl="1"/>
            <a:r>
              <a:rPr lang="de-DE" altLang="en-US" smtClean="0"/>
              <a:t>Rechtecke = Aktivitäten</a:t>
            </a:r>
          </a:p>
          <a:p>
            <a:pPr lvl="1"/>
            <a:r>
              <a:rPr lang="de-DE" altLang="en-US" smtClean="0"/>
              <a:t>Pfeile = Übergänge zwischen Aktivitäten</a:t>
            </a:r>
          </a:p>
          <a:p>
            <a:pPr lvl="2"/>
            <a:r>
              <a:rPr lang="de-DE" altLang="en-US" smtClean="0">
                <a:solidFill>
                  <a:srgbClr val="0000FF"/>
                </a:solidFill>
              </a:rPr>
              <a:t>blau</a:t>
            </a:r>
            <a:r>
              <a:rPr lang="de-DE" altLang="en-US" smtClean="0"/>
              <a:t>: erwünschte Übergänge</a:t>
            </a:r>
          </a:p>
          <a:p>
            <a:pPr lvl="2"/>
            <a:r>
              <a:rPr lang="de-DE" altLang="en-US" smtClean="0">
                <a:solidFill>
                  <a:srgbClr val="E73B49"/>
                </a:solidFill>
              </a:rPr>
              <a:t>rot</a:t>
            </a:r>
            <a:r>
              <a:rPr lang="de-DE" altLang="en-US" smtClean="0"/>
              <a:t>: unvermeidliche Rücksprünge</a:t>
            </a:r>
          </a:p>
          <a:p>
            <a:pPr lvl="1"/>
            <a:r>
              <a:rPr lang="de-DE" altLang="en-US" smtClean="0"/>
              <a:t>Start oben links, Ende unten rechts</a:t>
            </a:r>
          </a:p>
          <a:p>
            <a:pPr lvl="1"/>
            <a:r>
              <a:rPr lang="de-DE" altLang="en-US" smtClean="0"/>
              <a:t>Es gibt keinen Weg vom Betrieb zurück </a:t>
            </a:r>
            <a:br>
              <a:rPr lang="de-DE" altLang="en-US" smtClean="0"/>
            </a:br>
            <a:r>
              <a:rPr lang="de-DE" altLang="en-US" smtClean="0"/>
              <a:t>in die Entwicklung.</a:t>
            </a:r>
          </a:p>
          <a:p>
            <a:endParaRPr lang="en-US" altLang="en-US" smtClean="0"/>
          </a:p>
        </p:txBody>
      </p:sp>
      <p:sp>
        <p:nvSpPr>
          <p:cNvPr id="19460"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AD24F3F6-F093-427C-8ACB-8571428B47D8}" type="slidenum">
              <a:rPr lang="de-DE" altLang="en-US" sz="1100"/>
              <a:pPr eaLnBrk="1" hangingPunct="1"/>
              <a:t>16</a:t>
            </a:fld>
            <a:endParaRPr lang="de-DE" altLang="en-US" sz="1100"/>
          </a:p>
        </p:txBody>
      </p:sp>
      <p:pic>
        <p:nvPicPr>
          <p:cNvPr id="19461" name="Content Placeholder 7" descr="9_2_Wasserfall_COL.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961063" y="2708275"/>
            <a:ext cx="3675062" cy="2449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altLang="en-US" smtClean="0"/>
              <a:t>Kritik am Wasserfallmodell</a:t>
            </a:r>
          </a:p>
        </p:txBody>
      </p:sp>
      <p:sp>
        <p:nvSpPr>
          <p:cNvPr id="20483" name="Content Placeholder 2"/>
          <p:cNvSpPr>
            <a:spLocks noGrp="1"/>
          </p:cNvSpPr>
          <p:nvPr>
            <p:ph idx="1"/>
          </p:nvPr>
        </p:nvSpPr>
        <p:spPr>
          <a:xfrm>
            <a:off x="166688" y="981075"/>
            <a:ext cx="9501187" cy="5326063"/>
          </a:xfrm>
        </p:spPr>
        <p:txBody>
          <a:bodyPr/>
          <a:lstStyle/>
          <a:p>
            <a:r>
              <a:rPr lang="de-DE" altLang="en-US" smtClean="0"/>
              <a:t>Gegen Ende der Siebzigerjahre wurde das Wasserfallmodell als das </a:t>
            </a:r>
            <a:r>
              <a:rPr lang="de-DE" altLang="en-US" smtClean="0">
                <a:solidFill>
                  <a:srgbClr val="0000FF"/>
                </a:solidFill>
              </a:rPr>
              <a:t>korrekte</a:t>
            </a:r>
            <a:r>
              <a:rPr lang="de-DE" altLang="en-US" smtClean="0"/>
              <a:t>, weil </a:t>
            </a:r>
            <a:r>
              <a:rPr lang="de-DE" altLang="en-US" smtClean="0">
                <a:solidFill>
                  <a:srgbClr val="0000FF"/>
                </a:solidFill>
              </a:rPr>
              <a:t>rational begründete Modell </a:t>
            </a:r>
            <a:r>
              <a:rPr lang="de-DE" altLang="en-US" smtClean="0"/>
              <a:t>nicht nur für das Vorgehen, sondern auch für das Projektmanagement betrachtet. </a:t>
            </a:r>
          </a:p>
          <a:p>
            <a:r>
              <a:rPr lang="de-DE" altLang="en-US" smtClean="0"/>
              <a:t>Die </a:t>
            </a:r>
            <a:r>
              <a:rPr lang="de-DE" altLang="en-US" smtClean="0">
                <a:solidFill>
                  <a:srgbClr val="0000FF"/>
                </a:solidFill>
              </a:rPr>
              <a:t>Zyklen</a:t>
            </a:r>
            <a:r>
              <a:rPr lang="de-DE" altLang="en-US" smtClean="0"/>
              <a:t> wurden damit praktisch per Beschluss für </a:t>
            </a:r>
            <a:r>
              <a:rPr lang="de-DE" altLang="en-US" smtClean="0">
                <a:solidFill>
                  <a:srgbClr val="0000FF"/>
                </a:solidFill>
              </a:rPr>
              <a:t>überflüssig</a:t>
            </a:r>
            <a:r>
              <a:rPr lang="de-DE" altLang="en-US" smtClean="0"/>
              <a:t> erklärt.</a:t>
            </a:r>
          </a:p>
          <a:p>
            <a:r>
              <a:rPr lang="de-DE" altLang="en-US" smtClean="0"/>
              <a:t>Damit entsteht das </a:t>
            </a:r>
            <a:r>
              <a:rPr lang="de-DE" altLang="en-US" smtClean="0">
                <a:solidFill>
                  <a:srgbClr val="E73B49"/>
                </a:solidFill>
              </a:rPr>
              <a:t>Einbahnstraßenmodell</a:t>
            </a:r>
            <a:r>
              <a:rPr lang="de-DE" altLang="en-US" smtClean="0"/>
              <a:t>!</a:t>
            </a:r>
          </a:p>
          <a:p>
            <a:endParaRPr lang="en-US" altLang="en-US" smtClean="0"/>
          </a:p>
        </p:txBody>
      </p:sp>
      <p:sp>
        <p:nvSpPr>
          <p:cNvPr id="20484"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C031323D-937B-4CB3-B4CF-298560860D0C}" type="slidenum">
              <a:rPr lang="de-DE" altLang="en-US" sz="1100"/>
              <a:pPr eaLnBrk="1" hangingPunct="1"/>
              <a:t>17</a:t>
            </a:fld>
            <a:endParaRPr lang="de-DE" altLang="en-US" sz="1100"/>
          </a:p>
        </p:txBody>
      </p:sp>
      <p:sp>
        <p:nvSpPr>
          <p:cNvPr id="5" name="TextBox 6"/>
          <p:cNvSpPr txBox="1">
            <a:spLocks noChangeArrowheads="1"/>
          </p:cNvSpPr>
          <p:nvPr/>
        </p:nvSpPr>
        <p:spPr bwMode="auto">
          <a:xfrm>
            <a:off x="273050" y="4164013"/>
            <a:ext cx="9001125" cy="1568450"/>
          </a:xfrm>
          <a:prstGeom prst="rect">
            <a:avLst/>
          </a:prstGeom>
          <a:noFill/>
          <a:ln w="9525">
            <a:solidFill>
              <a:schemeClr val="tx2"/>
            </a:solidFill>
            <a:miter lim="800000"/>
            <a:headEnd/>
            <a:tailEnd/>
          </a:ln>
        </p:spPr>
        <p:txBody>
          <a:bodyPr>
            <a:spAutoFit/>
          </a:bodyPr>
          <a:lstStyle/>
          <a:p>
            <a:pPr marL="361950" indent="-361950">
              <a:defRPr/>
            </a:pPr>
            <a:r>
              <a:rPr lang="de-DE" sz="2400" b="1" dirty="0">
                <a:solidFill>
                  <a:srgbClr val="0000FF"/>
                </a:solidFill>
                <a:latin typeface="Calibri" pitchFamily="34" charset="0"/>
                <a:cs typeface="Calibri" pitchFamily="34" charset="0"/>
              </a:rPr>
              <a:t>Strenges Wasserfall- oder Einbahnstraßenmodell </a:t>
            </a:r>
            <a:r>
              <a:rPr lang="de-DE" sz="2400" i="1" dirty="0">
                <a:solidFill>
                  <a:srgbClr val="0000FF"/>
                </a:solidFill>
                <a:latin typeface="Calibri" pitchFamily="34" charset="0"/>
                <a:cs typeface="Calibri" pitchFamily="34" charset="0"/>
              </a:rPr>
              <a:t>— Jeder Aktivität im aktivitätsorientierten Wasserfallmodell ist eine spezielle Phase zugeordnet.</a:t>
            </a:r>
            <a:endParaRPr lang="en-US" sz="2400" i="1" dirty="0">
              <a:solidFill>
                <a:srgbClr val="0000FF"/>
              </a:solidFill>
              <a:latin typeface="Calibri" pitchFamily="34" charset="0"/>
              <a:cs typeface="Calibri" pitchFamily="34" charset="0"/>
            </a:endParaRPr>
          </a:p>
          <a:p>
            <a:pPr algn="r">
              <a:defRPr/>
            </a:pPr>
            <a:r>
              <a:rPr lang="de-DE" sz="2400" dirty="0">
                <a:latin typeface="Calibri" pitchFamily="34" charset="0"/>
                <a:cs typeface="Calibri" pitchFamily="34" charset="0"/>
              </a:rPr>
              <a:t>Ludewig, Lichter (2010)</a:t>
            </a:r>
            <a:endParaRPr lang="de-DE" sz="2400" b="1"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r>
              <a:rPr lang="en-US" altLang="en-US" smtClean="0"/>
              <a:t>Einbahnstraßenmodell </a:t>
            </a:r>
          </a:p>
        </p:txBody>
      </p:sp>
      <p:sp>
        <p:nvSpPr>
          <p:cNvPr id="21507" name="Text Placeholder 2"/>
          <p:cNvSpPr>
            <a:spLocks noGrp="1"/>
          </p:cNvSpPr>
          <p:nvPr>
            <p:ph type="body" sz="half" idx="2"/>
          </p:nvPr>
        </p:nvSpPr>
        <p:spPr>
          <a:xfrm>
            <a:off x="344488" y="5648325"/>
            <a:ext cx="9072562" cy="804863"/>
          </a:xfrm>
        </p:spPr>
        <p:txBody>
          <a:bodyPr/>
          <a:lstStyle/>
          <a:p>
            <a:r>
              <a:rPr lang="en-US" altLang="en-US" smtClean="0"/>
              <a:t>links Dokumente, rechts Phasen</a:t>
            </a:r>
          </a:p>
        </p:txBody>
      </p:sp>
      <p:pic>
        <p:nvPicPr>
          <p:cNvPr id="21508" name="Content Placeholder 5" descr="9_3_Einbahn_Modell_COL.png"/>
          <p:cNvPicPr>
            <a:picLocks noGrp="1" noChangeAspect="1"/>
          </p:cNvPicPr>
          <p:nvPr>
            <p:ph sz="quarter" idx="12"/>
          </p:nvPr>
        </p:nvPicPr>
        <p:blipFill>
          <a:blip r:embed="rId2">
            <a:extLst>
              <a:ext uri="{28A0092B-C50C-407E-A947-70E740481C1C}">
                <a14:useLocalDpi xmlns:a14="http://schemas.microsoft.com/office/drawing/2010/main" val="0"/>
              </a:ext>
            </a:extLst>
          </a:blip>
          <a:srcRect/>
          <a:stretch>
            <a:fillRect/>
          </a:stretch>
        </p:blipFill>
        <p:spPr>
          <a:xfrm>
            <a:off x="2555875" y="836613"/>
            <a:ext cx="4721225" cy="4608512"/>
          </a:xfrm>
        </p:spPr>
      </p:pic>
      <p:sp>
        <p:nvSpPr>
          <p:cNvPr id="21509" name="Slide Number Placeholder 4"/>
          <p:cNvSpPr>
            <a:spLocks noGrp="1"/>
          </p:cNvSpPr>
          <p:nvPr>
            <p:ph type="sldNum" sz="quarter" idx="13"/>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4E573E2F-CE15-4156-AA48-AB861771FAEB}" type="slidenum">
              <a:rPr lang="de-DE" altLang="en-US" sz="1100"/>
              <a:pPr eaLnBrk="1" hangingPunct="1"/>
              <a:t>18</a:t>
            </a:fld>
            <a:endParaRPr lang="de-DE" altLang="en-US" sz="110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altLang="en-US" smtClean="0"/>
              <a:t>Vom Einbahnstraßen – zum Phasenmodell</a:t>
            </a:r>
          </a:p>
        </p:txBody>
      </p:sp>
      <p:sp>
        <p:nvSpPr>
          <p:cNvPr id="22531" name="Content Placeholder 2"/>
          <p:cNvSpPr>
            <a:spLocks noGrp="1"/>
          </p:cNvSpPr>
          <p:nvPr>
            <p:ph idx="1"/>
          </p:nvPr>
        </p:nvSpPr>
        <p:spPr>
          <a:xfrm>
            <a:off x="166688" y="981075"/>
            <a:ext cx="9501187" cy="5326063"/>
          </a:xfrm>
        </p:spPr>
        <p:txBody>
          <a:bodyPr/>
          <a:lstStyle/>
          <a:p>
            <a:r>
              <a:rPr lang="de-DE" altLang="en-US" smtClean="0"/>
              <a:t>Als Modell für das </a:t>
            </a:r>
            <a:r>
              <a:rPr lang="de-DE" altLang="en-US" smtClean="0">
                <a:solidFill>
                  <a:srgbClr val="0000FF"/>
                </a:solidFill>
              </a:rPr>
              <a:t>Projektmanagement</a:t>
            </a:r>
            <a:r>
              <a:rPr lang="de-DE" altLang="en-US" smtClean="0"/>
              <a:t> aber ist das Wasserfallmodell </a:t>
            </a:r>
            <a:r>
              <a:rPr lang="de-DE" altLang="en-US" smtClean="0">
                <a:solidFill>
                  <a:srgbClr val="E73B49"/>
                </a:solidFill>
              </a:rPr>
              <a:t>ungeeignet</a:t>
            </a:r>
            <a:r>
              <a:rPr lang="de-DE" altLang="en-US" smtClean="0"/>
              <a:t>, denn die Zyklen verhindern, dass der Projektleiter den </a:t>
            </a:r>
            <a:r>
              <a:rPr lang="de-DE" altLang="en-US" smtClean="0">
                <a:solidFill>
                  <a:srgbClr val="0000FF"/>
                </a:solidFill>
              </a:rPr>
              <a:t>Fortschritt</a:t>
            </a:r>
            <a:r>
              <a:rPr lang="de-DE" altLang="en-US" smtClean="0"/>
              <a:t> des Projekts </a:t>
            </a:r>
            <a:r>
              <a:rPr lang="de-DE" altLang="en-US" smtClean="0">
                <a:solidFill>
                  <a:srgbClr val="0000FF"/>
                </a:solidFill>
              </a:rPr>
              <a:t>objektiv</a:t>
            </a:r>
            <a:r>
              <a:rPr lang="de-DE" altLang="en-US" smtClean="0"/>
              <a:t> beurteilen kann. </a:t>
            </a:r>
          </a:p>
          <a:p>
            <a:r>
              <a:rPr lang="de-DE" altLang="en-US" smtClean="0"/>
              <a:t>Darum sind </a:t>
            </a:r>
            <a:r>
              <a:rPr lang="de-DE" altLang="en-US" smtClean="0">
                <a:solidFill>
                  <a:srgbClr val="0000FF"/>
                </a:solidFill>
              </a:rPr>
              <a:t>weiter gehende Gliederungen </a:t>
            </a:r>
            <a:r>
              <a:rPr lang="de-DE" altLang="en-US" smtClean="0"/>
              <a:t>der Arbeit sinnvoll. </a:t>
            </a:r>
          </a:p>
          <a:p>
            <a:r>
              <a:rPr lang="de-DE" altLang="en-US" smtClean="0"/>
              <a:t>Der Begriff des </a:t>
            </a:r>
            <a:r>
              <a:rPr lang="de-DE" altLang="en-US" smtClean="0">
                <a:solidFill>
                  <a:srgbClr val="E73B49"/>
                </a:solidFill>
              </a:rPr>
              <a:t>Meilensteins</a:t>
            </a:r>
            <a:r>
              <a:rPr lang="de-DE" altLang="en-US" smtClean="0"/>
              <a:t> spielt dabei eine wesentliche Rolle. Er führt uns zum Konzept des Phasenmodells.</a:t>
            </a:r>
          </a:p>
          <a:p>
            <a:r>
              <a:rPr lang="de-DE" altLang="en-US" smtClean="0"/>
              <a:t>Vorschau Phasenmodell:</a:t>
            </a:r>
          </a:p>
          <a:p>
            <a:pPr lvl="1"/>
            <a:r>
              <a:rPr lang="de-DE" altLang="en-US" smtClean="0"/>
              <a:t>Kombiniert man das </a:t>
            </a:r>
            <a:r>
              <a:rPr lang="de-DE" altLang="en-US" smtClean="0">
                <a:solidFill>
                  <a:srgbClr val="0000FF"/>
                </a:solidFill>
              </a:rPr>
              <a:t>Wasserfallmodell</a:t>
            </a:r>
            <a:r>
              <a:rPr lang="de-DE" altLang="en-US" smtClean="0"/>
              <a:t> mit dem Konzept der </a:t>
            </a:r>
            <a:r>
              <a:rPr lang="de-DE" altLang="en-US" smtClean="0">
                <a:solidFill>
                  <a:srgbClr val="0000FF"/>
                </a:solidFill>
              </a:rPr>
              <a:t>Phasen</a:t>
            </a:r>
            <a:r>
              <a:rPr lang="de-DE" altLang="en-US" smtClean="0"/>
              <a:t> und </a:t>
            </a:r>
            <a:r>
              <a:rPr lang="de-DE" altLang="en-US" smtClean="0">
                <a:solidFill>
                  <a:srgbClr val="0000FF"/>
                </a:solidFill>
              </a:rPr>
              <a:t>Meilensteine</a:t>
            </a:r>
            <a:r>
              <a:rPr lang="de-DE" altLang="en-US" smtClean="0"/>
              <a:t>, so entsteht das </a:t>
            </a:r>
            <a:r>
              <a:rPr lang="de-DE" altLang="en-US" smtClean="0">
                <a:solidFill>
                  <a:srgbClr val="C00000"/>
                </a:solidFill>
              </a:rPr>
              <a:t>Phasenmodell</a:t>
            </a:r>
            <a:r>
              <a:rPr lang="de-DE" altLang="en-US" smtClean="0"/>
              <a:t>.   </a:t>
            </a:r>
          </a:p>
          <a:p>
            <a:pPr lvl="1"/>
            <a:r>
              <a:rPr lang="de-DE" altLang="en-US" smtClean="0"/>
              <a:t>Die Phasen sind </a:t>
            </a:r>
            <a:r>
              <a:rPr lang="de-DE" altLang="en-US" smtClean="0">
                <a:solidFill>
                  <a:srgbClr val="0000FF"/>
                </a:solidFill>
              </a:rPr>
              <a:t>überlappungsfrei</a:t>
            </a:r>
            <a:r>
              <a:rPr lang="de-DE" altLang="en-US" smtClean="0"/>
              <a:t> durch Meilensteine getrennt.</a:t>
            </a:r>
          </a:p>
          <a:p>
            <a:endParaRPr lang="en-US" altLang="en-US" smtClean="0"/>
          </a:p>
        </p:txBody>
      </p:sp>
      <p:sp>
        <p:nvSpPr>
          <p:cNvPr id="22532"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B386B938-CB82-4174-92EB-0594CC1BD099}" type="slidenum">
              <a:rPr lang="de-DE" altLang="en-US" sz="1100"/>
              <a:pPr eaLnBrk="1" hangingPunct="1"/>
              <a:t>19</a:t>
            </a:fld>
            <a:endParaRPr lang="de-DE" altLang="en-US" sz="110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2188" y="1700213"/>
            <a:ext cx="7921625" cy="1223962"/>
          </a:xfrm>
        </p:spPr>
        <p:txBody>
          <a:bodyPr>
            <a:normAutofit fontScale="90000"/>
          </a:bodyPr>
          <a:lstStyle/>
          <a:p>
            <a:pPr>
              <a:defRPr/>
            </a:pPr>
            <a:r>
              <a:rPr lang="de-DE" dirty="0" smtClean="0"/>
              <a:t>9.1	Code </a:t>
            </a:r>
            <a:r>
              <a:rPr lang="de-DE" dirty="0" err="1" smtClean="0"/>
              <a:t>and</a:t>
            </a:r>
            <a:r>
              <a:rPr lang="de-DE" dirty="0" smtClean="0"/>
              <a:t> Fix und der Software Life Cycle</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2188" y="1700213"/>
            <a:ext cx="7921625" cy="1223962"/>
          </a:xfrm>
        </p:spPr>
        <p:txBody>
          <a:bodyPr>
            <a:normAutofit fontScale="90000"/>
          </a:bodyPr>
          <a:lstStyle/>
          <a:p>
            <a:pPr>
              <a:defRPr/>
            </a:pPr>
            <a:r>
              <a:rPr lang="de-DE" dirty="0" smtClean="0"/>
              <a:t>9.3	Die Klassifikation der Programme nach Lehman</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r>
              <a:rPr lang="en-US" altLang="en-US" smtClean="0"/>
              <a:t>S-, P-, E-Programme</a:t>
            </a:r>
          </a:p>
        </p:txBody>
      </p:sp>
      <p:sp>
        <p:nvSpPr>
          <p:cNvPr id="24579" name="Content Placeholder 2"/>
          <p:cNvSpPr>
            <a:spLocks noGrp="1"/>
          </p:cNvSpPr>
          <p:nvPr>
            <p:ph idx="1"/>
          </p:nvPr>
        </p:nvSpPr>
        <p:spPr>
          <a:xfrm>
            <a:off x="200025" y="981075"/>
            <a:ext cx="9501188" cy="574675"/>
          </a:xfrm>
        </p:spPr>
        <p:txBody>
          <a:bodyPr/>
          <a:lstStyle/>
          <a:p>
            <a:r>
              <a:rPr lang="de-DE" altLang="en-US" smtClean="0"/>
              <a:t>M.M. Lehman (1980) klassifiziert Software in drei Gruppen.</a:t>
            </a:r>
            <a:endParaRPr lang="en-US" altLang="en-US" smtClean="0"/>
          </a:p>
        </p:txBody>
      </p:sp>
      <p:sp>
        <p:nvSpPr>
          <p:cNvPr id="24580"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A533ECF9-CABD-461B-A27B-3DC834F81C04}" type="slidenum">
              <a:rPr lang="de-DE" altLang="en-US" sz="1100"/>
              <a:pPr eaLnBrk="1" hangingPunct="1"/>
              <a:t>21</a:t>
            </a:fld>
            <a:endParaRPr lang="de-DE" altLang="en-US" sz="1100"/>
          </a:p>
        </p:txBody>
      </p:sp>
      <p:graphicFrame>
        <p:nvGraphicFramePr>
          <p:cNvPr id="5" name="Table 4"/>
          <p:cNvGraphicFramePr>
            <a:graphicFrameLocks noGrp="1"/>
          </p:cNvGraphicFramePr>
          <p:nvPr/>
        </p:nvGraphicFramePr>
        <p:xfrm>
          <a:off x="200025" y="2349500"/>
          <a:ext cx="9432925" cy="3048000"/>
        </p:xfrm>
        <a:graphic>
          <a:graphicData uri="http://schemas.openxmlformats.org/drawingml/2006/table">
            <a:tbl>
              <a:tblPr/>
              <a:tblGrid>
                <a:gridCol w="1717054">
                  <a:extLst>
                    <a:ext uri="{9D8B030D-6E8A-4147-A177-3AD203B41FA5}">
                      <a16:colId xmlns:a16="http://schemas.microsoft.com/office/drawing/2014/main" val="20000"/>
                    </a:ext>
                  </a:extLst>
                </a:gridCol>
                <a:gridCol w="3781864">
                  <a:extLst>
                    <a:ext uri="{9D8B030D-6E8A-4147-A177-3AD203B41FA5}">
                      <a16:colId xmlns:a16="http://schemas.microsoft.com/office/drawing/2014/main" val="20001"/>
                    </a:ext>
                  </a:extLst>
                </a:gridCol>
                <a:gridCol w="3934008">
                  <a:extLst>
                    <a:ext uri="{9D8B030D-6E8A-4147-A177-3AD203B41FA5}">
                      <a16:colId xmlns:a16="http://schemas.microsoft.com/office/drawing/2014/main" val="20002"/>
                    </a:ext>
                  </a:extLst>
                </a:gridCol>
              </a:tblGrid>
              <a:tr h="0">
                <a:tc>
                  <a:txBody>
                    <a:bodyPr/>
                    <a:lstStyle/>
                    <a:p>
                      <a:pPr>
                        <a:lnSpc>
                          <a:spcPct val="100000"/>
                        </a:lnSpc>
                        <a:spcBef>
                          <a:spcPts val="300"/>
                        </a:spcBef>
                        <a:spcAft>
                          <a:spcPts val="300"/>
                        </a:spcAft>
                      </a:pPr>
                      <a:r>
                        <a:rPr lang="de-DE" sz="2000" b="1" dirty="0">
                          <a:latin typeface="+mn-lt"/>
                          <a:ea typeface="Times New Roman"/>
                          <a:cs typeface="Helvetica"/>
                        </a:rPr>
                        <a:t>Klasse</a:t>
                      </a:r>
                      <a:endParaRPr lang="de-DE" sz="2000" dirty="0">
                        <a:latin typeface="+mn-lt"/>
                        <a:ea typeface="Times New Roman"/>
                        <a:cs typeface="Helvetica"/>
                      </a:endParaRPr>
                    </a:p>
                  </a:txBody>
                  <a:tcPr marL="50799" marR="50799" marT="0" marB="0">
                    <a:lnL>
                      <a:noFill/>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nSpc>
                          <a:spcPct val="100000"/>
                        </a:lnSpc>
                        <a:spcBef>
                          <a:spcPts val="300"/>
                        </a:spcBef>
                        <a:spcAft>
                          <a:spcPts val="300"/>
                        </a:spcAft>
                      </a:pPr>
                      <a:r>
                        <a:rPr lang="de-DE" sz="2000" b="1" dirty="0">
                          <a:latin typeface="+mn-lt"/>
                          <a:ea typeface="Times New Roman"/>
                          <a:cs typeface="Helvetica"/>
                        </a:rPr>
                        <a:t>Merkmal</a:t>
                      </a:r>
                      <a:endParaRPr lang="de-DE" sz="2000" dirty="0">
                        <a:latin typeface="+mn-lt"/>
                        <a:ea typeface="Times New Roman"/>
                        <a:cs typeface="Helvetica"/>
                      </a:endParaRPr>
                    </a:p>
                  </a:txBody>
                  <a:tcPr marL="50799" marR="50799" marT="0" marB="0">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nSpc>
                          <a:spcPct val="100000"/>
                        </a:lnSpc>
                        <a:spcBef>
                          <a:spcPts val="300"/>
                        </a:spcBef>
                        <a:spcAft>
                          <a:spcPts val="300"/>
                        </a:spcAft>
                      </a:pPr>
                      <a:r>
                        <a:rPr lang="de-DE" sz="2000" b="1" i="0" dirty="0">
                          <a:latin typeface="+mn-lt"/>
                          <a:ea typeface="Times New Roman"/>
                          <a:cs typeface="Helvetica"/>
                        </a:rPr>
                        <a:t>Beispiel</a:t>
                      </a:r>
                      <a:endParaRPr lang="de-DE" sz="2000" i="0" dirty="0">
                        <a:latin typeface="+mn-lt"/>
                        <a:ea typeface="Times New Roman"/>
                        <a:cs typeface="Helvetica"/>
                      </a:endParaRPr>
                    </a:p>
                  </a:txBody>
                  <a:tcPr marL="50799" marR="50799"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extLst>
                  <a:ext uri="{0D108BD9-81ED-4DB2-BD59-A6C34878D82A}">
                    <a16:rowId xmlns:a16="http://schemas.microsoft.com/office/drawing/2014/main" val="10000"/>
                  </a:ext>
                </a:extLst>
              </a:tr>
              <a:tr h="0">
                <a:tc>
                  <a:txBody>
                    <a:bodyPr/>
                    <a:lstStyle/>
                    <a:p>
                      <a:pPr>
                        <a:lnSpc>
                          <a:spcPct val="100000"/>
                        </a:lnSpc>
                        <a:spcBef>
                          <a:spcPts val="300"/>
                        </a:spcBef>
                        <a:spcAft>
                          <a:spcPts val="300"/>
                        </a:spcAft>
                      </a:pPr>
                      <a:r>
                        <a:rPr lang="de-DE" sz="2000" b="1" dirty="0">
                          <a:solidFill>
                            <a:srgbClr val="0000FF"/>
                          </a:solidFill>
                          <a:latin typeface="+mn-lt"/>
                          <a:ea typeface="Times New Roman"/>
                          <a:cs typeface="Helvetica"/>
                        </a:rPr>
                        <a:t>S-Programs</a:t>
                      </a:r>
                      <a:endParaRPr lang="de-DE" sz="2000" dirty="0">
                        <a:latin typeface="+mn-lt"/>
                        <a:ea typeface="Times New Roman"/>
                        <a:cs typeface="Helvetica"/>
                      </a:endParaRPr>
                    </a:p>
                  </a:txBody>
                  <a:tcPr marL="50799" marR="50799"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300"/>
                        </a:spcBef>
                        <a:spcAft>
                          <a:spcPts val="300"/>
                        </a:spcAft>
                      </a:pPr>
                      <a:r>
                        <a:rPr lang="de-DE" sz="2000" dirty="0">
                          <a:latin typeface="+mn-lt"/>
                          <a:ea typeface="Times New Roman"/>
                          <a:cs typeface="Helvetica"/>
                        </a:rPr>
                        <a:t>exakt </a:t>
                      </a:r>
                      <a:r>
                        <a:rPr lang="de-DE" sz="2000" b="1" dirty="0">
                          <a:solidFill>
                            <a:srgbClr val="0000FF"/>
                          </a:solidFill>
                          <a:latin typeface="+mn-lt"/>
                          <a:ea typeface="Times New Roman"/>
                          <a:cs typeface="Helvetica"/>
                        </a:rPr>
                        <a:t>s</a:t>
                      </a:r>
                      <a:r>
                        <a:rPr lang="de-DE" sz="2000" dirty="0">
                          <a:latin typeface="+mn-lt"/>
                          <a:ea typeface="Times New Roman"/>
                          <a:cs typeface="Helvetica"/>
                        </a:rPr>
                        <a:t>pezifizierbar</a:t>
                      </a:r>
                    </a:p>
                  </a:txBody>
                  <a:tcPr marL="50799" marR="50799" marT="0" marB="0">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300"/>
                        </a:spcBef>
                        <a:spcAft>
                          <a:spcPts val="300"/>
                        </a:spcAft>
                      </a:pPr>
                      <a:r>
                        <a:rPr lang="de-DE" sz="2000" i="1" dirty="0">
                          <a:solidFill>
                            <a:srgbClr val="0000FF"/>
                          </a:solidFill>
                          <a:latin typeface="+mn-lt"/>
                          <a:ea typeface="Times New Roman"/>
                          <a:cs typeface="Helvetica"/>
                        </a:rPr>
                        <a:t>Die meisten </a:t>
                      </a:r>
                      <a:r>
                        <a:rPr lang="de-DE" sz="2000" i="1" dirty="0" smtClean="0">
                          <a:solidFill>
                            <a:srgbClr val="0000FF"/>
                          </a:solidFill>
                          <a:latin typeface="+mn-lt"/>
                          <a:ea typeface="Times New Roman"/>
                          <a:cs typeface="Helvetica"/>
                        </a:rPr>
                        <a:t>Lehrbuchaufgaben</a:t>
                      </a:r>
                      <a:r>
                        <a:rPr lang="de-DE" sz="2000" i="1" dirty="0">
                          <a:solidFill>
                            <a:srgbClr val="0000FF"/>
                          </a:solidFill>
                          <a:latin typeface="+mn-lt"/>
                          <a:ea typeface="Times New Roman"/>
                          <a:cs typeface="Helvetica"/>
                        </a:rPr>
                        <a:t>, </a:t>
                      </a:r>
                      <a:r>
                        <a:rPr lang="de-DE" sz="2000" i="1" dirty="0" err="1">
                          <a:solidFill>
                            <a:srgbClr val="0000FF"/>
                          </a:solidFill>
                          <a:latin typeface="+mn-lt"/>
                          <a:ea typeface="Times New Roman"/>
                          <a:cs typeface="Helvetica"/>
                        </a:rPr>
                        <a:t>MathLib</a:t>
                      </a:r>
                      <a:r>
                        <a:rPr lang="de-DE" sz="2000" i="1" dirty="0">
                          <a:solidFill>
                            <a:srgbClr val="0000FF"/>
                          </a:solidFill>
                          <a:latin typeface="+mn-lt"/>
                          <a:ea typeface="Times New Roman"/>
                          <a:cs typeface="Helvetica"/>
                        </a:rPr>
                        <a:t> (sin, ...), Sortieralgorithmen</a:t>
                      </a:r>
                      <a:endParaRPr lang="de-DE" sz="2000" dirty="0">
                        <a:latin typeface="+mn-lt"/>
                        <a:ea typeface="Times New Roman"/>
                        <a:cs typeface="Helvetica"/>
                      </a:endParaRPr>
                    </a:p>
                  </a:txBody>
                  <a:tcPr marL="50799" marR="50799"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0">
                <a:tc>
                  <a:txBody>
                    <a:bodyPr/>
                    <a:lstStyle/>
                    <a:p>
                      <a:pPr>
                        <a:lnSpc>
                          <a:spcPct val="100000"/>
                        </a:lnSpc>
                        <a:spcBef>
                          <a:spcPts val="300"/>
                        </a:spcBef>
                        <a:spcAft>
                          <a:spcPts val="300"/>
                        </a:spcAft>
                      </a:pPr>
                      <a:r>
                        <a:rPr lang="de-DE" sz="2000" b="1">
                          <a:solidFill>
                            <a:srgbClr val="0000FF"/>
                          </a:solidFill>
                          <a:latin typeface="+mn-lt"/>
                          <a:ea typeface="Times New Roman"/>
                          <a:cs typeface="Helvetica"/>
                        </a:rPr>
                        <a:t>P-Programs</a:t>
                      </a:r>
                      <a:endParaRPr lang="de-DE" sz="2000">
                        <a:latin typeface="+mn-lt"/>
                        <a:ea typeface="Times New Roman"/>
                        <a:cs typeface="Helvetica"/>
                      </a:endParaRPr>
                    </a:p>
                  </a:txBody>
                  <a:tcPr marL="50799" marR="50799"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300"/>
                        </a:spcBef>
                        <a:spcAft>
                          <a:spcPts val="300"/>
                        </a:spcAft>
                      </a:pPr>
                      <a:r>
                        <a:rPr lang="de-DE" sz="2000" b="1">
                          <a:solidFill>
                            <a:srgbClr val="0000FF"/>
                          </a:solidFill>
                          <a:latin typeface="+mn-lt"/>
                          <a:ea typeface="Times New Roman"/>
                          <a:cs typeface="Helvetica"/>
                        </a:rPr>
                        <a:t>P</a:t>
                      </a:r>
                      <a:r>
                        <a:rPr lang="de-DE" sz="2000">
                          <a:latin typeface="+mn-lt"/>
                          <a:ea typeface="Times New Roman"/>
                          <a:cs typeface="Helvetica"/>
                        </a:rPr>
                        <a:t>roblemlösung für die reale Welt (erfordert Modell)</a:t>
                      </a:r>
                    </a:p>
                  </a:txBody>
                  <a:tcPr marL="50799" marR="50799" marT="0" marB="0">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300"/>
                        </a:spcBef>
                        <a:spcAft>
                          <a:spcPts val="300"/>
                        </a:spcAft>
                      </a:pPr>
                      <a:r>
                        <a:rPr lang="de-DE" sz="2000" i="1" dirty="0">
                          <a:solidFill>
                            <a:srgbClr val="0000FF"/>
                          </a:solidFill>
                          <a:latin typeface="+mn-lt"/>
                          <a:ea typeface="Times New Roman"/>
                          <a:cs typeface="Helvetica"/>
                        </a:rPr>
                        <a:t>Schachprogramm, Wettervorhersage, Ampelsteuerung (?)</a:t>
                      </a:r>
                      <a:endParaRPr lang="de-DE" sz="2000" dirty="0">
                        <a:latin typeface="+mn-lt"/>
                        <a:ea typeface="Times New Roman"/>
                        <a:cs typeface="Helvetica"/>
                      </a:endParaRPr>
                    </a:p>
                  </a:txBody>
                  <a:tcPr marL="50799" marR="50799"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0">
                <a:tc>
                  <a:txBody>
                    <a:bodyPr/>
                    <a:lstStyle/>
                    <a:p>
                      <a:pPr>
                        <a:lnSpc>
                          <a:spcPct val="100000"/>
                        </a:lnSpc>
                        <a:spcBef>
                          <a:spcPts val="300"/>
                        </a:spcBef>
                        <a:spcAft>
                          <a:spcPts val="300"/>
                        </a:spcAft>
                      </a:pPr>
                      <a:r>
                        <a:rPr lang="de-DE" sz="2000" b="1">
                          <a:solidFill>
                            <a:srgbClr val="0000FF"/>
                          </a:solidFill>
                          <a:latin typeface="+mn-lt"/>
                          <a:ea typeface="Times New Roman"/>
                          <a:cs typeface="Helvetica"/>
                        </a:rPr>
                        <a:t>E-Programs</a:t>
                      </a:r>
                      <a:endParaRPr lang="de-DE" sz="2000">
                        <a:latin typeface="+mn-lt"/>
                        <a:ea typeface="Times New Roman"/>
                        <a:cs typeface="Helvetica"/>
                      </a:endParaRPr>
                    </a:p>
                  </a:txBody>
                  <a:tcPr marL="50799" marR="50799"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300"/>
                        </a:spcBef>
                        <a:spcAft>
                          <a:spcPts val="300"/>
                        </a:spcAft>
                      </a:pPr>
                      <a:r>
                        <a:rPr lang="de-DE" sz="2000" b="1" dirty="0">
                          <a:solidFill>
                            <a:srgbClr val="0000FF"/>
                          </a:solidFill>
                          <a:latin typeface="+mn-lt"/>
                          <a:ea typeface="Times New Roman"/>
                          <a:cs typeface="Helvetica"/>
                        </a:rPr>
                        <a:t>e</a:t>
                      </a:r>
                      <a:r>
                        <a:rPr lang="de-DE" sz="2000" dirty="0">
                          <a:latin typeface="+mn-lt"/>
                          <a:ea typeface="Times New Roman"/>
                          <a:cs typeface="Helvetica"/>
                        </a:rPr>
                        <a:t>ingebettet in </a:t>
                      </a:r>
                      <a:r>
                        <a:rPr lang="de-DE" sz="2000" dirty="0" smtClean="0">
                          <a:latin typeface="+mn-lt"/>
                          <a:ea typeface="Times New Roman"/>
                          <a:cs typeface="Helvetica"/>
                        </a:rPr>
                        <a:t>größere </a:t>
                      </a:r>
                      <a:r>
                        <a:rPr lang="de-DE" sz="2000" dirty="0">
                          <a:latin typeface="+mn-lt"/>
                          <a:ea typeface="Times New Roman"/>
                          <a:cs typeface="Helvetica"/>
                        </a:rPr>
                        <a:t>Systeme, es gibt </a:t>
                      </a:r>
                      <a:r>
                        <a:rPr lang="de-DE" sz="2000" dirty="0" smtClean="0">
                          <a:latin typeface="+mn-lt"/>
                          <a:ea typeface="Times New Roman"/>
                          <a:cs typeface="Helvetica"/>
                        </a:rPr>
                        <a:t>Wechselwirkungen</a:t>
                      </a:r>
                      <a:endParaRPr lang="de-DE" sz="2000" dirty="0">
                        <a:latin typeface="+mn-lt"/>
                        <a:ea typeface="Times New Roman"/>
                        <a:cs typeface="Helvetica"/>
                      </a:endParaRPr>
                    </a:p>
                  </a:txBody>
                  <a:tcPr marL="50799" marR="50799" marT="0" marB="0">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300"/>
                        </a:spcBef>
                        <a:spcAft>
                          <a:spcPts val="300"/>
                        </a:spcAft>
                      </a:pPr>
                      <a:r>
                        <a:rPr lang="de-DE" sz="2000" i="1" dirty="0">
                          <a:solidFill>
                            <a:srgbClr val="0000FF"/>
                          </a:solidFill>
                          <a:latin typeface="+mn-lt"/>
                          <a:ea typeface="Times New Roman"/>
                          <a:cs typeface="Helvetica"/>
                        </a:rPr>
                        <a:t>Interaktive </a:t>
                      </a:r>
                      <a:r>
                        <a:rPr lang="de-DE" sz="2000" i="1" dirty="0" smtClean="0">
                          <a:solidFill>
                            <a:srgbClr val="0000FF"/>
                          </a:solidFill>
                          <a:latin typeface="+mn-lt"/>
                          <a:ea typeface="Times New Roman"/>
                          <a:cs typeface="Helvetica"/>
                        </a:rPr>
                        <a:t>Programme  </a:t>
                      </a:r>
                      <a:r>
                        <a:rPr lang="de-DE" sz="2000" i="1" dirty="0">
                          <a:solidFill>
                            <a:srgbClr val="0000FF"/>
                          </a:solidFill>
                          <a:latin typeface="+mn-lt"/>
                          <a:ea typeface="Times New Roman"/>
                          <a:cs typeface="Helvetica"/>
                        </a:rPr>
                        <a:t>und fast alle anderen! </a:t>
                      </a:r>
                      <a:r>
                        <a:rPr lang="de-DE" sz="2000" i="1" dirty="0" smtClean="0">
                          <a:solidFill>
                            <a:srgbClr val="0000FF"/>
                          </a:solidFill>
                          <a:latin typeface="+mn-lt"/>
                          <a:ea typeface="Times New Roman"/>
                          <a:cs typeface="Helvetica"/>
                        </a:rPr>
                        <a:t/>
                      </a:r>
                      <a:br>
                        <a:rPr lang="de-DE" sz="2000" i="1" dirty="0" smtClean="0">
                          <a:solidFill>
                            <a:srgbClr val="0000FF"/>
                          </a:solidFill>
                          <a:latin typeface="+mn-lt"/>
                          <a:ea typeface="Times New Roman"/>
                          <a:cs typeface="Helvetica"/>
                        </a:rPr>
                      </a:br>
                      <a:r>
                        <a:rPr lang="de-DE" sz="2000" i="1" dirty="0" smtClean="0">
                          <a:solidFill>
                            <a:srgbClr val="0000FF"/>
                          </a:solidFill>
                          <a:latin typeface="+mn-lt"/>
                          <a:ea typeface="Times New Roman"/>
                          <a:cs typeface="Helvetica"/>
                        </a:rPr>
                        <a:t>Extrem</a:t>
                      </a:r>
                      <a:r>
                        <a:rPr lang="de-DE" sz="2000" i="1" dirty="0">
                          <a:solidFill>
                            <a:srgbClr val="0000FF"/>
                          </a:solidFill>
                          <a:latin typeface="+mn-lt"/>
                          <a:ea typeface="Times New Roman"/>
                          <a:cs typeface="Helvetica"/>
                        </a:rPr>
                        <a:t>: Börsenprogramm</a:t>
                      </a:r>
                      <a:endParaRPr lang="de-DE" sz="2000" dirty="0">
                        <a:latin typeface="+mn-lt"/>
                        <a:ea typeface="Times New Roman"/>
                        <a:cs typeface="Helvetica"/>
                      </a:endParaRPr>
                    </a:p>
                  </a:txBody>
                  <a:tcPr marL="50799" marR="50799"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3"/>
                  </a:ext>
                </a:extLst>
              </a:tr>
            </a:tbl>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r>
              <a:rPr lang="en-US" altLang="en-US" smtClean="0"/>
              <a:t>Wechselwirkungen - 1</a:t>
            </a:r>
          </a:p>
        </p:txBody>
      </p:sp>
      <p:pic>
        <p:nvPicPr>
          <p:cNvPr id="25603" name="Content Placeholder 4" descr="9_4_Lehman-Zyklus_COL.png"/>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1219200" y="1482725"/>
            <a:ext cx="7396163" cy="4322763"/>
          </a:xfrm>
        </p:spPr>
      </p:pic>
      <p:sp>
        <p:nvSpPr>
          <p:cNvPr id="25604"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B5A232C1-2433-4F57-A25F-A33CD76EC801}" type="slidenum">
              <a:rPr lang="de-DE" altLang="en-US" sz="1100"/>
              <a:pPr eaLnBrk="1" hangingPunct="1"/>
              <a:t>22</a:t>
            </a:fld>
            <a:endParaRPr lang="de-DE" altLang="en-US" sz="110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r>
              <a:rPr lang="en-US" altLang="en-US" smtClean="0"/>
              <a:t>Wechselwirkungen - 2</a:t>
            </a:r>
          </a:p>
        </p:txBody>
      </p:sp>
      <p:sp>
        <p:nvSpPr>
          <p:cNvPr id="26627" name="Content Placeholder 2"/>
          <p:cNvSpPr>
            <a:spLocks noGrp="1"/>
          </p:cNvSpPr>
          <p:nvPr>
            <p:ph idx="1"/>
          </p:nvPr>
        </p:nvSpPr>
        <p:spPr>
          <a:xfrm>
            <a:off x="166688" y="1989138"/>
            <a:ext cx="9501187" cy="4248150"/>
          </a:xfrm>
        </p:spPr>
        <p:txBody>
          <a:bodyPr/>
          <a:lstStyle/>
          <a:p>
            <a:r>
              <a:rPr lang="de-DE" altLang="en-US" smtClean="0"/>
              <a:t>Bei einem </a:t>
            </a:r>
            <a:r>
              <a:rPr lang="de-DE" altLang="en-US" smtClean="0">
                <a:solidFill>
                  <a:srgbClr val="FF0000"/>
                </a:solidFill>
              </a:rPr>
              <a:t>S-Programm</a:t>
            </a:r>
            <a:r>
              <a:rPr lang="de-DE" altLang="en-US" smtClean="0"/>
              <a:t> basiert  die </a:t>
            </a:r>
            <a:br>
              <a:rPr lang="de-DE" altLang="en-US" smtClean="0"/>
            </a:br>
            <a:r>
              <a:rPr lang="de-DE" altLang="en-US" smtClean="0"/>
              <a:t>Realisierung einzig auf dem Modell, </a:t>
            </a:r>
            <a:br>
              <a:rPr lang="de-DE" altLang="en-US" smtClean="0"/>
            </a:br>
            <a:r>
              <a:rPr lang="de-DE" altLang="en-US" smtClean="0"/>
              <a:t>der stabilen Spezifikation (Bez.1). </a:t>
            </a:r>
          </a:p>
          <a:p>
            <a:r>
              <a:rPr lang="de-DE" altLang="en-US" smtClean="0"/>
              <a:t>Bei </a:t>
            </a:r>
            <a:r>
              <a:rPr lang="de-DE" altLang="en-US" smtClean="0">
                <a:solidFill>
                  <a:srgbClr val="FF0000"/>
                </a:solidFill>
              </a:rPr>
              <a:t>P-Programmen</a:t>
            </a:r>
            <a:r>
              <a:rPr lang="de-DE" altLang="en-US" smtClean="0"/>
              <a:t> gelten zusätzlich 2 und 3; die reale Welt.</a:t>
            </a:r>
          </a:p>
          <a:p>
            <a:pPr lvl="1"/>
            <a:r>
              <a:rPr lang="de-DE" altLang="en-US" smtClean="0"/>
              <a:t>Z.B. schafft die Erfahrung der Zeit Bedürfnisse und führt zu einem Modell (Charakterisierung der Zeit durch Stunden und Tage). </a:t>
            </a:r>
          </a:p>
          <a:p>
            <a:pPr lvl="1"/>
            <a:r>
              <a:rPr lang="de-DE" altLang="en-US" smtClean="0"/>
              <a:t>Entsprechend diesem Modell kann eine Uhr, z.B. eine Sonnenuhr, oder ein Kalender realisiert werden.</a:t>
            </a:r>
          </a:p>
          <a:p>
            <a:r>
              <a:rPr lang="de-DE" altLang="en-US" smtClean="0">
                <a:solidFill>
                  <a:srgbClr val="FF0000"/>
                </a:solidFill>
              </a:rPr>
              <a:t>E-Programme</a:t>
            </a:r>
            <a:r>
              <a:rPr lang="de-DE" altLang="en-US" smtClean="0"/>
              <a:t> sind durch Beziehung 4 gekennzeichnet. So entsteht ein Zyklus: Die Welt wird durch die Innovation verändert, sodass die ursprünglichen Anforderungen obsolet werden.</a:t>
            </a:r>
          </a:p>
          <a:p>
            <a:endParaRPr lang="de-DE" altLang="en-US" smtClean="0"/>
          </a:p>
          <a:p>
            <a:endParaRPr lang="en-US" altLang="en-US" smtClean="0"/>
          </a:p>
        </p:txBody>
      </p:sp>
      <p:sp>
        <p:nvSpPr>
          <p:cNvPr id="26628"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7C1FEE60-7764-4DE3-8E18-0748FE3BFE8D}" type="slidenum">
              <a:rPr lang="de-DE" altLang="en-US" sz="1100"/>
              <a:pPr eaLnBrk="1" hangingPunct="1"/>
              <a:t>23</a:t>
            </a:fld>
            <a:endParaRPr lang="de-DE" altLang="en-US" sz="1100"/>
          </a:p>
        </p:txBody>
      </p:sp>
      <p:pic>
        <p:nvPicPr>
          <p:cNvPr id="26629" name="Content Placeholder 4" descr="9_4_Lehman-Zyklus_COL.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889625" y="765175"/>
            <a:ext cx="3878263" cy="2265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r>
              <a:rPr lang="en-US" altLang="en-US" smtClean="0"/>
              <a:t>S-Programme</a:t>
            </a:r>
          </a:p>
        </p:txBody>
      </p:sp>
      <p:sp>
        <p:nvSpPr>
          <p:cNvPr id="27651" name="Content Placeholder 2"/>
          <p:cNvSpPr>
            <a:spLocks noGrp="1"/>
          </p:cNvSpPr>
          <p:nvPr>
            <p:ph idx="1"/>
          </p:nvPr>
        </p:nvSpPr>
        <p:spPr>
          <a:xfrm>
            <a:off x="166688" y="981075"/>
            <a:ext cx="9501187" cy="5326063"/>
          </a:xfrm>
        </p:spPr>
        <p:txBody>
          <a:bodyPr/>
          <a:lstStyle/>
          <a:p>
            <a:r>
              <a:rPr lang="de-DE" altLang="en-US" smtClean="0"/>
              <a:t>Lösen Probleme, die aus Problemen der </a:t>
            </a:r>
            <a:r>
              <a:rPr lang="de-DE" altLang="en-US" smtClean="0">
                <a:solidFill>
                  <a:srgbClr val="0000FF"/>
                </a:solidFill>
              </a:rPr>
              <a:t>realen Welt </a:t>
            </a:r>
            <a:r>
              <a:rPr lang="de-DE" altLang="en-US" smtClean="0"/>
              <a:t>durch </a:t>
            </a:r>
            <a:r>
              <a:rPr lang="de-DE" altLang="en-US" smtClean="0">
                <a:solidFill>
                  <a:srgbClr val="FF0000"/>
                </a:solidFill>
              </a:rPr>
              <a:t>Abstraktion</a:t>
            </a:r>
            <a:r>
              <a:rPr lang="de-DE" altLang="en-US" smtClean="0"/>
              <a:t> entstanden sind. </a:t>
            </a:r>
          </a:p>
          <a:p>
            <a:pPr lvl="1"/>
            <a:r>
              <a:rPr lang="de-DE" altLang="en-US" smtClean="0"/>
              <a:t>z.B. Zahlen sortieren, Berechnung der Oberfläche eines Toroids </a:t>
            </a:r>
          </a:p>
          <a:p>
            <a:r>
              <a:rPr lang="de-DE" altLang="en-US" smtClean="0"/>
              <a:t>Wir </a:t>
            </a:r>
            <a:r>
              <a:rPr lang="de-DE" altLang="en-US" smtClean="0">
                <a:solidFill>
                  <a:srgbClr val="0000FF"/>
                </a:solidFill>
              </a:rPr>
              <a:t>führen</a:t>
            </a:r>
            <a:r>
              <a:rPr lang="de-DE" altLang="en-US" smtClean="0"/>
              <a:t> reale Probleme (etwa die Erstellung einer Telefonliste für eine Firma, die Gewichtsberechnung für einen neuen Fahrradschlauch) auf </a:t>
            </a:r>
            <a:r>
              <a:rPr lang="de-DE" altLang="en-US" smtClean="0">
                <a:solidFill>
                  <a:srgbClr val="E73B49"/>
                </a:solidFill>
              </a:rPr>
              <a:t>Problem-Archetypen</a:t>
            </a:r>
            <a:r>
              <a:rPr lang="de-DE" altLang="en-US" smtClean="0"/>
              <a:t> </a:t>
            </a:r>
            <a:r>
              <a:rPr lang="de-DE" altLang="en-US" smtClean="0">
                <a:solidFill>
                  <a:srgbClr val="0000FF"/>
                </a:solidFill>
              </a:rPr>
              <a:t>zurück</a:t>
            </a:r>
            <a:r>
              <a:rPr lang="de-DE" altLang="en-US" smtClean="0"/>
              <a:t> (sortiere eine Menge, berechne den Kreisumfang usw.). </a:t>
            </a:r>
          </a:p>
          <a:p>
            <a:pPr lvl="1"/>
            <a:r>
              <a:rPr lang="de-DE" altLang="en-US" smtClean="0"/>
              <a:t>Diese Abstraktionen sind uns so </a:t>
            </a:r>
            <a:r>
              <a:rPr lang="de-DE" altLang="en-US" smtClean="0">
                <a:solidFill>
                  <a:srgbClr val="0000FF"/>
                </a:solidFill>
              </a:rPr>
              <a:t>geläufig</a:t>
            </a:r>
            <a:r>
              <a:rPr lang="de-DE" altLang="en-US" smtClean="0"/>
              <a:t>, dass wir nicht mehr darüber nachdenken.</a:t>
            </a:r>
          </a:p>
          <a:p>
            <a:r>
              <a:rPr lang="de-DE" altLang="en-US" smtClean="0"/>
              <a:t>S-Programme sind also </a:t>
            </a:r>
            <a:r>
              <a:rPr lang="de-DE" altLang="en-US" smtClean="0">
                <a:solidFill>
                  <a:srgbClr val="0000FF"/>
                </a:solidFill>
              </a:rPr>
              <a:t>vorgefertigte kleine Bausteine </a:t>
            </a:r>
            <a:r>
              <a:rPr lang="de-DE" altLang="en-US" smtClean="0"/>
              <a:t>zur Problemlösung.</a:t>
            </a:r>
          </a:p>
          <a:p>
            <a:r>
              <a:rPr lang="de-DE" altLang="en-US" smtClean="0"/>
              <a:t>S-Programme lassen sich </a:t>
            </a:r>
            <a:r>
              <a:rPr lang="de-DE" altLang="en-US" smtClean="0">
                <a:solidFill>
                  <a:srgbClr val="0000FF"/>
                </a:solidFill>
              </a:rPr>
              <a:t>formal spezifizieren</a:t>
            </a:r>
            <a:r>
              <a:rPr lang="de-DE" altLang="en-US" smtClean="0"/>
              <a:t>. Sie sind exakt gefasst, und wegen ihrer Stabilität </a:t>
            </a:r>
            <a:r>
              <a:rPr lang="de-DE" altLang="en-US" smtClean="0">
                <a:solidFill>
                  <a:srgbClr val="0000FF"/>
                </a:solidFill>
              </a:rPr>
              <a:t>lohnt</a:t>
            </a:r>
            <a:r>
              <a:rPr lang="de-DE" altLang="en-US" smtClean="0"/>
              <a:t> sich der </a:t>
            </a:r>
            <a:r>
              <a:rPr lang="de-DE" altLang="en-US" smtClean="0">
                <a:solidFill>
                  <a:srgbClr val="0000FF"/>
                </a:solidFill>
              </a:rPr>
              <a:t>Aufwand</a:t>
            </a:r>
            <a:r>
              <a:rPr lang="de-DE" altLang="en-US" smtClean="0"/>
              <a:t>.</a:t>
            </a:r>
            <a:endParaRPr lang="en-US" altLang="en-US" smtClean="0"/>
          </a:p>
        </p:txBody>
      </p:sp>
      <p:sp>
        <p:nvSpPr>
          <p:cNvPr id="27652"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F5890052-0C66-4B40-9514-6ABE8D0B09B6}" type="slidenum">
              <a:rPr lang="de-DE" altLang="en-US" sz="1100"/>
              <a:pPr eaLnBrk="1" hangingPunct="1"/>
              <a:t>24</a:t>
            </a:fld>
            <a:endParaRPr lang="de-DE" altLang="en-US" sz="110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r>
              <a:rPr lang="en-US" altLang="en-US" smtClean="0"/>
              <a:t>P-Programme</a:t>
            </a:r>
          </a:p>
        </p:txBody>
      </p:sp>
      <p:sp>
        <p:nvSpPr>
          <p:cNvPr id="28675" name="Content Placeholder 2"/>
          <p:cNvSpPr>
            <a:spLocks noGrp="1"/>
          </p:cNvSpPr>
          <p:nvPr>
            <p:ph idx="1"/>
          </p:nvPr>
        </p:nvSpPr>
        <p:spPr>
          <a:xfrm>
            <a:off x="166688" y="981075"/>
            <a:ext cx="9501187" cy="5326063"/>
          </a:xfrm>
        </p:spPr>
        <p:txBody>
          <a:bodyPr/>
          <a:lstStyle/>
          <a:p>
            <a:r>
              <a:rPr lang="de-DE" altLang="en-US" smtClean="0"/>
              <a:t>P-Programme sind </a:t>
            </a:r>
            <a:r>
              <a:rPr lang="de-DE" altLang="en-US" smtClean="0">
                <a:solidFill>
                  <a:srgbClr val="0000FF"/>
                </a:solidFill>
              </a:rPr>
              <a:t>nicht leicht zu finden</a:t>
            </a:r>
            <a:r>
              <a:rPr lang="de-DE" altLang="en-US" smtClean="0"/>
              <a:t>!</a:t>
            </a:r>
          </a:p>
          <a:p>
            <a:pPr lvl="1"/>
            <a:r>
              <a:rPr lang="de-DE" altLang="en-US" smtClean="0"/>
              <a:t>Wer eins entdeckt hat, stellt meist fest, dass es in Wahrheit ein E-Programm ist. </a:t>
            </a:r>
          </a:p>
          <a:p>
            <a:r>
              <a:rPr lang="de-DE" altLang="en-US" smtClean="0"/>
              <a:t>Nur in der </a:t>
            </a:r>
            <a:r>
              <a:rPr lang="de-DE" altLang="en-US" smtClean="0">
                <a:solidFill>
                  <a:srgbClr val="0000FF"/>
                </a:solidFill>
              </a:rPr>
              <a:t>Astronomie</a:t>
            </a:r>
            <a:r>
              <a:rPr lang="de-DE" altLang="en-US" smtClean="0"/>
              <a:t> gibt es ganz sicher P-Programme.</a:t>
            </a:r>
          </a:p>
          <a:p>
            <a:pPr lvl="1"/>
            <a:r>
              <a:rPr lang="de-DE" altLang="en-US" smtClean="0"/>
              <a:t>Wenn wir eine Theorie (also ein Modell) für die Entstehung schwarzer Löcher entwickeln und dazu ein Messprogramm realisieren, hat es keine Rückwirkungen auf den beobachteten Gegenstand.</a:t>
            </a:r>
          </a:p>
          <a:p>
            <a:r>
              <a:rPr lang="de-DE" altLang="en-US" smtClean="0"/>
              <a:t>Auch in der Technik gibt es viele P-Programme.</a:t>
            </a:r>
          </a:p>
          <a:p>
            <a:pPr lvl="1"/>
            <a:r>
              <a:rPr lang="de-DE" altLang="en-US" smtClean="0"/>
              <a:t>In Apparaten und Maschinen, die über Jahrzehnte unverändert bleiben, läuft Software, die die </a:t>
            </a:r>
            <a:r>
              <a:rPr lang="de-DE" altLang="en-US" smtClean="0">
                <a:solidFill>
                  <a:srgbClr val="0000FF"/>
                </a:solidFill>
              </a:rPr>
              <a:t>Stabilität des Systems „erbt“. </a:t>
            </a:r>
          </a:p>
          <a:p>
            <a:pPr lvl="1"/>
            <a:r>
              <a:rPr lang="de-DE" altLang="en-US" smtClean="0"/>
              <a:t>Die Evolution findet dann typisch durch die Entwicklung von </a:t>
            </a:r>
            <a:r>
              <a:rPr lang="de-DE" altLang="en-US" smtClean="0">
                <a:solidFill>
                  <a:srgbClr val="0000FF"/>
                </a:solidFill>
              </a:rPr>
              <a:t>Nachfolgemodellen</a:t>
            </a:r>
            <a:r>
              <a:rPr lang="de-DE" altLang="en-US" smtClean="0"/>
              <a:t> statt.</a:t>
            </a:r>
            <a:endParaRPr lang="en-US" altLang="en-US" smtClean="0"/>
          </a:p>
        </p:txBody>
      </p:sp>
      <p:sp>
        <p:nvSpPr>
          <p:cNvPr id="28676"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028354BD-B7C9-4206-A7DC-844DF4171EE5}" type="slidenum">
              <a:rPr lang="de-DE" altLang="en-US" sz="1100"/>
              <a:pPr eaLnBrk="1" hangingPunct="1"/>
              <a:t>25</a:t>
            </a:fld>
            <a:endParaRPr lang="de-DE" altLang="en-US" sz="110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r>
              <a:rPr lang="en-US" altLang="en-US" smtClean="0"/>
              <a:t>E-Programme</a:t>
            </a:r>
          </a:p>
        </p:txBody>
      </p:sp>
      <p:sp>
        <p:nvSpPr>
          <p:cNvPr id="29699" name="Content Placeholder 2"/>
          <p:cNvSpPr>
            <a:spLocks noGrp="1"/>
          </p:cNvSpPr>
          <p:nvPr>
            <p:ph idx="1"/>
          </p:nvPr>
        </p:nvSpPr>
        <p:spPr>
          <a:xfrm>
            <a:off x="166688" y="981075"/>
            <a:ext cx="9501187" cy="5326063"/>
          </a:xfrm>
        </p:spPr>
        <p:txBody>
          <a:bodyPr/>
          <a:lstStyle/>
          <a:p>
            <a:r>
              <a:rPr lang="de-DE" altLang="en-US" smtClean="0"/>
              <a:t>Die </a:t>
            </a:r>
            <a:r>
              <a:rPr lang="de-DE" altLang="en-US" smtClean="0">
                <a:solidFill>
                  <a:srgbClr val="0000FF"/>
                </a:solidFill>
              </a:rPr>
              <a:t>allermeisten Programme </a:t>
            </a:r>
            <a:r>
              <a:rPr lang="de-DE" altLang="en-US" smtClean="0"/>
              <a:t>sind darauf abgestimmt, wie sich Menschen (oder allgemeiner Systeme) verhalten. </a:t>
            </a:r>
          </a:p>
          <a:p>
            <a:pPr lvl="1"/>
            <a:r>
              <a:rPr lang="de-DE" altLang="en-US" smtClean="0"/>
              <a:t>Durch die Programme </a:t>
            </a:r>
            <a:r>
              <a:rPr lang="de-DE" altLang="en-US" smtClean="0">
                <a:solidFill>
                  <a:srgbClr val="0000FF"/>
                </a:solidFill>
              </a:rPr>
              <a:t>ändert sich das Verhalten</a:t>
            </a:r>
            <a:r>
              <a:rPr lang="de-DE" altLang="en-US" smtClean="0"/>
              <a:t>, und die ursprünglich zutreffenden </a:t>
            </a:r>
            <a:r>
              <a:rPr lang="de-DE" altLang="en-US" smtClean="0">
                <a:solidFill>
                  <a:srgbClr val="0000FF"/>
                </a:solidFill>
              </a:rPr>
              <a:t>Anforderungen gelten nicht mehr</a:t>
            </a:r>
            <a:r>
              <a:rPr lang="de-DE" altLang="en-US" smtClean="0"/>
              <a:t>. </a:t>
            </a:r>
          </a:p>
          <a:p>
            <a:r>
              <a:rPr lang="de-DE" altLang="en-US" i="1" smtClean="0"/>
              <a:t>Als man begann, Börsenmakler durch Software nachzubilden, also auf den sogenannten Computerhandel umzustellen, gab es noch keinen Computerhandel, die Wertpapiere wurden von Menschen gehandelt. Die ersten Programme waren auf diese Situation abgestimmt. Aber ihr Erfolg führte dazu, dass immer weniger Händler aus Fleisch und Blut beteiligt waren. Die Software konnte wesentlich schneller reagieren; sie war aber nicht auf eine Börse eingestellt, in der die Händler extrem schnell reagieren. Am »Schwarzen Montag« (29. Oktober 1987) gab es an der Wallstreet erhebliche Kursverluste, die sich durch die Fehlreaktionen der Programme verstärkten und zu einem echten Börsencrash führten. </a:t>
            </a:r>
            <a:endParaRPr lang="en-US" altLang="en-US" i="1" smtClean="0"/>
          </a:p>
        </p:txBody>
      </p:sp>
      <p:sp>
        <p:nvSpPr>
          <p:cNvPr id="29700"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466E6F9C-BFE8-40FC-97C9-DE1F3F5F61C8}" type="slidenum">
              <a:rPr lang="de-DE" altLang="en-US" sz="1100"/>
              <a:pPr eaLnBrk="1" hangingPunct="1"/>
              <a:t>26</a:t>
            </a:fld>
            <a:endParaRPr lang="de-DE" altLang="en-US" sz="110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r>
              <a:rPr lang="en-US" altLang="en-US" smtClean="0"/>
              <a:t>Fazit</a:t>
            </a:r>
          </a:p>
        </p:txBody>
      </p:sp>
      <p:sp>
        <p:nvSpPr>
          <p:cNvPr id="30723" name="Content Placeholder 2"/>
          <p:cNvSpPr>
            <a:spLocks noGrp="1"/>
          </p:cNvSpPr>
          <p:nvPr>
            <p:ph idx="1"/>
          </p:nvPr>
        </p:nvSpPr>
        <p:spPr>
          <a:xfrm>
            <a:off x="166688" y="981075"/>
            <a:ext cx="9501187" cy="5326063"/>
          </a:xfrm>
        </p:spPr>
        <p:txBody>
          <a:bodyPr/>
          <a:lstStyle/>
          <a:p>
            <a:r>
              <a:rPr lang="de-DE" altLang="en-US" smtClean="0"/>
              <a:t>E-Programme erfordern Flexibilität!</a:t>
            </a:r>
          </a:p>
          <a:p>
            <a:r>
              <a:rPr lang="de-DE" altLang="en-US" smtClean="0"/>
              <a:t>Durch </a:t>
            </a:r>
            <a:r>
              <a:rPr lang="de-DE" altLang="en-US" smtClean="0">
                <a:solidFill>
                  <a:srgbClr val="0000FF"/>
                </a:solidFill>
              </a:rPr>
              <a:t>Prototyping</a:t>
            </a:r>
            <a:r>
              <a:rPr lang="de-DE" altLang="en-US" smtClean="0"/>
              <a:t> und ähnliche Ansätze (</a:t>
            </a:r>
            <a:r>
              <a:rPr lang="de-DE" altLang="en-US" smtClean="0">
                <a:solidFill>
                  <a:srgbClr val="0000FF"/>
                </a:solidFill>
              </a:rPr>
              <a:t>Agile Entwicklung</a:t>
            </a:r>
            <a:r>
              <a:rPr lang="de-DE" altLang="en-US" smtClean="0"/>
              <a:t>) kann der </a:t>
            </a:r>
            <a:r>
              <a:rPr lang="de-DE" altLang="en-US" smtClean="0">
                <a:solidFill>
                  <a:srgbClr val="0000FF"/>
                </a:solidFill>
              </a:rPr>
              <a:t>Evolutionszyklus</a:t>
            </a:r>
            <a:r>
              <a:rPr lang="de-DE" altLang="en-US" smtClean="0"/>
              <a:t> forciert werden.</a:t>
            </a:r>
          </a:p>
          <a:p>
            <a:r>
              <a:rPr lang="de-DE" altLang="en-US" smtClean="0">
                <a:solidFill>
                  <a:srgbClr val="FF0000"/>
                </a:solidFill>
              </a:rPr>
              <a:t>Wir müssen aber die Hoffnung begraben, dass wir ein komplexes System irgendwann endgültig spezifiziert haben werden.</a:t>
            </a:r>
          </a:p>
          <a:p>
            <a:endParaRPr lang="en-US" altLang="en-US" smtClean="0"/>
          </a:p>
        </p:txBody>
      </p:sp>
      <p:sp>
        <p:nvSpPr>
          <p:cNvPr id="30724"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6FEF48CA-1B7B-448C-B342-D31E781FCD28}" type="slidenum">
              <a:rPr lang="de-DE" altLang="en-US" sz="1100"/>
              <a:pPr eaLnBrk="1" hangingPunct="1"/>
              <a:t>27</a:t>
            </a:fld>
            <a:endParaRPr lang="de-DE" altLang="en-US" sz="110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992188" y="1700213"/>
            <a:ext cx="7921625" cy="1223962"/>
          </a:xfrm>
        </p:spPr>
        <p:txBody>
          <a:bodyPr>
            <a:spAutoFit/>
          </a:bodyPr>
          <a:lstStyle/>
          <a:p>
            <a:r>
              <a:rPr lang="en-US" altLang="en-US" smtClean="0"/>
              <a:t>9.4	Prototyping</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r>
              <a:rPr lang="en-US" altLang="en-US" smtClean="0"/>
              <a:t>Nichtlineare Vorgehensmodelle</a:t>
            </a:r>
          </a:p>
        </p:txBody>
      </p:sp>
      <p:sp>
        <p:nvSpPr>
          <p:cNvPr id="32771" name="Content Placeholder 2"/>
          <p:cNvSpPr>
            <a:spLocks noGrp="1"/>
          </p:cNvSpPr>
          <p:nvPr>
            <p:ph idx="1"/>
          </p:nvPr>
        </p:nvSpPr>
        <p:spPr>
          <a:xfrm>
            <a:off x="166688" y="981075"/>
            <a:ext cx="9501187" cy="5326063"/>
          </a:xfrm>
        </p:spPr>
        <p:txBody>
          <a:bodyPr/>
          <a:lstStyle/>
          <a:p>
            <a:r>
              <a:rPr lang="de-DE" altLang="en-US" smtClean="0"/>
              <a:t>In der </a:t>
            </a:r>
            <a:r>
              <a:rPr lang="de-DE" altLang="en-US" smtClean="0">
                <a:solidFill>
                  <a:srgbClr val="FF0000"/>
                </a:solidFill>
              </a:rPr>
              <a:t>strengen Interpretation</a:t>
            </a:r>
            <a:r>
              <a:rPr lang="de-DE" altLang="en-US" smtClean="0"/>
              <a:t>, als Einbahnstraßenmodell, ist das </a:t>
            </a:r>
            <a:r>
              <a:rPr lang="de-DE" altLang="en-US" smtClean="0">
                <a:solidFill>
                  <a:srgbClr val="0000FF"/>
                </a:solidFill>
              </a:rPr>
              <a:t>Wasserfallmodell nicht durchzuhalten</a:t>
            </a:r>
            <a:r>
              <a:rPr lang="de-DE" altLang="en-US" smtClean="0"/>
              <a:t>. </a:t>
            </a:r>
          </a:p>
          <a:p>
            <a:r>
              <a:rPr lang="de-DE" altLang="en-US" smtClean="0"/>
              <a:t>In seiner </a:t>
            </a:r>
            <a:r>
              <a:rPr lang="de-DE" altLang="en-US" smtClean="0">
                <a:solidFill>
                  <a:srgbClr val="FF0000"/>
                </a:solidFill>
              </a:rPr>
              <a:t>großzügigen Deutung</a:t>
            </a:r>
            <a:r>
              <a:rPr lang="de-DE" altLang="en-US" smtClean="0"/>
              <a:t>, d.h. bei freier Anwendung der Zyklen, hat es </a:t>
            </a:r>
            <a:r>
              <a:rPr lang="de-DE" altLang="en-US" smtClean="0">
                <a:solidFill>
                  <a:srgbClr val="0000FF"/>
                </a:solidFill>
              </a:rPr>
              <a:t>keine Aussagekraft für Planung </a:t>
            </a:r>
            <a:r>
              <a:rPr lang="de-DE" altLang="en-US" smtClean="0"/>
              <a:t>und Projektgestaltung.</a:t>
            </a:r>
          </a:p>
          <a:p>
            <a:r>
              <a:rPr lang="de-DE" altLang="en-US" smtClean="0"/>
              <a:t>Es liegt darum nahe, die </a:t>
            </a:r>
            <a:r>
              <a:rPr lang="de-DE" altLang="en-US" smtClean="0">
                <a:solidFill>
                  <a:srgbClr val="0000FF"/>
                </a:solidFill>
              </a:rPr>
              <a:t>Zyklen zuzulassen</a:t>
            </a:r>
            <a:r>
              <a:rPr lang="de-DE" altLang="en-US" smtClean="0"/>
              <a:t>, aber auf spezielle Sequenzen </a:t>
            </a:r>
            <a:r>
              <a:rPr lang="de-DE" altLang="en-US" smtClean="0">
                <a:solidFill>
                  <a:srgbClr val="0000FF"/>
                </a:solidFill>
              </a:rPr>
              <a:t>einzuschränken</a:t>
            </a:r>
            <a:r>
              <a:rPr lang="de-DE" altLang="en-US" smtClean="0"/>
              <a:t>. </a:t>
            </a:r>
          </a:p>
          <a:p>
            <a:r>
              <a:rPr lang="de-DE" altLang="en-US" smtClean="0">
                <a:solidFill>
                  <a:srgbClr val="FF0000"/>
                </a:solidFill>
              </a:rPr>
              <a:t>Nichtlineare Vorgehensmodelle</a:t>
            </a:r>
          </a:p>
          <a:p>
            <a:pPr lvl="1"/>
            <a:r>
              <a:rPr lang="de-DE" altLang="en-US" smtClean="0"/>
              <a:t>Vorgehensmodelle, die spezielle Zyklen vorsehen 						</a:t>
            </a:r>
          </a:p>
          <a:p>
            <a:r>
              <a:rPr lang="de-DE" altLang="en-US" smtClean="0"/>
              <a:t>Die Idee, </a:t>
            </a:r>
            <a:r>
              <a:rPr lang="de-DE" altLang="en-US" smtClean="0">
                <a:solidFill>
                  <a:srgbClr val="0000FF"/>
                </a:solidFill>
              </a:rPr>
              <a:t>früh</a:t>
            </a:r>
            <a:r>
              <a:rPr lang="de-DE" altLang="en-US" smtClean="0"/>
              <a:t> im Projekt ein </a:t>
            </a:r>
            <a:r>
              <a:rPr lang="de-DE" altLang="en-US" smtClean="0">
                <a:solidFill>
                  <a:srgbClr val="0000FF"/>
                </a:solidFill>
              </a:rPr>
              <a:t>Resultat</a:t>
            </a:r>
            <a:r>
              <a:rPr lang="de-DE" altLang="en-US" smtClean="0"/>
              <a:t> zu erreichen, das es gestattet, die Anforderungen und Lösungsideen kritisch zu </a:t>
            </a:r>
            <a:r>
              <a:rPr lang="de-DE" altLang="en-US" smtClean="0">
                <a:solidFill>
                  <a:srgbClr val="0000FF"/>
                </a:solidFill>
              </a:rPr>
              <a:t>bewerten</a:t>
            </a:r>
            <a:r>
              <a:rPr lang="de-DE" altLang="en-US" smtClean="0"/>
              <a:t> und zu </a:t>
            </a:r>
            <a:r>
              <a:rPr lang="de-DE" altLang="en-US" smtClean="0">
                <a:solidFill>
                  <a:srgbClr val="0000FF"/>
                </a:solidFill>
              </a:rPr>
              <a:t>verbessern</a:t>
            </a:r>
            <a:r>
              <a:rPr lang="de-DE" altLang="en-US" smtClean="0"/>
              <a:t>, ist fast ebenso alt wie das Life-Cycle-Konzept. </a:t>
            </a:r>
          </a:p>
          <a:p>
            <a:endParaRPr lang="en-US" altLang="en-US" smtClean="0"/>
          </a:p>
        </p:txBody>
      </p:sp>
      <p:sp>
        <p:nvSpPr>
          <p:cNvPr id="32772"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E7470BA4-DC32-4AFB-95A3-802A407481E0}" type="slidenum">
              <a:rPr lang="de-DE" altLang="en-US" sz="1100"/>
              <a:pPr eaLnBrk="1" hangingPunct="1"/>
              <a:t>29</a:t>
            </a:fld>
            <a:endParaRPr lang="de-DE" altLang="en-US" sz="110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altLang="en-US" smtClean="0"/>
              <a:t>Code and Fix</a:t>
            </a:r>
          </a:p>
        </p:txBody>
      </p:sp>
      <p:sp>
        <p:nvSpPr>
          <p:cNvPr id="6147" name="Content Placeholder 2"/>
          <p:cNvSpPr>
            <a:spLocks noGrp="1"/>
          </p:cNvSpPr>
          <p:nvPr>
            <p:ph idx="1"/>
          </p:nvPr>
        </p:nvSpPr>
        <p:spPr>
          <a:xfrm>
            <a:off x="166688" y="2349500"/>
            <a:ext cx="9501187" cy="1800225"/>
          </a:xfrm>
        </p:spPr>
        <p:txBody>
          <a:bodyPr/>
          <a:lstStyle/>
          <a:p>
            <a:r>
              <a:rPr lang="de-DE" altLang="en-US" smtClean="0"/>
              <a:t>Wer </a:t>
            </a:r>
            <a:r>
              <a:rPr lang="de-DE" altLang="en-US" smtClean="0">
                <a:solidFill>
                  <a:srgbClr val="0000FF"/>
                </a:solidFill>
              </a:rPr>
              <a:t>ohne Vorüberlegung</a:t>
            </a:r>
            <a:r>
              <a:rPr lang="de-DE" altLang="en-US" smtClean="0"/>
              <a:t>, insbesondere ohne Spezifikation und   ohne soliden Entwurf Programmcode eintippt, dann ausprobiert und korrigiert, bis das Programm ein Verhalten zeigt, das ihm richtig erscheint, wendet – </a:t>
            </a:r>
            <a:r>
              <a:rPr lang="de-DE" altLang="en-US" smtClean="0">
                <a:solidFill>
                  <a:srgbClr val="0000FF"/>
                </a:solidFill>
              </a:rPr>
              <a:t>meist unbewusst </a:t>
            </a:r>
            <a:r>
              <a:rPr lang="de-DE" altLang="en-US" smtClean="0"/>
              <a:t>– das Vorgehensmodell </a:t>
            </a:r>
            <a:r>
              <a:rPr lang="de-DE" altLang="en-US" smtClean="0">
                <a:solidFill>
                  <a:srgbClr val="FF0000"/>
                </a:solidFill>
              </a:rPr>
              <a:t>Code and Fix</a:t>
            </a:r>
            <a:r>
              <a:rPr lang="de-DE" altLang="en-US" smtClean="0"/>
              <a:t> an.</a:t>
            </a:r>
            <a:endParaRPr lang="en-US" altLang="en-US" smtClean="0"/>
          </a:p>
        </p:txBody>
      </p:sp>
      <p:sp>
        <p:nvSpPr>
          <p:cNvPr id="6148"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50E74CCC-20F8-46CE-BA7D-2EED0A7B4B7E}" type="slidenum">
              <a:rPr lang="de-DE" altLang="en-US" sz="1100"/>
              <a:pPr eaLnBrk="1" hangingPunct="1"/>
              <a:t>3</a:t>
            </a:fld>
            <a:endParaRPr lang="de-DE" altLang="en-US" sz="1100"/>
          </a:p>
        </p:txBody>
      </p:sp>
      <p:sp>
        <p:nvSpPr>
          <p:cNvPr id="6149" name="TextBox 6"/>
          <p:cNvSpPr txBox="1">
            <a:spLocks noChangeArrowheads="1"/>
          </p:cNvSpPr>
          <p:nvPr/>
        </p:nvSpPr>
        <p:spPr bwMode="auto">
          <a:xfrm>
            <a:off x="273050" y="908050"/>
            <a:ext cx="9072563" cy="1201738"/>
          </a:xfrm>
          <a:prstGeom prst="rect">
            <a:avLst/>
          </a:pr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algn="r" eaLnBrk="1" hangingPunct="1"/>
            <a:r>
              <a:rPr lang="en-US" altLang="en-US" sz="2400" i="1">
                <a:solidFill>
                  <a:srgbClr val="3333FF"/>
                </a:solidFill>
                <a:latin typeface="Calibri" panose="020F0502020204030204" pitchFamily="34" charset="0"/>
                <a:cs typeface="Calibri" panose="020F0502020204030204" pitchFamily="34" charset="0"/>
              </a:rPr>
              <a:t>There is always an easy solution to every human problem </a:t>
            </a:r>
          </a:p>
          <a:p>
            <a:pPr algn="r" eaLnBrk="1" hangingPunct="1"/>
            <a:r>
              <a:rPr lang="en-US" altLang="en-US" sz="2400" i="1">
                <a:solidFill>
                  <a:srgbClr val="3333FF"/>
                </a:solidFill>
                <a:latin typeface="Calibri" panose="020F0502020204030204" pitchFamily="34" charset="0"/>
                <a:cs typeface="Calibri" panose="020F0502020204030204" pitchFamily="34" charset="0"/>
              </a:rPr>
              <a:t>– neat, plausible and wrong.</a:t>
            </a:r>
          </a:p>
          <a:p>
            <a:pPr algn="r" eaLnBrk="1" hangingPunct="1"/>
            <a:r>
              <a:rPr lang="en-US" altLang="en-US" sz="2400">
                <a:latin typeface="Calibri" panose="020F0502020204030204" pitchFamily="34" charset="0"/>
                <a:cs typeface="Calibri" panose="020F0502020204030204" pitchFamily="34" charset="0"/>
              </a:rPr>
              <a:t>H.L. Mencken (1880 – 1956)</a:t>
            </a:r>
            <a:endParaRPr lang="de-DE" altLang="en-US" sz="2400">
              <a:latin typeface="Calibri" panose="020F0502020204030204" pitchFamily="34" charset="0"/>
              <a:cs typeface="Calibri" panose="020F0502020204030204" pitchFamily="34" charset="0"/>
            </a:endParaRPr>
          </a:p>
        </p:txBody>
      </p:sp>
      <p:sp>
        <p:nvSpPr>
          <p:cNvPr id="6150" name="TextBox 6"/>
          <p:cNvSpPr txBox="1">
            <a:spLocks noChangeArrowheads="1"/>
          </p:cNvSpPr>
          <p:nvPr/>
        </p:nvSpPr>
        <p:spPr bwMode="auto">
          <a:xfrm>
            <a:off x="344488" y="4652963"/>
            <a:ext cx="9001125" cy="1570037"/>
          </a:xfrm>
          <a:prstGeom prst="rect">
            <a:avLst/>
          </a:prstGeom>
          <a:noFill/>
          <a:ln w="9525">
            <a:solidFill>
              <a:schemeClr val="tx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marL="361950" indent="-361950"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r>
              <a:rPr lang="de-DE" altLang="en-US" sz="2400" b="1">
                <a:solidFill>
                  <a:srgbClr val="0000FF"/>
                </a:solidFill>
                <a:latin typeface="Calibri" panose="020F0502020204030204" pitchFamily="34" charset="0"/>
                <a:cs typeface="Calibri" panose="020F0502020204030204" pitchFamily="34" charset="0"/>
              </a:rPr>
              <a:t>Code and Fix </a:t>
            </a:r>
            <a:r>
              <a:rPr lang="de-DE" altLang="en-US" sz="2400" i="1">
                <a:solidFill>
                  <a:srgbClr val="0000FF"/>
                </a:solidFill>
                <a:latin typeface="Calibri" panose="020F0502020204030204" pitchFamily="34" charset="0"/>
                <a:cs typeface="Calibri" panose="020F0502020204030204" pitchFamily="34" charset="0"/>
              </a:rPr>
              <a:t>bezeichnet ein Vorgehen, bei dem Codierung oder Korrektur im Wechsel mit Ad-hoc-Tests die einzigen bewusst ausgeführten Tätigkeiten der Software-Entwicklung sind.</a:t>
            </a:r>
          </a:p>
          <a:p>
            <a:pPr algn="r" eaLnBrk="1" hangingPunct="1"/>
            <a:r>
              <a:rPr lang="de-DE" altLang="en-US" sz="2400">
                <a:latin typeface="Calibri" panose="020F0502020204030204" pitchFamily="34" charset="0"/>
                <a:cs typeface="Calibri" panose="020F0502020204030204" pitchFamily="34" charset="0"/>
              </a:rPr>
              <a:t>Ludewig, Lichter (2010)</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r>
              <a:rPr lang="en-US" altLang="en-US" smtClean="0"/>
              <a:t>Erster Ansatz</a:t>
            </a:r>
          </a:p>
        </p:txBody>
      </p:sp>
      <p:sp>
        <p:nvSpPr>
          <p:cNvPr id="33795" name="Text Placeholder 2"/>
          <p:cNvSpPr>
            <a:spLocks noGrp="1"/>
          </p:cNvSpPr>
          <p:nvPr>
            <p:ph type="body" sz="half" idx="2"/>
          </p:nvPr>
        </p:nvSpPr>
        <p:spPr>
          <a:xfrm>
            <a:off x="344488" y="5648325"/>
            <a:ext cx="9072562" cy="804863"/>
          </a:xfrm>
        </p:spPr>
        <p:txBody>
          <a:bodyPr/>
          <a:lstStyle/>
          <a:p>
            <a:r>
              <a:rPr lang="en-US" altLang="en-US" smtClean="0">
                <a:solidFill>
                  <a:srgbClr val="0000FF"/>
                </a:solidFill>
              </a:rPr>
              <a:t>Attempt to do the job twice – the first result provides  an early simulation of the final product </a:t>
            </a:r>
            <a:r>
              <a:rPr lang="en-US" altLang="en-US" smtClean="0"/>
              <a:t>(aus Royce, 1970)</a:t>
            </a:r>
          </a:p>
          <a:p>
            <a:endParaRPr lang="en-US" altLang="en-US" smtClean="0"/>
          </a:p>
        </p:txBody>
      </p:sp>
      <p:pic>
        <p:nvPicPr>
          <p:cNvPr id="33796" name="Content Placeholder 5" descr="9_5_Royce_Modell_COL.png"/>
          <p:cNvPicPr>
            <a:picLocks noGrp="1" noChangeAspect="1"/>
          </p:cNvPicPr>
          <p:nvPr>
            <p:ph sz="quarter" idx="12"/>
          </p:nvPr>
        </p:nvPicPr>
        <p:blipFill>
          <a:blip r:embed="rId2">
            <a:extLst>
              <a:ext uri="{28A0092B-C50C-407E-A947-70E740481C1C}">
                <a14:useLocalDpi xmlns:a14="http://schemas.microsoft.com/office/drawing/2010/main" val="0"/>
              </a:ext>
            </a:extLst>
          </a:blip>
          <a:srcRect/>
          <a:stretch>
            <a:fillRect/>
          </a:stretch>
        </p:blipFill>
        <p:spPr>
          <a:xfrm>
            <a:off x="1430338" y="836613"/>
            <a:ext cx="6972300" cy="4608512"/>
          </a:xfrm>
        </p:spPr>
      </p:pic>
      <p:sp>
        <p:nvSpPr>
          <p:cNvPr id="33797" name="Slide Number Placeholder 4"/>
          <p:cNvSpPr>
            <a:spLocks noGrp="1"/>
          </p:cNvSpPr>
          <p:nvPr>
            <p:ph type="sldNum" sz="quarter" idx="13"/>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CDD7C25C-1215-434B-AD58-1A834CFA6DEC}" type="slidenum">
              <a:rPr lang="de-DE" altLang="en-US" sz="1100"/>
              <a:pPr eaLnBrk="1" hangingPunct="1"/>
              <a:t>30</a:t>
            </a:fld>
            <a:endParaRPr lang="de-DE" altLang="en-US" sz="110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lstStyle/>
          <a:p>
            <a:r>
              <a:rPr lang="en-US" altLang="en-US" smtClean="0"/>
              <a:t>Der Begriff des Prototyps</a:t>
            </a:r>
          </a:p>
        </p:txBody>
      </p:sp>
      <p:sp>
        <p:nvSpPr>
          <p:cNvPr id="34819" name="Content Placeholder 5"/>
          <p:cNvSpPr>
            <a:spLocks noGrp="1"/>
          </p:cNvSpPr>
          <p:nvPr>
            <p:ph idx="1"/>
          </p:nvPr>
        </p:nvSpPr>
        <p:spPr>
          <a:xfrm>
            <a:off x="166688" y="981075"/>
            <a:ext cx="9501187" cy="5326063"/>
          </a:xfrm>
        </p:spPr>
        <p:txBody>
          <a:bodyPr/>
          <a:lstStyle/>
          <a:p>
            <a:r>
              <a:rPr lang="de-DE" altLang="en-US" smtClean="0"/>
              <a:t>Maschinenbau</a:t>
            </a:r>
          </a:p>
          <a:p>
            <a:pPr lvl="1"/>
            <a:r>
              <a:rPr lang="de-DE" altLang="en-US" smtClean="0"/>
              <a:t>Bevor ein neues </a:t>
            </a:r>
            <a:r>
              <a:rPr lang="de-DE" altLang="en-US" smtClean="0">
                <a:solidFill>
                  <a:srgbClr val="0000FF"/>
                </a:solidFill>
              </a:rPr>
              <a:t>Produkt in Großserie </a:t>
            </a:r>
            <a:r>
              <a:rPr lang="de-DE" altLang="en-US" smtClean="0"/>
              <a:t>gefertigt wird, baut man einen </a:t>
            </a:r>
            <a:r>
              <a:rPr lang="de-DE" altLang="en-US" smtClean="0">
                <a:solidFill>
                  <a:srgbClr val="FF0000"/>
                </a:solidFill>
              </a:rPr>
              <a:t>Prototyp</a:t>
            </a:r>
            <a:r>
              <a:rPr lang="de-DE" altLang="en-US" smtClean="0"/>
              <a:t>, also ein </a:t>
            </a:r>
            <a:r>
              <a:rPr lang="de-DE" altLang="en-US" smtClean="0">
                <a:solidFill>
                  <a:srgbClr val="0000FF"/>
                </a:solidFill>
              </a:rPr>
              <a:t>einzelnes Exemplar</a:t>
            </a:r>
            <a:r>
              <a:rPr lang="de-DE" altLang="en-US" smtClean="0"/>
              <a:t>, das in den kritischen Merkmalen dem geplanten Massenprodukt entspricht. </a:t>
            </a:r>
          </a:p>
          <a:p>
            <a:r>
              <a:rPr lang="de-DE" altLang="en-US" smtClean="0"/>
              <a:t>Vorteile</a:t>
            </a:r>
          </a:p>
          <a:p>
            <a:pPr lvl="1"/>
            <a:r>
              <a:rPr lang="de-DE" altLang="en-US" smtClean="0"/>
              <a:t>Würde man gleich nach der Konstruktion die sehr teure Fertigungsanlage aufbauen, so müsste diese nach Erprobung der ersten Produkte und der folgenden Verbesserung des Entwurfs mit </a:t>
            </a:r>
            <a:r>
              <a:rPr lang="de-DE" altLang="en-US" smtClean="0">
                <a:solidFill>
                  <a:srgbClr val="0000FF"/>
                </a:solidFill>
              </a:rPr>
              <a:t>hohem Aufwand verändert</a:t>
            </a:r>
            <a:r>
              <a:rPr lang="de-DE" altLang="en-US" smtClean="0"/>
              <a:t>, im schlimmsten Fall </a:t>
            </a:r>
            <a:r>
              <a:rPr lang="de-DE" altLang="en-US" smtClean="0">
                <a:solidFill>
                  <a:srgbClr val="0000FF"/>
                </a:solidFill>
              </a:rPr>
              <a:t>verschrottet</a:t>
            </a:r>
            <a:r>
              <a:rPr lang="de-DE" altLang="en-US" smtClean="0"/>
              <a:t> werden. </a:t>
            </a:r>
          </a:p>
          <a:p>
            <a:r>
              <a:rPr lang="de-DE" altLang="en-US" smtClean="0"/>
              <a:t>Software Engineering</a:t>
            </a:r>
          </a:p>
          <a:p>
            <a:pPr lvl="1"/>
            <a:r>
              <a:rPr lang="de-DE" altLang="en-US" smtClean="0"/>
              <a:t>Hier haben wir </a:t>
            </a:r>
            <a:r>
              <a:rPr lang="de-DE" altLang="en-US" smtClean="0">
                <a:solidFill>
                  <a:srgbClr val="E73B49"/>
                </a:solidFill>
              </a:rPr>
              <a:t>völlig andere Verhältnisse</a:t>
            </a:r>
            <a:r>
              <a:rPr lang="de-DE" altLang="en-US" smtClean="0"/>
              <a:t>.</a:t>
            </a:r>
          </a:p>
          <a:p>
            <a:pPr lvl="1"/>
            <a:r>
              <a:rPr lang="de-DE" altLang="en-US" smtClean="0"/>
              <a:t>Keine Fertigung; der Prototyp ist (praktisch) das Produkt!</a:t>
            </a:r>
          </a:p>
          <a:p>
            <a:endParaRPr lang="en-US" altLang="en-US" smtClean="0"/>
          </a:p>
        </p:txBody>
      </p:sp>
      <p:sp>
        <p:nvSpPr>
          <p:cNvPr id="34820" name="Slide Number Placeholder 4"/>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9294FDD6-C447-4C9B-B5CE-A3D6D94CFC3C}" type="slidenum">
              <a:rPr lang="de-DE" altLang="en-US" sz="1100"/>
              <a:pPr eaLnBrk="1" hangingPunct="1"/>
              <a:t>31</a:t>
            </a:fld>
            <a:endParaRPr lang="de-DE" altLang="en-US" sz="110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lstStyle/>
          <a:p>
            <a:r>
              <a:rPr lang="en-US" altLang="en-US" smtClean="0"/>
              <a:t>Prototyping</a:t>
            </a:r>
          </a:p>
        </p:txBody>
      </p:sp>
      <p:sp>
        <p:nvSpPr>
          <p:cNvPr id="35843" name="Content Placeholder 2"/>
          <p:cNvSpPr>
            <a:spLocks noGrp="1"/>
          </p:cNvSpPr>
          <p:nvPr>
            <p:ph idx="1"/>
          </p:nvPr>
        </p:nvSpPr>
        <p:spPr>
          <a:xfrm>
            <a:off x="166688" y="981075"/>
            <a:ext cx="9501187" cy="5326063"/>
          </a:xfrm>
        </p:spPr>
        <p:txBody>
          <a:bodyPr/>
          <a:lstStyle/>
          <a:p>
            <a:r>
              <a:rPr lang="de-DE" altLang="en-US" smtClean="0"/>
              <a:t>Darum haben wir im SE keine Prototypen, sondern </a:t>
            </a:r>
            <a:r>
              <a:rPr lang="de-DE" altLang="en-US" smtClean="0">
                <a:solidFill>
                  <a:srgbClr val="0000FF"/>
                </a:solidFill>
              </a:rPr>
              <a:t>Mock-ups</a:t>
            </a:r>
            <a:r>
              <a:rPr lang="de-DE" altLang="en-US" smtClean="0"/>
              <a:t>, </a:t>
            </a:r>
            <a:r>
              <a:rPr lang="de-DE" altLang="en-US" smtClean="0">
                <a:solidFill>
                  <a:srgbClr val="0000FF"/>
                </a:solidFill>
              </a:rPr>
              <a:t>Attrappen</a:t>
            </a:r>
            <a:r>
              <a:rPr lang="de-DE" altLang="en-US" smtClean="0"/>
              <a:t> (von französisch attrape = Falle).</a:t>
            </a:r>
          </a:p>
          <a:p>
            <a:r>
              <a:rPr lang="de-DE" altLang="en-US" smtClean="0"/>
              <a:t>Software-Prototypen</a:t>
            </a:r>
          </a:p>
          <a:p>
            <a:pPr lvl="1"/>
            <a:r>
              <a:rPr lang="de-DE" altLang="en-US" smtClean="0"/>
              <a:t>Realisieren meist nur sehr rudimentäre Funktionalität.</a:t>
            </a:r>
          </a:p>
          <a:p>
            <a:pPr lvl="1"/>
            <a:r>
              <a:rPr lang="de-DE" altLang="en-US" smtClean="0"/>
              <a:t>Oft zeigen sie die Oberfläche des (vermuteten) Zielsystems.</a:t>
            </a:r>
          </a:p>
          <a:p>
            <a:r>
              <a:rPr lang="de-DE" altLang="en-US" smtClean="0"/>
              <a:t>Wir bezeichnen also mit „</a:t>
            </a:r>
            <a:r>
              <a:rPr lang="de-DE" altLang="en-US" smtClean="0">
                <a:solidFill>
                  <a:srgbClr val="FF0000"/>
                </a:solidFill>
              </a:rPr>
              <a:t>Prototyping</a:t>
            </a:r>
            <a:r>
              <a:rPr lang="de-DE" altLang="en-US" smtClean="0"/>
              <a:t>“ eine </a:t>
            </a:r>
            <a:r>
              <a:rPr lang="de-DE" altLang="en-US" smtClean="0">
                <a:solidFill>
                  <a:srgbClr val="0000FF"/>
                </a:solidFill>
              </a:rPr>
              <a:t>Vorgehensweise</a:t>
            </a:r>
            <a:r>
              <a:rPr lang="de-DE" altLang="en-US" smtClean="0"/>
              <a:t> der Software-Entwicklung, bei der </a:t>
            </a:r>
            <a:r>
              <a:rPr lang="de-DE" altLang="en-US" smtClean="0">
                <a:solidFill>
                  <a:srgbClr val="0000FF"/>
                </a:solidFill>
              </a:rPr>
              <a:t>Attrappen („Prototypen</a:t>
            </a:r>
            <a:r>
              <a:rPr lang="de-DE" altLang="en-US" smtClean="0"/>
              <a:t>“) entworfen, konstruiert, bewertet und revidiert werden. </a:t>
            </a:r>
          </a:p>
          <a:p>
            <a:r>
              <a:rPr lang="de-DE" altLang="en-US" smtClean="0"/>
              <a:t>Zweck des Software-Prototypings</a:t>
            </a:r>
          </a:p>
          <a:p>
            <a:pPr lvl="1"/>
            <a:r>
              <a:rPr lang="de-DE" altLang="en-US" smtClean="0"/>
              <a:t>Klären der </a:t>
            </a:r>
            <a:r>
              <a:rPr lang="de-DE" altLang="en-US" smtClean="0">
                <a:solidFill>
                  <a:srgbClr val="0000FF"/>
                </a:solidFill>
              </a:rPr>
              <a:t>Anforderungen</a:t>
            </a:r>
            <a:r>
              <a:rPr lang="de-DE" altLang="en-US" smtClean="0"/>
              <a:t>, um eine lange und teure Entwicklung zu vermeiden, die am Ende ein Produkt liefert, das der Kunde so nicht haben will. </a:t>
            </a:r>
          </a:p>
          <a:p>
            <a:endParaRPr lang="de-DE" altLang="en-US" smtClean="0"/>
          </a:p>
          <a:p>
            <a:endParaRPr lang="en-US" altLang="en-US" smtClean="0"/>
          </a:p>
        </p:txBody>
      </p:sp>
      <p:sp>
        <p:nvSpPr>
          <p:cNvPr id="35844"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E6D663A0-C631-4A42-8DF0-558AE54CA40B}" type="slidenum">
              <a:rPr lang="de-DE" altLang="en-US" sz="1100"/>
              <a:pPr eaLnBrk="1" hangingPunct="1"/>
              <a:t>32</a:t>
            </a:fld>
            <a:endParaRPr lang="de-DE" altLang="en-US" sz="110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p:txBody>
          <a:bodyPr/>
          <a:lstStyle/>
          <a:p>
            <a:r>
              <a:rPr lang="en-US" altLang="en-US" smtClean="0"/>
              <a:t>Definitionen</a:t>
            </a:r>
          </a:p>
        </p:txBody>
      </p:sp>
      <p:sp>
        <p:nvSpPr>
          <p:cNvPr id="36867" name="Slide Number Placeholder 2"/>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47BFE0C1-62E3-43DD-B5E3-985D86B6E920}" type="slidenum">
              <a:rPr lang="de-DE" altLang="en-US" sz="1100"/>
              <a:pPr eaLnBrk="1" hangingPunct="1"/>
              <a:t>33</a:t>
            </a:fld>
            <a:endParaRPr lang="de-DE" altLang="en-US" sz="1100"/>
          </a:p>
        </p:txBody>
      </p:sp>
      <p:sp>
        <p:nvSpPr>
          <p:cNvPr id="4" name="TextBox 6"/>
          <p:cNvSpPr txBox="1">
            <a:spLocks noChangeArrowheads="1"/>
          </p:cNvSpPr>
          <p:nvPr/>
        </p:nvSpPr>
        <p:spPr bwMode="auto">
          <a:xfrm>
            <a:off x="415925" y="836613"/>
            <a:ext cx="9001125" cy="5632450"/>
          </a:xfrm>
          <a:prstGeom prst="rect">
            <a:avLst/>
          </a:prstGeom>
          <a:noFill/>
          <a:ln w="9525">
            <a:solidFill>
              <a:schemeClr val="tx2"/>
            </a:solidFill>
            <a:miter lim="800000"/>
            <a:headEnd/>
            <a:tailEnd/>
          </a:ln>
        </p:spPr>
        <p:txBody>
          <a:bodyPr>
            <a:spAutoFit/>
          </a:bodyPr>
          <a:lstStyle/>
          <a:p>
            <a:pPr marL="361950" indent="-361950">
              <a:defRPr/>
            </a:pPr>
            <a:r>
              <a:rPr lang="en-US" sz="2400" b="1" dirty="0">
                <a:solidFill>
                  <a:srgbClr val="0000FF"/>
                </a:solidFill>
                <a:latin typeface="Calibri" pitchFamily="34" charset="0"/>
                <a:cs typeface="Calibri" pitchFamily="34" charset="0"/>
              </a:rPr>
              <a:t>prototype </a:t>
            </a:r>
            <a:r>
              <a:rPr lang="en-US" sz="2400" i="1" dirty="0">
                <a:solidFill>
                  <a:srgbClr val="0000FF"/>
                </a:solidFill>
                <a:latin typeface="Calibri" pitchFamily="34" charset="0"/>
                <a:cs typeface="Calibri" pitchFamily="34" charset="0"/>
              </a:rPr>
              <a:t>— A preliminary type, form, or instance of a system that serves as a model for later stages or for the final, complete version of the system.</a:t>
            </a:r>
          </a:p>
          <a:p>
            <a:pPr marL="361950" indent="-361950">
              <a:defRPr/>
            </a:pPr>
            <a:endParaRPr lang="en-US" sz="2400" i="1" dirty="0">
              <a:solidFill>
                <a:srgbClr val="0000FF"/>
              </a:solidFill>
              <a:latin typeface="Calibri" pitchFamily="34" charset="0"/>
              <a:cs typeface="Calibri" pitchFamily="34" charset="0"/>
            </a:endParaRPr>
          </a:p>
          <a:p>
            <a:pPr marL="361950" indent="-361950">
              <a:defRPr/>
            </a:pPr>
            <a:r>
              <a:rPr lang="en-US" sz="2400" b="1" dirty="0">
                <a:solidFill>
                  <a:srgbClr val="0000FF"/>
                </a:solidFill>
                <a:latin typeface="Calibri" pitchFamily="34" charset="0"/>
                <a:cs typeface="Calibri" pitchFamily="34" charset="0"/>
              </a:rPr>
              <a:t>prototyping </a:t>
            </a:r>
            <a:r>
              <a:rPr lang="en-US" sz="2400" i="1" dirty="0">
                <a:solidFill>
                  <a:srgbClr val="0000FF"/>
                </a:solidFill>
                <a:latin typeface="Calibri" pitchFamily="34" charset="0"/>
                <a:cs typeface="Calibri" pitchFamily="34" charset="0"/>
              </a:rPr>
              <a:t>— A hardware and software development technique in which a preliminary version of part or all of the hardware or software is developed to permit user feedback, determine feasibility, or investigate timing or other issues in support of the development process. </a:t>
            </a:r>
          </a:p>
          <a:p>
            <a:pPr marL="361950" indent="-361950">
              <a:defRPr/>
            </a:pPr>
            <a:endParaRPr lang="en-US" sz="2400" i="1" dirty="0">
              <a:solidFill>
                <a:srgbClr val="0000FF"/>
              </a:solidFill>
              <a:latin typeface="Calibri" pitchFamily="34" charset="0"/>
              <a:cs typeface="Calibri" pitchFamily="34" charset="0"/>
            </a:endParaRPr>
          </a:p>
          <a:p>
            <a:pPr marL="361950" indent="-361950">
              <a:defRPr/>
            </a:pPr>
            <a:r>
              <a:rPr lang="en-US" sz="2400" b="1" dirty="0">
                <a:solidFill>
                  <a:srgbClr val="0000FF"/>
                </a:solidFill>
                <a:latin typeface="Calibri" pitchFamily="34" charset="0"/>
                <a:cs typeface="Calibri" pitchFamily="34" charset="0"/>
              </a:rPr>
              <a:t>rapid prototyping </a:t>
            </a:r>
            <a:r>
              <a:rPr lang="en-US" sz="2400" i="1" dirty="0">
                <a:solidFill>
                  <a:srgbClr val="0000FF"/>
                </a:solidFill>
                <a:latin typeface="Calibri" pitchFamily="34" charset="0"/>
                <a:cs typeface="Calibri" pitchFamily="34" charset="0"/>
              </a:rPr>
              <a:t>— A type of prototyping in which emphasis is placed on developing prototypes early in the development process to permit early feedback and analysis in support of the development process.</a:t>
            </a:r>
          </a:p>
          <a:p>
            <a:pPr algn="r">
              <a:defRPr/>
            </a:pPr>
            <a:r>
              <a:rPr lang="de-DE" sz="2400" dirty="0">
                <a:latin typeface="Calibri" pitchFamily="34" charset="0"/>
                <a:cs typeface="Calibri" pitchFamily="34" charset="0"/>
              </a:rPr>
              <a:t>IEEE Std 610.12 (1990)</a:t>
            </a:r>
            <a:endParaRPr lang="de-DE" sz="2400" b="1"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p:txBody>
          <a:bodyPr/>
          <a:lstStyle/>
          <a:p>
            <a:r>
              <a:rPr lang="en-US" altLang="en-US" smtClean="0"/>
              <a:t>Idee und Folgerungen</a:t>
            </a:r>
          </a:p>
        </p:txBody>
      </p:sp>
      <p:sp>
        <p:nvSpPr>
          <p:cNvPr id="37891" name="Content Placeholder 2"/>
          <p:cNvSpPr>
            <a:spLocks noGrp="1"/>
          </p:cNvSpPr>
          <p:nvPr>
            <p:ph idx="1"/>
          </p:nvPr>
        </p:nvSpPr>
        <p:spPr>
          <a:xfrm>
            <a:off x="166688" y="981075"/>
            <a:ext cx="9501187" cy="5326063"/>
          </a:xfrm>
        </p:spPr>
        <p:txBody>
          <a:bodyPr/>
          <a:lstStyle/>
          <a:p>
            <a:r>
              <a:rPr lang="de-DE" altLang="en-US" smtClean="0"/>
              <a:t>Idee des Prototypings</a:t>
            </a:r>
          </a:p>
          <a:p>
            <a:pPr lvl="1"/>
            <a:r>
              <a:rPr lang="de-DE" altLang="en-US" smtClean="0"/>
              <a:t>Es ist einfacher, einen Gegenstand </a:t>
            </a:r>
            <a:r>
              <a:rPr lang="de-DE" altLang="en-US" smtClean="0">
                <a:solidFill>
                  <a:srgbClr val="0000FF"/>
                </a:solidFill>
              </a:rPr>
              <a:t>relativ zu einem ähnlichen Gegenstand </a:t>
            </a:r>
            <a:r>
              <a:rPr lang="de-DE" altLang="en-US" smtClean="0"/>
              <a:t>zu beschreiben, als seine (geforderten) Merkmale abstrakt anzugeben. Das gilt besonders für die </a:t>
            </a:r>
            <a:r>
              <a:rPr lang="de-DE" altLang="en-US" smtClean="0">
                <a:solidFill>
                  <a:srgbClr val="0000FF"/>
                </a:solidFill>
              </a:rPr>
              <a:t>Bedienoberfläche</a:t>
            </a:r>
            <a:r>
              <a:rPr lang="de-DE" altLang="en-US" smtClean="0"/>
              <a:t>.</a:t>
            </a:r>
          </a:p>
          <a:p>
            <a:pPr lvl="1"/>
            <a:r>
              <a:rPr lang="de-DE" altLang="en-US" smtClean="0"/>
              <a:t>Erfahrungen bei der Realisierung des Prototyps geben Hinweise, ob ein bestimmter </a:t>
            </a:r>
            <a:r>
              <a:rPr lang="de-DE" altLang="en-US" smtClean="0">
                <a:solidFill>
                  <a:srgbClr val="0000FF"/>
                </a:solidFill>
              </a:rPr>
              <a:t>Lösungsansatz</a:t>
            </a:r>
            <a:r>
              <a:rPr lang="de-DE" altLang="en-US" smtClean="0"/>
              <a:t> geeignet ist. </a:t>
            </a:r>
          </a:p>
          <a:p>
            <a:r>
              <a:rPr lang="de-DE" altLang="en-US" smtClean="0"/>
              <a:t>Daraus folgt</a:t>
            </a:r>
          </a:p>
          <a:p>
            <a:pPr lvl="1"/>
            <a:r>
              <a:rPr lang="de-DE" altLang="en-US" smtClean="0"/>
              <a:t>Ein </a:t>
            </a:r>
            <a:r>
              <a:rPr lang="de-DE" altLang="en-US" smtClean="0">
                <a:solidFill>
                  <a:srgbClr val="FF0000"/>
                </a:solidFill>
              </a:rPr>
              <a:t>Prototyp ist lauffähig</a:t>
            </a:r>
            <a:r>
              <a:rPr lang="de-DE" altLang="en-US" smtClean="0"/>
              <a:t>. Eine reine Bildschirmmaske, die mit einem Grafikeditor erstellt wurde, ist kein Prototyp.</a:t>
            </a:r>
          </a:p>
          <a:p>
            <a:pPr lvl="1"/>
            <a:r>
              <a:rPr lang="de-DE" altLang="en-US" smtClean="0"/>
              <a:t>Prototyp realisiert </a:t>
            </a:r>
            <a:r>
              <a:rPr lang="de-DE" altLang="en-US" smtClean="0">
                <a:solidFill>
                  <a:srgbClr val="FF0000"/>
                </a:solidFill>
              </a:rPr>
              <a:t>(explizit) ausgewählte Aspekte des Zielsystems</a:t>
            </a:r>
            <a:r>
              <a:rPr lang="de-DE" altLang="en-US" smtClean="0"/>
              <a:t>. </a:t>
            </a:r>
          </a:p>
          <a:p>
            <a:pPr lvl="1"/>
            <a:r>
              <a:rPr lang="de-DE" altLang="en-US" smtClean="0"/>
              <a:t>Ein Prototyp wird von Klienten </a:t>
            </a:r>
            <a:r>
              <a:rPr lang="de-DE" altLang="en-US" smtClean="0">
                <a:solidFill>
                  <a:srgbClr val="FF0000"/>
                </a:solidFill>
              </a:rPr>
              <a:t>geprüft</a:t>
            </a:r>
            <a:r>
              <a:rPr lang="de-DE" altLang="en-US" smtClean="0"/>
              <a:t> und detailliert </a:t>
            </a:r>
            <a:r>
              <a:rPr lang="de-DE" altLang="en-US" smtClean="0">
                <a:solidFill>
                  <a:srgbClr val="FF0000"/>
                </a:solidFill>
              </a:rPr>
              <a:t>bewertet</a:t>
            </a:r>
            <a:r>
              <a:rPr lang="de-DE" altLang="en-US" smtClean="0"/>
              <a:t>. Wenn nötig, wird er modifiziert, bis die Klienten im Wesentlichen einverstanden sind. Dann wird er </a:t>
            </a:r>
            <a:r>
              <a:rPr lang="de-DE" altLang="en-US" smtClean="0">
                <a:solidFill>
                  <a:srgbClr val="FF0000"/>
                </a:solidFill>
              </a:rPr>
              <a:t>Bestandteil der Anforderungsspezifikation</a:t>
            </a:r>
            <a:r>
              <a:rPr lang="de-DE" altLang="en-US" smtClean="0"/>
              <a:t>.</a:t>
            </a:r>
          </a:p>
          <a:p>
            <a:endParaRPr lang="en-US" altLang="en-US" smtClean="0"/>
          </a:p>
        </p:txBody>
      </p:sp>
      <p:sp>
        <p:nvSpPr>
          <p:cNvPr id="37892"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2A8A4C04-865A-4833-A3E9-FDAAAD99A934}" type="slidenum">
              <a:rPr lang="de-DE" altLang="en-US" sz="1100"/>
              <a:pPr eaLnBrk="1" hangingPunct="1"/>
              <a:t>34</a:t>
            </a:fld>
            <a:endParaRPr lang="de-DE" altLang="en-US" sz="110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p:txBody>
          <a:bodyPr/>
          <a:lstStyle/>
          <a:p>
            <a:r>
              <a:rPr lang="en-US" altLang="en-US" smtClean="0"/>
              <a:t>Prototypentwicklung</a:t>
            </a:r>
          </a:p>
        </p:txBody>
      </p:sp>
      <p:sp>
        <p:nvSpPr>
          <p:cNvPr id="38915" name="Content Placeholder 2"/>
          <p:cNvSpPr>
            <a:spLocks noGrp="1"/>
          </p:cNvSpPr>
          <p:nvPr>
            <p:ph idx="1"/>
          </p:nvPr>
        </p:nvSpPr>
        <p:spPr>
          <a:xfrm>
            <a:off x="166688" y="981075"/>
            <a:ext cx="9501187" cy="5326063"/>
          </a:xfrm>
        </p:spPr>
        <p:txBody>
          <a:bodyPr/>
          <a:lstStyle/>
          <a:p>
            <a:r>
              <a:rPr lang="de-DE" altLang="en-US" smtClean="0"/>
              <a:t>Prototypen werden eingesetzt, wenn </a:t>
            </a:r>
            <a:r>
              <a:rPr lang="de-DE" altLang="en-US" smtClean="0">
                <a:solidFill>
                  <a:srgbClr val="0000FF"/>
                </a:solidFill>
              </a:rPr>
              <a:t>wichtige Anforderungen </a:t>
            </a:r>
            <a:r>
              <a:rPr lang="de-DE" altLang="en-US" smtClean="0"/>
              <a:t>fehlen oder nur </a:t>
            </a:r>
            <a:r>
              <a:rPr lang="de-DE" altLang="en-US" smtClean="0">
                <a:solidFill>
                  <a:srgbClr val="0000FF"/>
                </a:solidFill>
              </a:rPr>
              <a:t>vage</a:t>
            </a:r>
            <a:r>
              <a:rPr lang="de-DE" altLang="en-US" smtClean="0"/>
              <a:t> und </a:t>
            </a:r>
            <a:r>
              <a:rPr lang="de-DE" altLang="en-US" smtClean="0">
                <a:solidFill>
                  <a:srgbClr val="0000FF"/>
                </a:solidFill>
              </a:rPr>
              <a:t>unvollständig</a:t>
            </a:r>
            <a:r>
              <a:rPr lang="de-DE" altLang="en-US" smtClean="0"/>
              <a:t> formuliert werden können. </a:t>
            </a:r>
          </a:p>
          <a:p>
            <a:r>
              <a:rPr lang="de-DE" altLang="en-US" smtClean="0"/>
              <a:t>Folgende Fragen müssen im Vorfeld beantwortet werden:</a:t>
            </a:r>
          </a:p>
          <a:p>
            <a:pPr lvl="1"/>
            <a:r>
              <a:rPr lang="de-DE" altLang="en-US" smtClean="0"/>
              <a:t>Welchen </a:t>
            </a:r>
            <a:r>
              <a:rPr lang="de-DE" altLang="en-US" smtClean="0">
                <a:solidFill>
                  <a:srgbClr val="FF0000"/>
                </a:solidFill>
              </a:rPr>
              <a:t>Zweck</a:t>
            </a:r>
            <a:r>
              <a:rPr lang="de-DE" altLang="en-US" smtClean="0"/>
              <a:t> hat der Prototyp, wie lauten die </a:t>
            </a:r>
            <a:r>
              <a:rPr lang="de-DE" altLang="en-US" smtClean="0">
                <a:solidFill>
                  <a:srgbClr val="FF0000"/>
                </a:solidFill>
              </a:rPr>
              <a:t>offenen Fragen</a:t>
            </a:r>
            <a:r>
              <a:rPr lang="de-DE" altLang="en-US" smtClean="0"/>
              <a:t>?</a:t>
            </a:r>
          </a:p>
          <a:p>
            <a:pPr lvl="1"/>
            <a:r>
              <a:rPr lang="de-DE" altLang="en-US" smtClean="0"/>
              <a:t>Welche </a:t>
            </a:r>
            <a:r>
              <a:rPr lang="de-DE" altLang="en-US" smtClean="0">
                <a:solidFill>
                  <a:srgbClr val="FF0000"/>
                </a:solidFill>
              </a:rPr>
              <a:t>Personengruppen</a:t>
            </a:r>
            <a:r>
              <a:rPr lang="de-DE" altLang="en-US" smtClean="0"/>
              <a:t> sind an der </a:t>
            </a:r>
            <a:r>
              <a:rPr lang="de-DE" altLang="en-US" smtClean="0">
                <a:solidFill>
                  <a:srgbClr val="FF0000"/>
                </a:solidFill>
              </a:rPr>
              <a:t>Entwicklung</a:t>
            </a:r>
            <a:r>
              <a:rPr lang="de-DE" altLang="en-US" smtClean="0"/>
              <a:t> und insbesondere an der </a:t>
            </a:r>
            <a:r>
              <a:rPr lang="de-DE" altLang="en-US" smtClean="0">
                <a:solidFill>
                  <a:srgbClr val="FF0000"/>
                </a:solidFill>
              </a:rPr>
              <a:t>Bewertung</a:t>
            </a:r>
            <a:r>
              <a:rPr lang="de-DE" altLang="en-US" smtClean="0"/>
              <a:t> des Prototyps beteiligt?</a:t>
            </a:r>
          </a:p>
          <a:p>
            <a:pPr lvl="1"/>
            <a:r>
              <a:rPr lang="de-DE" altLang="en-US" smtClean="0"/>
              <a:t>Wie lange darf die Prototypentwicklung </a:t>
            </a:r>
            <a:r>
              <a:rPr lang="de-DE" altLang="en-US" smtClean="0">
                <a:solidFill>
                  <a:srgbClr val="FF0000"/>
                </a:solidFill>
              </a:rPr>
              <a:t>dauern</a:t>
            </a:r>
            <a:r>
              <a:rPr lang="de-DE" altLang="en-US" smtClean="0"/>
              <a:t>, welche </a:t>
            </a:r>
            <a:r>
              <a:rPr lang="de-DE" altLang="en-US" smtClean="0">
                <a:solidFill>
                  <a:srgbClr val="FF0000"/>
                </a:solidFill>
              </a:rPr>
              <a:t>Kosten</a:t>
            </a:r>
            <a:r>
              <a:rPr lang="de-DE" altLang="en-US" smtClean="0"/>
              <a:t> dürfen entstehen?</a:t>
            </a:r>
          </a:p>
          <a:p>
            <a:endParaRPr lang="en-US" altLang="en-US" smtClean="0"/>
          </a:p>
        </p:txBody>
      </p:sp>
      <p:sp>
        <p:nvSpPr>
          <p:cNvPr id="38916"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FC78C2BA-1D14-4A5F-A272-90C141458FCD}" type="slidenum">
              <a:rPr lang="de-DE" altLang="en-US" sz="1100"/>
              <a:pPr eaLnBrk="1" hangingPunct="1"/>
              <a:t>35</a:t>
            </a:fld>
            <a:endParaRPr lang="de-DE" altLang="en-US" sz="110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4"/>
          <p:cNvSpPr>
            <a:spLocks noGrp="1"/>
          </p:cNvSpPr>
          <p:nvPr>
            <p:ph type="title"/>
          </p:nvPr>
        </p:nvSpPr>
        <p:spPr/>
        <p:txBody>
          <a:bodyPr/>
          <a:lstStyle/>
          <a:p>
            <a:r>
              <a:rPr lang="en-US" altLang="en-US" smtClean="0"/>
              <a:t>Vorgehensweise beim Prototyping</a:t>
            </a:r>
          </a:p>
        </p:txBody>
      </p:sp>
      <p:pic>
        <p:nvPicPr>
          <p:cNvPr id="39939" name="Content Placeholder 7" descr="9_6_PT_Vorgehen_COL.png"/>
          <p:cNvPicPr>
            <a:picLocks noGrp="1" noChangeAspect="1"/>
          </p:cNvPicPr>
          <p:nvPr>
            <p:ph sz="quarter" idx="13"/>
          </p:nvPr>
        </p:nvPicPr>
        <p:blipFill>
          <a:blip r:embed="rId2" cstate="print">
            <a:extLst>
              <a:ext uri="{28A0092B-C50C-407E-A947-70E740481C1C}">
                <a14:useLocalDpi xmlns:a14="http://schemas.microsoft.com/office/drawing/2010/main" val="0"/>
              </a:ext>
            </a:extLst>
          </a:blip>
          <a:srcRect/>
          <a:stretch>
            <a:fillRect/>
          </a:stretch>
        </p:blipFill>
        <p:spPr>
          <a:xfrm>
            <a:off x="2157413" y="1325563"/>
            <a:ext cx="5591175" cy="2767012"/>
          </a:xfrm>
        </p:spPr>
      </p:pic>
      <p:sp>
        <p:nvSpPr>
          <p:cNvPr id="39940" name="Content Placeholder 6"/>
          <p:cNvSpPr>
            <a:spLocks noGrp="1"/>
          </p:cNvSpPr>
          <p:nvPr>
            <p:ph sz="quarter" idx="14"/>
          </p:nvPr>
        </p:nvSpPr>
        <p:spPr>
          <a:xfrm>
            <a:off x="200025" y="4508500"/>
            <a:ext cx="9505950" cy="1873250"/>
          </a:xfrm>
        </p:spPr>
        <p:txBody>
          <a:bodyPr/>
          <a:lstStyle/>
          <a:p>
            <a:r>
              <a:rPr lang="de-DE" altLang="en-US" smtClean="0"/>
              <a:t>Der Prototyp ist zuerst ein </a:t>
            </a:r>
            <a:r>
              <a:rPr lang="de-DE" altLang="en-US" smtClean="0">
                <a:solidFill>
                  <a:srgbClr val="0000FF"/>
                </a:solidFill>
              </a:rPr>
              <a:t>deskriptives Modell</a:t>
            </a:r>
            <a:r>
              <a:rPr lang="de-DE" altLang="en-US" smtClean="0"/>
              <a:t>, ein </a:t>
            </a:r>
            <a:r>
              <a:rPr lang="de-DE" altLang="en-US" smtClean="0">
                <a:solidFill>
                  <a:srgbClr val="0000FF"/>
                </a:solidFill>
              </a:rPr>
              <a:t>Abbild</a:t>
            </a:r>
            <a:r>
              <a:rPr lang="de-DE" altLang="en-US" smtClean="0"/>
              <a:t> der vermuteten Anforderungen.</a:t>
            </a:r>
          </a:p>
          <a:p>
            <a:r>
              <a:rPr lang="de-DE" altLang="en-US" smtClean="0"/>
              <a:t>Er wird durch den </a:t>
            </a:r>
            <a:r>
              <a:rPr lang="de-DE" altLang="en-US" smtClean="0">
                <a:solidFill>
                  <a:srgbClr val="0000FF"/>
                </a:solidFill>
              </a:rPr>
              <a:t>Zyklus von Prüfung und Modifikation </a:t>
            </a:r>
            <a:r>
              <a:rPr lang="de-DE" altLang="en-US" smtClean="0"/>
              <a:t>zu einem </a:t>
            </a:r>
            <a:r>
              <a:rPr lang="de-DE" altLang="en-US" smtClean="0">
                <a:solidFill>
                  <a:srgbClr val="0000FF"/>
                </a:solidFill>
              </a:rPr>
              <a:t>präskriptiven Modell</a:t>
            </a:r>
            <a:r>
              <a:rPr lang="de-DE" altLang="en-US" smtClean="0"/>
              <a:t>, einer Vorgabe für das Zielsystem. Wir haben also ein </a:t>
            </a:r>
            <a:r>
              <a:rPr lang="de-DE" altLang="en-US" smtClean="0">
                <a:solidFill>
                  <a:srgbClr val="0000FF"/>
                </a:solidFill>
              </a:rPr>
              <a:t>exploratives Modell </a:t>
            </a:r>
            <a:r>
              <a:rPr lang="de-DE" altLang="en-US" smtClean="0"/>
              <a:t>vor uns.</a:t>
            </a:r>
            <a:endParaRPr lang="en-US" altLang="en-US" smtClean="0"/>
          </a:p>
        </p:txBody>
      </p:sp>
      <p:sp>
        <p:nvSpPr>
          <p:cNvPr id="39941" name="Slide Number Placeholder 3"/>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EA432B56-0F5F-4BDD-955D-18F84649EBBF}" type="slidenum">
              <a:rPr lang="de-DE" altLang="en-US" sz="1100"/>
              <a:pPr eaLnBrk="1" hangingPunct="1"/>
              <a:t>36</a:t>
            </a:fld>
            <a:endParaRPr lang="de-DE" altLang="en-US" sz="110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5"/>
          <p:cNvSpPr>
            <a:spLocks noGrp="1"/>
          </p:cNvSpPr>
          <p:nvPr>
            <p:ph type="title"/>
          </p:nvPr>
        </p:nvSpPr>
        <p:spPr/>
        <p:txBody>
          <a:bodyPr/>
          <a:lstStyle/>
          <a:p>
            <a:r>
              <a:rPr lang="de-DE" altLang="en-US" smtClean="0"/>
              <a:t>Spezielle Prototypen / verwandte Begriff</a:t>
            </a:r>
            <a:endParaRPr lang="en-US" altLang="en-US" smtClean="0"/>
          </a:p>
        </p:txBody>
      </p:sp>
      <p:sp>
        <p:nvSpPr>
          <p:cNvPr id="40963" name="Content Placeholder 6"/>
          <p:cNvSpPr>
            <a:spLocks noGrp="1"/>
          </p:cNvSpPr>
          <p:nvPr>
            <p:ph idx="1"/>
          </p:nvPr>
        </p:nvSpPr>
        <p:spPr>
          <a:xfrm>
            <a:off x="166688" y="981075"/>
            <a:ext cx="9501187" cy="5326063"/>
          </a:xfrm>
        </p:spPr>
        <p:txBody>
          <a:bodyPr/>
          <a:lstStyle/>
          <a:p>
            <a:r>
              <a:rPr lang="de-DE" altLang="en-US" smtClean="0"/>
              <a:t>Nach der Art, wie die Prototypen im Entwicklungsprozess </a:t>
            </a:r>
            <a:r>
              <a:rPr lang="de-DE" altLang="en-US" smtClean="0">
                <a:solidFill>
                  <a:srgbClr val="0000FF"/>
                </a:solidFill>
              </a:rPr>
              <a:t>eingesetzt</a:t>
            </a:r>
            <a:r>
              <a:rPr lang="de-DE" altLang="en-US" smtClean="0"/>
              <a:t> werden:</a:t>
            </a:r>
          </a:p>
          <a:p>
            <a:pPr lvl="1"/>
            <a:r>
              <a:rPr lang="de-DE" altLang="en-US" smtClean="0">
                <a:solidFill>
                  <a:srgbClr val="FF0000"/>
                </a:solidFill>
              </a:rPr>
              <a:t>Demonstrationsprototyp</a:t>
            </a:r>
            <a:r>
              <a:rPr lang="de-DE" altLang="en-US" smtClean="0"/>
              <a:t> zeigt die prinzipiellen Einsatzmöglichkeiten, die mögliche Handhabung des künftigen Systems. „Wegwerfprodukte“; fachliche Detailtreue und Software-Qualität spielen keine Rolle. </a:t>
            </a:r>
          </a:p>
          <a:p>
            <a:pPr lvl="1"/>
            <a:r>
              <a:rPr lang="de-DE" altLang="en-US" smtClean="0">
                <a:solidFill>
                  <a:srgbClr val="FF0000"/>
                </a:solidFill>
              </a:rPr>
              <a:t>Funktionale Prototypen </a:t>
            </a:r>
            <a:r>
              <a:rPr lang="de-DE" altLang="en-US" smtClean="0"/>
              <a:t>modellieren in der Regel Ausschnitte der Bedienoberfläche und Teile der Funktionalität. Unterstützen die Anforderungsanalyse. </a:t>
            </a:r>
          </a:p>
          <a:p>
            <a:pPr lvl="1"/>
            <a:r>
              <a:rPr lang="de-DE" altLang="en-US" smtClean="0">
                <a:solidFill>
                  <a:srgbClr val="FF0000"/>
                </a:solidFill>
              </a:rPr>
              <a:t>Labormuster</a:t>
            </a:r>
            <a:r>
              <a:rPr lang="de-DE" altLang="en-US" smtClean="0"/>
              <a:t> modelliert einen technischen Aspekt des Zielsystems (Architektur oder Funktionalität).</a:t>
            </a:r>
          </a:p>
          <a:p>
            <a:pPr lvl="1"/>
            <a:r>
              <a:rPr lang="de-DE" altLang="en-US" smtClean="0"/>
              <a:t>Ein </a:t>
            </a:r>
            <a:r>
              <a:rPr lang="de-DE" altLang="en-US" smtClean="0">
                <a:solidFill>
                  <a:srgbClr val="FF0000"/>
                </a:solidFill>
              </a:rPr>
              <a:t>Pilotsystem</a:t>
            </a:r>
            <a:r>
              <a:rPr lang="de-DE" altLang="en-US" smtClean="0"/>
              <a:t> taugt bzgl. Funktionalität und Qualität für einen vorübergehenden echten Einsatz. Wird schrittweise ausgebaut.</a:t>
            </a:r>
          </a:p>
          <a:p>
            <a:endParaRPr lang="en-US" altLang="en-US" smtClean="0"/>
          </a:p>
        </p:txBody>
      </p:sp>
      <p:sp>
        <p:nvSpPr>
          <p:cNvPr id="40964" name="Slide Number Placeholder 4"/>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C95B8D03-586C-41B9-B283-E689B9BFC692}" type="slidenum">
              <a:rPr lang="de-DE" altLang="en-US" sz="1100"/>
              <a:pPr eaLnBrk="1" hangingPunct="1"/>
              <a:t>37</a:t>
            </a:fld>
            <a:endParaRPr lang="de-DE" altLang="en-US" sz="110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p:txBody>
          <a:bodyPr/>
          <a:lstStyle/>
          <a:p>
            <a:r>
              <a:rPr lang="en-US" altLang="en-US" smtClean="0"/>
              <a:t>Taxonomie von Floyd</a:t>
            </a:r>
          </a:p>
        </p:txBody>
      </p:sp>
      <p:sp>
        <p:nvSpPr>
          <p:cNvPr id="41987" name="Content Placeholder 2"/>
          <p:cNvSpPr>
            <a:spLocks noGrp="1"/>
          </p:cNvSpPr>
          <p:nvPr>
            <p:ph idx="1"/>
          </p:nvPr>
        </p:nvSpPr>
        <p:spPr>
          <a:xfrm>
            <a:off x="166688" y="981075"/>
            <a:ext cx="9501187" cy="5326063"/>
          </a:xfrm>
        </p:spPr>
        <p:txBody>
          <a:bodyPr/>
          <a:lstStyle/>
          <a:p>
            <a:r>
              <a:rPr lang="de-DE" altLang="en-US" smtClean="0"/>
              <a:t>Floyd (1984) klassifiziert Prototyping nach dem Ziel.</a:t>
            </a:r>
          </a:p>
          <a:p>
            <a:r>
              <a:rPr lang="de-DE" altLang="en-US" smtClean="0">
                <a:solidFill>
                  <a:srgbClr val="FF0000"/>
                </a:solidFill>
              </a:rPr>
              <a:t>Exploratives Prototyping </a:t>
            </a:r>
          </a:p>
          <a:p>
            <a:pPr lvl="1"/>
            <a:r>
              <a:rPr lang="de-DE" altLang="en-US" smtClean="0"/>
              <a:t>Ziel: Analyse unterstützen und ergänzen (Demonstrationsprototypen, funktionale Prototypen).</a:t>
            </a:r>
          </a:p>
          <a:p>
            <a:r>
              <a:rPr lang="de-DE" altLang="en-US" smtClean="0">
                <a:solidFill>
                  <a:srgbClr val="FF0000"/>
                </a:solidFill>
              </a:rPr>
              <a:t>Experimentelles Prototyping</a:t>
            </a:r>
            <a:r>
              <a:rPr lang="de-DE" altLang="en-US" smtClean="0"/>
              <a:t> </a:t>
            </a:r>
          </a:p>
          <a:p>
            <a:pPr lvl="1"/>
            <a:r>
              <a:rPr lang="de-DE" altLang="en-US" smtClean="0"/>
              <a:t>Ziel: technische Umsetzung eines Entwicklungsziels (funktionale Prototypen, Labormuster). </a:t>
            </a:r>
          </a:p>
          <a:p>
            <a:r>
              <a:rPr lang="de-DE" altLang="en-US" smtClean="0">
                <a:solidFill>
                  <a:srgbClr val="FF0000"/>
                </a:solidFill>
              </a:rPr>
              <a:t>Evolutionäres Prototyping</a:t>
            </a:r>
          </a:p>
          <a:p>
            <a:pPr lvl="1"/>
            <a:r>
              <a:rPr lang="de-DE" altLang="en-US" smtClean="0"/>
              <a:t>Eigentlich kein Prototyping, sondern ein spezielles Verständnis des Entwicklungsprozesses.</a:t>
            </a:r>
          </a:p>
          <a:p>
            <a:r>
              <a:rPr lang="de-DE" altLang="en-US" smtClean="0"/>
              <a:t>Es sollte klar sein, dass sich die genannten Kategorien </a:t>
            </a:r>
            <a:r>
              <a:rPr lang="de-DE" altLang="en-US" smtClean="0">
                <a:solidFill>
                  <a:srgbClr val="0000FF"/>
                </a:solidFill>
              </a:rPr>
              <a:t>überlappen</a:t>
            </a:r>
            <a:r>
              <a:rPr lang="de-DE" altLang="en-US" smtClean="0"/>
              <a:t>, dass es also keine scharfe Abgrenzung zwischen ihnen gibt.</a:t>
            </a:r>
          </a:p>
          <a:p>
            <a:endParaRPr lang="en-US" altLang="en-US" smtClean="0"/>
          </a:p>
        </p:txBody>
      </p:sp>
      <p:sp>
        <p:nvSpPr>
          <p:cNvPr id="41988"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1D593D51-218B-4EA4-AE24-408250791B0A}" type="slidenum">
              <a:rPr lang="de-DE" altLang="en-US" sz="1100"/>
              <a:pPr eaLnBrk="1" hangingPunct="1"/>
              <a:t>38</a:t>
            </a:fld>
            <a:endParaRPr lang="de-DE" altLang="en-US" sz="110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2188" y="1700213"/>
            <a:ext cx="7921625" cy="1223962"/>
          </a:xfrm>
        </p:spPr>
        <p:txBody>
          <a:bodyPr>
            <a:normAutofit fontScale="90000"/>
          </a:bodyPr>
          <a:lstStyle/>
          <a:p>
            <a:pPr>
              <a:defRPr/>
            </a:pPr>
            <a:r>
              <a:rPr lang="en-US" dirty="0" smtClean="0"/>
              <a:t>9.5	</a:t>
            </a:r>
            <a:r>
              <a:rPr lang="en-US" dirty="0" err="1" smtClean="0"/>
              <a:t>Nichtlineare</a:t>
            </a:r>
            <a:r>
              <a:rPr lang="en-US" dirty="0" smtClean="0"/>
              <a:t> </a:t>
            </a:r>
            <a:r>
              <a:rPr lang="en-US" dirty="0" err="1" smtClean="0"/>
              <a:t>Vorgehensmodelle</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r>
              <a:rPr lang="en-US" altLang="en-US" smtClean="0"/>
              <a:t>Vor- und Nachteile</a:t>
            </a:r>
          </a:p>
        </p:txBody>
      </p:sp>
      <p:sp>
        <p:nvSpPr>
          <p:cNvPr id="7171" name="Content Placeholder 2"/>
          <p:cNvSpPr>
            <a:spLocks noGrp="1"/>
          </p:cNvSpPr>
          <p:nvPr>
            <p:ph idx="1"/>
          </p:nvPr>
        </p:nvSpPr>
        <p:spPr>
          <a:xfrm>
            <a:off x="166688" y="836613"/>
            <a:ext cx="9501187" cy="5326062"/>
          </a:xfrm>
        </p:spPr>
        <p:txBody>
          <a:bodyPr/>
          <a:lstStyle/>
          <a:p>
            <a:r>
              <a:rPr lang="de-DE" altLang="en-US" smtClean="0"/>
              <a:t>Code and Fix hat drei wichtige </a:t>
            </a:r>
            <a:r>
              <a:rPr lang="de-DE" altLang="en-US" smtClean="0">
                <a:solidFill>
                  <a:srgbClr val="FF0000"/>
                </a:solidFill>
              </a:rPr>
              <a:t>Vorteile</a:t>
            </a:r>
            <a:r>
              <a:rPr lang="de-DE" altLang="en-US" smtClean="0"/>
              <a:t>: </a:t>
            </a:r>
          </a:p>
          <a:p>
            <a:pPr lvl="1"/>
            <a:r>
              <a:rPr lang="de-DE" altLang="en-US" smtClean="0"/>
              <a:t>Entspricht unserem Drang, </a:t>
            </a:r>
            <a:r>
              <a:rPr lang="de-DE" altLang="en-US" smtClean="0">
                <a:solidFill>
                  <a:srgbClr val="0000FF"/>
                </a:solidFill>
              </a:rPr>
              <a:t>schnell</a:t>
            </a:r>
            <a:r>
              <a:rPr lang="de-DE" altLang="en-US" smtClean="0"/>
              <a:t> das Problem zu lösen.</a:t>
            </a:r>
          </a:p>
          <a:p>
            <a:pPr lvl="1"/>
            <a:r>
              <a:rPr lang="de-DE" altLang="en-US" smtClean="0"/>
              <a:t>Führt </a:t>
            </a:r>
            <a:r>
              <a:rPr lang="de-DE" altLang="en-US" smtClean="0">
                <a:solidFill>
                  <a:srgbClr val="0000FF"/>
                </a:solidFill>
              </a:rPr>
              <a:t>rasch</a:t>
            </a:r>
            <a:r>
              <a:rPr lang="de-DE" altLang="en-US" smtClean="0"/>
              <a:t> zu einem lauffähigen Programm.</a:t>
            </a:r>
          </a:p>
          <a:p>
            <a:pPr lvl="1"/>
            <a:r>
              <a:rPr lang="de-DE" altLang="en-US" smtClean="0"/>
              <a:t>Nur </a:t>
            </a:r>
            <a:r>
              <a:rPr lang="de-DE" altLang="en-US" smtClean="0">
                <a:solidFill>
                  <a:srgbClr val="0000FF"/>
                </a:solidFill>
              </a:rPr>
              <a:t>einfache Tätigkeiten</a:t>
            </a:r>
            <a:r>
              <a:rPr lang="de-DE" altLang="en-US" smtClean="0"/>
              <a:t>! (Codieren, Probieren, Korrigieren).</a:t>
            </a:r>
          </a:p>
          <a:p>
            <a:r>
              <a:rPr lang="de-DE" altLang="en-US" smtClean="0"/>
              <a:t>Diesen (scheinbaren) Vorteilen stehen große </a:t>
            </a:r>
            <a:r>
              <a:rPr lang="de-DE" altLang="en-US" smtClean="0">
                <a:solidFill>
                  <a:srgbClr val="FF0000"/>
                </a:solidFill>
              </a:rPr>
              <a:t>Nachteile</a:t>
            </a:r>
            <a:r>
              <a:rPr lang="de-DE" altLang="en-US" smtClean="0"/>
              <a:t> gegenüber:</a:t>
            </a:r>
          </a:p>
          <a:p>
            <a:pPr lvl="1"/>
            <a:r>
              <a:rPr lang="de-DE" altLang="en-US" smtClean="0"/>
              <a:t>Projekt nicht planbar, weil keine Vorstellung vom </a:t>
            </a:r>
            <a:r>
              <a:rPr lang="de-DE" altLang="en-US" smtClean="0">
                <a:solidFill>
                  <a:srgbClr val="0000FF"/>
                </a:solidFill>
              </a:rPr>
              <a:t>Zielsystem</a:t>
            </a:r>
            <a:r>
              <a:rPr lang="de-DE" altLang="en-US" smtClean="0"/>
              <a:t>. </a:t>
            </a:r>
          </a:p>
          <a:p>
            <a:pPr lvl="1"/>
            <a:r>
              <a:rPr lang="de-DE" altLang="en-US" smtClean="0"/>
              <a:t>Arbeiten können nicht </a:t>
            </a:r>
            <a:r>
              <a:rPr lang="de-DE" altLang="en-US" smtClean="0">
                <a:solidFill>
                  <a:srgbClr val="0000FF"/>
                </a:solidFill>
              </a:rPr>
              <a:t>verteilt</a:t>
            </a:r>
            <a:r>
              <a:rPr lang="de-DE" altLang="en-US" smtClean="0"/>
              <a:t> werden.</a:t>
            </a:r>
          </a:p>
          <a:p>
            <a:pPr lvl="1"/>
            <a:r>
              <a:rPr lang="de-DE" altLang="en-US" smtClean="0">
                <a:solidFill>
                  <a:srgbClr val="0000FF"/>
                </a:solidFill>
              </a:rPr>
              <a:t>Anforderungen</a:t>
            </a:r>
            <a:r>
              <a:rPr lang="de-DE" altLang="en-US" smtClean="0"/>
              <a:t> werden nicht erhoben, also auch </a:t>
            </a:r>
            <a:r>
              <a:rPr lang="de-DE" altLang="en-US" smtClean="0">
                <a:solidFill>
                  <a:srgbClr val="0000FF"/>
                </a:solidFill>
              </a:rPr>
              <a:t>nicht erfüllt</a:t>
            </a:r>
            <a:r>
              <a:rPr lang="de-DE" altLang="en-US" smtClean="0"/>
              <a:t>.</a:t>
            </a:r>
          </a:p>
          <a:p>
            <a:pPr lvl="1"/>
            <a:r>
              <a:rPr lang="de-DE" altLang="en-US" smtClean="0"/>
              <a:t>Allen Prüfungen </a:t>
            </a:r>
            <a:r>
              <a:rPr lang="de-DE" altLang="en-US" smtClean="0">
                <a:solidFill>
                  <a:srgbClr val="0000FF"/>
                </a:solidFill>
              </a:rPr>
              <a:t>fehlen</a:t>
            </a:r>
            <a:r>
              <a:rPr lang="de-DE" altLang="en-US" smtClean="0"/>
              <a:t> die </a:t>
            </a:r>
            <a:r>
              <a:rPr lang="de-DE" altLang="en-US" smtClean="0">
                <a:solidFill>
                  <a:srgbClr val="0000FF"/>
                </a:solidFill>
              </a:rPr>
              <a:t>Soll-Vorgaben</a:t>
            </a:r>
            <a:r>
              <a:rPr lang="de-DE" altLang="en-US" smtClean="0"/>
              <a:t>.</a:t>
            </a:r>
          </a:p>
          <a:p>
            <a:pPr lvl="1"/>
            <a:r>
              <a:rPr lang="de-DE" altLang="en-US" smtClean="0"/>
              <a:t>Programme sind </a:t>
            </a:r>
            <a:r>
              <a:rPr lang="de-DE" altLang="en-US" smtClean="0">
                <a:solidFill>
                  <a:srgbClr val="0000FF"/>
                </a:solidFill>
              </a:rPr>
              <a:t>schlecht strukturiert</a:t>
            </a:r>
            <a:r>
              <a:rPr lang="de-DE" altLang="en-US" smtClean="0"/>
              <a:t>.</a:t>
            </a:r>
          </a:p>
          <a:p>
            <a:pPr lvl="1"/>
            <a:r>
              <a:rPr lang="de-DE" altLang="en-US" smtClean="0">
                <a:solidFill>
                  <a:srgbClr val="0000FF"/>
                </a:solidFill>
              </a:rPr>
              <a:t>Korrekturaufwand</a:t>
            </a:r>
            <a:r>
              <a:rPr lang="de-DE" altLang="en-US" smtClean="0"/>
              <a:t> ist unangemessen hoch, da Mängel erst im Betrieb entdeckt werden.</a:t>
            </a:r>
          </a:p>
          <a:p>
            <a:pPr lvl="1"/>
            <a:r>
              <a:rPr lang="de-DE" altLang="en-US" smtClean="0"/>
              <a:t>Konzepte und Entscheidungen nicht </a:t>
            </a:r>
            <a:r>
              <a:rPr lang="de-DE" altLang="en-US" smtClean="0">
                <a:solidFill>
                  <a:srgbClr val="0000FF"/>
                </a:solidFill>
              </a:rPr>
              <a:t>dokumentiert</a:t>
            </a:r>
            <a:r>
              <a:rPr lang="de-DE" altLang="en-US" smtClean="0"/>
              <a:t>. </a:t>
            </a:r>
            <a:endParaRPr lang="en-US" altLang="en-US" smtClean="0"/>
          </a:p>
        </p:txBody>
      </p:sp>
      <p:sp>
        <p:nvSpPr>
          <p:cNvPr id="7172"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9E50B507-E726-4412-9930-5912871DE071}" type="slidenum">
              <a:rPr lang="de-DE" altLang="en-US" sz="1100"/>
              <a:pPr eaLnBrk="1" hangingPunct="1"/>
              <a:t>4</a:t>
            </a:fld>
            <a:endParaRPr lang="de-DE" altLang="en-US" sz="110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p:txBody>
          <a:bodyPr/>
          <a:lstStyle/>
          <a:p>
            <a:r>
              <a:rPr lang="en-US" altLang="en-US" smtClean="0"/>
              <a:t>Vergleich</a:t>
            </a:r>
          </a:p>
        </p:txBody>
      </p:sp>
      <p:pic>
        <p:nvPicPr>
          <p:cNvPr id="44035" name="Content Placeholder 5" descr="9_7 Vgl n-lin VM_COL.png"/>
          <p:cNvPicPr>
            <a:picLocks noGrp="1" noChangeAspect="1"/>
          </p:cNvPicPr>
          <p:nvPr>
            <p:ph sz="quarter" idx="13"/>
          </p:nvPr>
        </p:nvPicPr>
        <p:blipFill>
          <a:blip r:embed="rId2" cstate="print">
            <a:extLst>
              <a:ext uri="{28A0092B-C50C-407E-A947-70E740481C1C}">
                <a14:useLocalDpi xmlns:a14="http://schemas.microsoft.com/office/drawing/2010/main" val="0"/>
              </a:ext>
            </a:extLst>
          </a:blip>
          <a:srcRect/>
          <a:stretch>
            <a:fillRect/>
          </a:stretch>
        </p:blipFill>
        <p:spPr>
          <a:xfrm>
            <a:off x="1082675" y="765175"/>
            <a:ext cx="7740650" cy="3600450"/>
          </a:xfrm>
        </p:spPr>
      </p:pic>
      <p:sp>
        <p:nvSpPr>
          <p:cNvPr id="44036" name="Content Placeholder 3"/>
          <p:cNvSpPr>
            <a:spLocks noGrp="1"/>
          </p:cNvSpPr>
          <p:nvPr>
            <p:ph sz="quarter" idx="14"/>
          </p:nvPr>
        </p:nvSpPr>
        <p:spPr>
          <a:xfrm>
            <a:off x="200025" y="4508500"/>
            <a:ext cx="9505950" cy="1873250"/>
          </a:xfrm>
        </p:spPr>
        <p:txBody>
          <a:bodyPr/>
          <a:lstStyle/>
          <a:p>
            <a:r>
              <a:rPr lang="de-DE" altLang="en-US" smtClean="0"/>
              <a:t>Zwischen den beiden Extremen (</a:t>
            </a:r>
            <a:r>
              <a:rPr lang="de-DE" altLang="en-US" smtClean="0">
                <a:solidFill>
                  <a:srgbClr val="FF0000"/>
                </a:solidFill>
              </a:rPr>
              <a:t>Rapid Prototyping </a:t>
            </a:r>
            <a:r>
              <a:rPr lang="de-DE" altLang="en-US" smtClean="0"/>
              <a:t>und </a:t>
            </a:r>
            <a:r>
              <a:rPr lang="de-DE" altLang="en-US" smtClean="0">
                <a:solidFill>
                  <a:srgbClr val="FF0000"/>
                </a:solidFill>
              </a:rPr>
              <a:t>Treppen-modell</a:t>
            </a:r>
            <a:r>
              <a:rPr lang="de-DE" altLang="en-US" smtClean="0"/>
              <a:t>) gibt es beim Zweck keine </a:t>
            </a:r>
            <a:r>
              <a:rPr lang="de-DE" altLang="en-US" smtClean="0">
                <a:solidFill>
                  <a:srgbClr val="0000FF"/>
                </a:solidFill>
              </a:rPr>
              <a:t>Überlappung</a:t>
            </a:r>
            <a:r>
              <a:rPr lang="de-DE" altLang="en-US" smtClean="0"/>
              <a:t>!</a:t>
            </a:r>
          </a:p>
          <a:p>
            <a:r>
              <a:rPr lang="de-DE" altLang="en-US" smtClean="0"/>
              <a:t>Trotzdem wird dasselbe Wort „Prototyping“ verwendet.</a:t>
            </a:r>
          </a:p>
          <a:p>
            <a:r>
              <a:rPr lang="de-DE" altLang="en-US" smtClean="0"/>
              <a:t>Prototyping bedeutet </a:t>
            </a:r>
            <a:r>
              <a:rPr lang="de-DE" altLang="en-US" smtClean="0">
                <a:solidFill>
                  <a:srgbClr val="FF0000"/>
                </a:solidFill>
              </a:rPr>
              <a:t>nicht</a:t>
            </a:r>
            <a:r>
              <a:rPr lang="de-DE" altLang="en-US" smtClean="0"/>
              <a:t> planloses Vorgehen!</a:t>
            </a:r>
          </a:p>
          <a:p>
            <a:endParaRPr lang="en-US" altLang="en-US" smtClean="0"/>
          </a:p>
        </p:txBody>
      </p:sp>
      <p:sp>
        <p:nvSpPr>
          <p:cNvPr id="44037" name="Slide Number Placeholder 4"/>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2F8F6F28-BA1C-45F3-B9EB-698F4A166AAC}" type="slidenum">
              <a:rPr lang="de-DE" altLang="en-US" sz="1100"/>
              <a:pPr eaLnBrk="1" hangingPunct="1"/>
              <a:t>40</a:t>
            </a:fld>
            <a:endParaRPr lang="de-DE" altLang="en-US" sz="110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p:cNvSpPr>
            <a:spLocks noGrp="1"/>
          </p:cNvSpPr>
          <p:nvPr>
            <p:ph type="title"/>
          </p:nvPr>
        </p:nvSpPr>
        <p:spPr/>
        <p:txBody>
          <a:bodyPr/>
          <a:lstStyle/>
          <a:p>
            <a:r>
              <a:rPr lang="en-US" altLang="en-US" smtClean="0"/>
              <a:t>Rapid Prototyping</a:t>
            </a:r>
          </a:p>
        </p:txBody>
      </p:sp>
      <p:sp>
        <p:nvSpPr>
          <p:cNvPr id="45059" name="Content Placeholder 2"/>
          <p:cNvSpPr>
            <a:spLocks noGrp="1"/>
          </p:cNvSpPr>
          <p:nvPr>
            <p:ph idx="1"/>
          </p:nvPr>
        </p:nvSpPr>
        <p:spPr>
          <a:xfrm>
            <a:off x="166688" y="981075"/>
            <a:ext cx="9501187" cy="5326063"/>
          </a:xfrm>
        </p:spPr>
        <p:txBody>
          <a:bodyPr/>
          <a:lstStyle/>
          <a:p>
            <a:r>
              <a:rPr lang="de-DE" altLang="en-US" smtClean="0"/>
              <a:t>Entwicklung von Software-Attrappen, die dazu dienen, Anforderungen zu klären.</a:t>
            </a:r>
          </a:p>
          <a:p>
            <a:r>
              <a:rPr lang="de-DE" altLang="en-US" smtClean="0"/>
              <a:t>Zwei populäre Missverständnisse:</a:t>
            </a:r>
          </a:p>
          <a:p>
            <a:pPr lvl="1"/>
            <a:r>
              <a:rPr lang="de-DE" altLang="en-US" smtClean="0"/>
              <a:t>Ein Prototyp ersetzt </a:t>
            </a:r>
            <a:r>
              <a:rPr lang="de-DE" altLang="en-US" smtClean="0">
                <a:solidFill>
                  <a:srgbClr val="FF0000"/>
                </a:solidFill>
              </a:rPr>
              <a:t>nicht die Spezifikation</a:t>
            </a:r>
            <a:r>
              <a:rPr lang="de-DE" altLang="en-US" smtClean="0"/>
              <a:t>.</a:t>
            </a:r>
          </a:p>
          <a:p>
            <a:pPr lvl="1"/>
            <a:r>
              <a:rPr lang="de-DE" altLang="en-US" smtClean="0"/>
              <a:t>Er darf </a:t>
            </a:r>
            <a:r>
              <a:rPr lang="de-DE" altLang="en-US" smtClean="0">
                <a:solidFill>
                  <a:srgbClr val="FF0000"/>
                </a:solidFill>
              </a:rPr>
              <a:t>nicht in beliebig schlechter Qualität </a:t>
            </a:r>
            <a:r>
              <a:rPr lang="de-DE" altLang="en-US" smtClean="0"/>
              <a:t>realisiert sein.</a:t>
            </a:r>
          </a:p>
          <a:p>
            <a:r>
              <a:rPr lang="de-DE" altLang="en-US" smtClean="0"/>
              <a:t>Der Prototyp ist Teil der Anforderungsspezifikation, er wird</a:t>
            </a:r>
            <a:r>
              <a:rPr lang="de-DE" altLang="en-US" smtClean="0">
                <a:solidFill>
                  <a:srgbClr val="0000FF"/>
                </a:solidFill>
              </a:rPr>
              <a:t> nicht Teil des Produkts</a:t>
            </a:r>
            <a:r>
              <a:rPr lang="de-DE" altLang="en-US" smtClean="0"/>
              <a:t>.</a:t>
            </a:r>
          </a:p>
          <a:p>
            <a:pPr lvl="1"/>
            <a:r>
              <a:rPr lang="de-DE" altLang="en-US" smtClean="0"/>
              <a:t>In der Praxis wird diese Regel sehr oft außer Kraft gesetzt.</a:t>
            </a:r>
          </a:p>
          <a:p>
            <a:pPr lvl="1"/>
            <a:r>
              <a:rPr lang="de-DE" altLang="en-US" smtClean="0"/>
              <a:t>Die Entwickler werden von ignoranten Vorgesetzten praktisch gezwungen, den Prototyp zum Produkt auszubauen.</a:t>
            </a:r>
          </a:p>
          <a:p>
            <a:endParaRPr lang="en-US" altLang="en-US" smtClean="0"/>
          </a:p>
        </p:txBody>
      </p:sp>
      <p:sp>
        <p:nvSpPr>
          <p:cNvPr id="45060"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B20BB1E1-B0FF-4F39-AB40-6A7A74909277}" type="slidenum">
              <a:rPr lang="de-DE" altLang="en-US" sz="1100"/>
              <a:pPr eaLnBrk="1" hangingPunct="1"/>
              <a:t>41</a:t>
            </a:fld>
            <a:endParaRPr lang="de-DE" altLang="en-US" sz="110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p:nvPr>
        </p:nvSpPr>
        <p:spPr/>
        <p:txBody>
          <a:bodyPr/>
          <a:lstStyle/>
          <a:p>
            <a:r>
              <a:rPr lang="en-US" altLang="en-US" smtClean="0"/>
              <a:t>Evolutionäre Entwicklung</a:t>
            </a:r>
          </a:p>
        </p:txBody>
      </p:sp>
      <p:sp>
        <p:nvSpPr>
          <p:cNvPr id="46083" name="Content Placeholder 2"/>
          <p:cNvSpPr>
            <a:spLocks noGrp="1"/>
          </p:cNvSpPr>
          <p:nvPr>
            <p:ph idx="1"/>
          </p:nvPr>
        </p:nvSpPr>
        <p:spPr>
          <a:xfrm>
            <a:off x="166688" y="2924175"/>
            <a:ext cx="9501187" cy="3095625"/>
          </a:xfrm>
        </p:spPr>
        <p:txBody>
          <a:bodyPr/>
          <a:lstStyle/>
          <a:p>
            <a:r>
              <a:rPr lang="de-DE" altLang="en-US" smtClean="0"/>
              <a:t>Evolution in der </a:t>
            </a:r>
            <a:r>
              <a:rPr lang="de-DE" altLang="en-US" smtClean="0">
                <a:solidFill>
                  <a:srgbClr val="0000FF"/>
                </a:solidFill>
              </a:rPr>
              <a:t>Biologie: </a:t>
            </a:r>
            <a:r>
              <a:rPr lang="de-DE" altLang="en-US" smtClean="0"/>
              <a:t>Charles Robert Darwin (1809 bis 1882)</a:t>
            </a:r>
          </a:p>
          <a:p>
            <a:r>
              <a:rPr lang="de-DE" altLang="en-US" smtClean="0"/>
              <a:t>Wenn im SE von Evolution die Rede ist, meint man </a:t>
            </a:r>
            <a:r>
              <a:rPr lang="de-DE" altLang="en-US" smtClean="0">
                <a:solidFill>
                  <a:srgbClr val="0000FF"/>
                </a:solidFill>
              </a:rPr>
              <a:t>nicht die Evolution einer Art</a:t>
            </a:r>
            <a:r>
              <a:rPr lang="de-DE" altLang="en-US" smtClean="0"/>
              <a:t>, sondern die eines </a:t>
            </a:r>
            <a:r>
              <a:rPr lang="de-DE" altLang="en-US" smtClean="0">
                <a:solidFill>
                  <a:srgbClr val="0000FF"/>
                </a:solidFill>
              </a:rPr>
              <a:t>Individuums</a:t>
            </a:r>
            <a:r>
              <a:rPr lang="de-DE" altLang="en-US" smtClean="0"/>
              <a:t>.</a:t>
            </a:r>
          </a:p>
          <a:p>
            <a:r>
              <a:rPr lang="de-DE" altLang="en-US" smtClean="0">
                <a:solidFill>
                  <a:srgbClr val="0000FF"/>
                </a:solidFill>
              </a:rPr>
              <a:t>Zyklen</a:t>
            </a:r>
            <a:r>
              <a:rPr lang="de-DE" altLang="en-US" smtClean="0"/>
              <a:t> aus </a:t>
            </a:r>
            <a:r>
              <a:rPr lang="de-DE" altLang="en-US" smtClean="0">
                <a:solidFill>
                  <a:srgbClr val="0000FF"/>
                </a:solidFill>
              </a:rPr>
              <a:t>Erprobung</a:t>
            </a:r>
            <a:r>
              <a:rPr lang="de-DE" altLang="en-US" smtClean="0"/>
              <a:t> und </a:t>
            </a:r>
            <a:r>
              <a:rPr lang="de-DE" altLang="en-US" smtClean="0">
                <a:solidFill>
                  <a:srgbClr val="0000FF"/>
                </a:solidFill>
              </a:rPr>
              <a:t>Verbesserung</a:t>
            </a:r>
            <a:r>
              <a:rPr lang="de-DE" altLang="en-US" smtClean="0"/>
              <a:t> verändern das Produkt, bis es sich als </a:t>
            </a:r>
            <a:r>
              <a:rPr lang="de-DE" altLang="en-US" smtClean="0">
                <a:solidFill>
                  <a:srgbClr val="0000FF"/>
                </a:solidFill>
              </a:rPr>
              <a:t>brauchbar</a:t>
            </a:r>
            <a:r>
              <a:rPr lang="de-DE" altLang="en-US" smtClean="0"/>
              <a:t> erweist.</a:t>
            </a:r>
          </a:p>
          <a:p>
            <a:r>
              <a:rPr lang="en-US" altLang="en-US" smtClean="0"/>
              <a:t>Das Resultat zeigt typisch die gewünschte Funktionalität, ist aber strukturell in schlechtem Zustand.</a:t>
            </a:r>
          </a:p>
          <a:p>
            <a:pPr lvl="1"/>
            <a:r>
              <a:rPr lang="en-US" altLang="en-US" smtClean="0"/>
              <a:t>Brooks: </a:t>
            </a:r>
            <a:r>
              <a:rPr lang="en-US" altLang="en-US" smtClean="0">
                <a:solidFill>
                  <a:srgbClr val="E73B49"/>
                </a:solidFill>
              </a:rPr>
              <a:t>Plan to throw one away; you have to do it anyway</a:t>
            </a:r>
            <a:r>
              <a:rPr lang="en-US" altLang="en-US" smtClean="0"/>
              <a:t>!</a:t>
            </a:r>
          </a:p>
        </p:txBody>
      </p:sp>
      <p:sp>
        <p:nvSpPr>
          <p:cNvPr id="46084"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D8385B72-BC76-48F7-82F1-19613303AD0C}" type="slidenum">
              <a:rPr lang="de-DE" altLang="en-US" sz="1100"/>
              <a:pPr eaLnBrk="1" hangingPunct="1"/>
              <a:t>42</a:t>
            </a:fld>
            <a:endParaRPr lang="de-DE" altLang="en-US" sz="1100"/>
          </a:p>
        </p:txBody>
      </p:sp>
      <p:sp>
        <p:nvSpPr>
          <p:cNvPr id="46085" name="TextBox 6"/>
          <p:cNvSpPr txBox="1">
            <a:spLocks noChangeArrowheads="1"/>
          </p:cNvSpPr>
          <p:nvPr/>
        </p:nvSpPr>
        <p:spPr bwMode="auto">
          <a:xfrm>
            <a:off x="415925" y="836613"/>
            <a:ext cx="9001125" cy="1938337"/>
          </a:xfrm>
          <a:prstGeom prst="rect">
            <a:avLst/>
          </a:prstGeom>
          <a:noFill/>
          <a:ln w="9525">
            <a:solidFill>
              <a:schemeClr val="tx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marL="361950" indent="-361950"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r>
              <a:rPr lang="de-DE" altLang="en-US" sz="2400" b="1">
                <a:solidFill>
                  <a:srgbClr val="0000FF"/>
                </a:solidFill>
                <a:latin typeface="Calibri" panose="020F0502020204030204" pitchFamily="34" charset="0"/>
                <a:cs typeface="Calibri" panose="020F0502020204030204" pitchFamily="34" charset="0"/>
              </a:rPr>
              <a:t>Evolutionäre Software-Entwicklung </a:t>
            </a:r>
            <a:r>
              <a:rPr lang="de-DE" altLang="en-US" sz="2400" i="1">
                <a:solidFill>
                  <a:srgbClr val="0000FF"/>
                </a:solidFill>
                <a:latin typeface="Calibri" panose="020F0502020204030204" pitchFamily="34" charset="0"/>
                <a:cs typeface="Calibri" panose="020F0502020204030204" pitchFamily="34" charset="0"/>
              </a:rPr>
              <a:t>— Vorgehensweise, die eine Evolution der Software unter dem Einfluss ihrer praktischen Erprobung einschließt. Neue und veränderte Anforderungen werden dadurch berücksichtigt, dass die Software in sequentiellen Evolutionsstufen entwickelt wird</a:t>
            </a:r>
            <a:r>
              <a:rPr lang="en-US" altLang="en-US" sz="2400" i="1">
                <a:solidFill>
                  <a:srgbClr val="0000FF"/>
                </a:solidFill>
                <a:latin typeface="Calibri" panose="020F0502020204030204" pitchFamily="34" charset="0"/>
                <a:cs typeface="Calibri" panose="020F0502020204030204" pitchFamily="34" charset="0"/>
              </a:rPr>
              <a:t>.                              </a:t>
            </a:r>
            <a:r>
              <a:rPr lang="de-DE" altLang="en-US" sz="2400">
                <a:latin typeface="Calibri" panose="020F0502020204030204" pitchFamily="34" charset="0"/>
                <a:cs typeface="Calibri" panose="020F0502020204030204" pitchFamily="34" charset="0"/>
              </a:rPr>
              <a:t>Züllighoven (2005)</a:t>
            </a:r>
            <a:endParaRPr lang="de-DE" altLang="en-US" sz="2400" b="1">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p:txBody>
          <a:bodyPr/>
          <a:lstStyle/>
          <a:p>
            <a:r>
              <a:rPr lang="en-US" altLang="en-US" smtClean="0"/>
              <a:t>Iterative Software-Entwicklung - 1</a:t>
            </a:r>
          </a:p>
        </p:txBody>
      </p:sp>
      <p:sp>
        <p:nvSpPr>
          <p:cNvPr id="47107" name="Content Placeholder 2"/>
          <p:cNvSpPr>
            <a:spLocks noGrp="1"/>
          </p:cNvSpPr>
          <p:nvPr>
            <p:ph idx="1"/>
          </p:nvPr>
        </p:nvSpPr>
        <p:spPr>
          <a:xfrm>
            <a:off x="166688" y="981075"/>
            <a:ext cx="9501187" cy="1800225"/>
          </a:xfrm>
        </p:spPr>
        <p:txBody>
          <a:bodyPr/>
          <a:lstStyle/>
          <a:p>
            <a:r>
              <a:rPr lang="de-DE" altLang="en-US" smtClean="0"/>
              <a:t>Bei iterativer Entwicklung wird ein </a:t>
            </a:r>
            <a:r>
              <a:rPr lang="de-DE" altLang="en-US" smtClean="0">
                <a:solidFill>
                  <a:srgbClr val="0000FF"/>
                </a:solidFill>
              </a:rPr>
              <a:t>großes Projekt </a:t>
            </a:r>
            <a:r>
              <a:rPr lang="de-DE" altLang="en-US" smtClean="0"/>
              <a:t>in eine </a:t>
            </a:r>
            <a:r>
              <a:rPr lang="de-DE" altLang="en-US" smtClean="0">
                <a:solidFill>
                  <a:srgbClr val="0000FF"/>
                </a:solidFill>
              </a:rPr>
              <a:t>Folge kleiner Projekte</a:t>
            </a:r>
            <a:r>
              <a:rPr lang="de-DE" altLang="en-US" smtClean="0"/>
              <a:t> gegliedert. </a:t>
            </a:r>
          </a:p>
          <a:p>
            <a:r>
              <a:rPr lang="de-DE" altLang="en-US" smtClean="0"/>
              <a:t>In das Endprodukt gehen also alle </a:t>
            </a:r>
            <a:r>
              <a:rPr lang="de-DE" altLang="en-US" smtClean="0">
                <a:solidFill>
                  <a:srgbClr val="0000FF"/>
                </a:solidFill>
              </a:rPr>
              <a:t>Erfahrungen aus dem ersten Durchgang</a:t>
            </a:r>
            <a:r>
              <a:rPr lang="de-DE" altLang="en-US" smtClean="0"/>
              <a:t> ein und auch </a:t>
            </a:r>
            <a:r>
              <a:rPr lang="de-DE" altLang="en-US" smtClean="0">
                <a:solidFill>
                  <a:srgbClr val="0000FF"/>
                </a:solidFill>
              </a:rPr>
              <a:t>neuere Entwicklungen </a:t>
            </a:r>
            <a:r>
              <a:rPr lang="de-DE" altLang="en-US" smtClean="0"/>
              <a:t>(Markt, Technik).</a:t>
            </a:r>
          </a:p>
          <a:p>
            <a:endParaRPr lang="en-US" altLang="en-US" smtClean="0"/>
          </a:p>
        </p:txBody>
      </p:sp>
      <p:sp>
        <p:nvSpPr>
          <p:cNvPr id="47108"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4C9BB995-3E73-4F0E-932A-DA6B6816A79C}" type="slidenum">
              <a:rPr lang="de-DE" altLang="en-US" sz="1100"/>
              <a:pPr eaLnBrk="1" hangingPunct="1"/>
              <a:t>43</a:t>
            </a:fld>
            <a:endParaRPr lang="de-DE" altLang="en-US" sz="1100"/>
          </a:p>
        </p:txBody>
      </p:sp>
      <p:sp>
        <p:nvSpPr>
          <p:cNvPr id="47109" name="TextBox 6"/>
          <p:cNvSpPr txBox="1">
            <a:spLocks noChangeArrowheads="1"/>
          </p:cNvSpPr>
          <p:nvPr/>
        </p:nvSpPr>
        <p:spPr bwMode="auto">
          <a:xfrm>
            <a:off x="415925" y="2965450"/>
            <a:ext cx="9001125" cy="3416300"/>
          </a:xfrm>
          <a:prstGeom prst="rect">
            <a:avLst/>
          </a:prstGeom>
          <a:noFill/>
          <a:ln w="9525">
            <a:solidFill>
              <a:schemeClr val="tx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marL="361950" indent="-361950"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r>
              <a:rPr lang="de-DE" altLang="en-US" sz="2400" b="1">
                <a:solidFill>
                  <a:srgbClr val="0000FF"/>
                </a:solidFill>
                <a:latin typeface="Calibri" panose="020F0502020204030204" pitchFamily="34" charset="0"/>
                <a:cs typeface="Calibri" panose="020F0502020204030204" pitchFamily="34" charset="0"/>
              </a:rPr>
              <a:t>Iterative Software-Entwicklung </a:t>
            </a:r>
            <a:r>
              <a:rPr lang="de-DE" altLang="en-US" sz="2400" i="1">
                <a:solidFill>
                  <a:srgbClr val="0000FF"/>
                </a:solidFill>
                <a:latin typeface="Calibri" panose="020F0502020204030204" pitchFamily="34" charset="0"/>
                <a:cs typeface="Calibri" panose="020F0502020204030204" pitchFamily="34" charset="0"/>
              </a:rPr>
              <a:t>— Software wird in mehreren geplanten und kontrolliert durchgeführten Iterationsschritten entwickelt. Ziel dabei ist, dass in jedem Iterationsschritt – beginnend bei der zweiten Iteration – das vorhandene System auf der Basis der im Einsatz erkannten Mängel korrigiert und verbessert wird. Bei jedem Iterationsschritt werden die charakteristischen Tätigkeiten Analysieren, Entwerfen, Codieren und Testen durchgeführt.</a:t>
            </a:r>
          </a:p>
          <a:p>
            <a:pPr eaLnBrk="1" hangingPunct="1"/>
            <a:r>
              <a:rPr lang="de-DE" altLang="en-US" sz="2400" i="1">
                <a:solidFill>
                  <a:srgbClr val="0000FF"/>
                </a:solidFill>
                <a:latin typeface="Calibri" panose="020F0502020204030204" pitchFamily="34" charset="0"/>
                <a:cs typeface="Calibri" panose="020F0502020204030204" pitchFamily="34" charset="0"/>
              </a:rPr>
              <a:t> </a:t>
            </a:r>
            <a:r>
              <a:rPr lang="en-US" altLang="en-US" sz="2400" i="1">
                <a:solidFill>
                  <a:srgbClr val="0000FF"/>
                </a:solidFill>
                <a:latin typeface="Calibri" panose="020F0502020204030204" pitchFamily="34" charset="0"/>
                <a:cs typeface="Calibri" panose="020F0502020204030204" pitchFamily="34" charset="0"/>
              </a:rPr>
              <a:t>                   </a:t>
            </a:r>
          </a:p>
          <a:p>
            <a:pPr algn="r" eaLnBrk="1" hangingPunct="1"/>
            <a:r>
              <a:rPr lang="de-DE" altLang="en-US" sz="2400">
                <a:latin typeface="Calibri" panose="020F0502020204030204" pitchFamily="34" charset="0"/>
                <a:cs typeface="Calibri" panose="020F0502020204030204" pitchFamily="34" charset="0"/>
              </a:rPr>
              <a:t>Ludewig, Lichter (2010)</a:t>
            </a:r>
            <a:endParaRPr lang="de-DE" altLang="en-US" sz="2400" b="1">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title"/>
          </p:nvPr>
        </p:nvSpPr>
        <p:spPr/>
        <p:txBody>
          <a:bodyPr/>
          <a:lstStyle/>
          <a:p>
            <a:r>
              <a:rPr lang="en-US" altLang="en-US" smtClean="0"/>
              <a:t>Iterative Software-Entwicklung - 2</a:t>
            </a:r>
          </a:p>
        </p:txBody>
      </p:sp>
      <p:sp>
        <p:nvSpPr>
          <p:cNvPr id="48131" name="Content Placeholder 2"/>
          <p:cNvSpPr>
            <a:spLocks noGrp="1"/>
          </p:cNvSpPr>
          <p:nvPr>
            <p:ph sz="quarter" idx="13"/>
          </p:nvPr>
        </p:nvSpPr>
        <p:spPr>
          <a:xfrm>
            <a:off x="200025" y="981075"/>
            <a:ext cx="9505950" cy="1584325"/>
          </a:xfrm>
        </p:spPr>
        <p:txBody>
          <a:bodyPr/>
          <a:lstStyle/>
          <a:p>
            <a:r>
              <a:rPr lang="de-DE" altLang="en-US" smtClean="0"/>
              <a:t>Vom Wortsinn her (iteratio: </a:t>
            </a:r>
            <a:r>
              <a:rPr lang="de-DE" altLang="en-US" smtClean="0">
                <a:solidFill>
                  <a:srgbClr val="0000FF"/>
                </a:solidFill>
              </a:rPr>
              <a:t>Wiederholung</a:t>
            </a:r>
            <a:r>
              <a:rPr lang="de-DE" altLang="en-US" smtClean="0"/>
              <a:t>) wäre es logisch, bei zwei Durchgängen vom </a:t>
            </a:r>
            <a:r>
              <a:rPr lang="de-DE" altLang="en-US" smtClean="0">
                <a:solidFill>
                  <a:srgbClr val="E73B49"/>
                </a:solidFill>
              </a:rPr>
              <a:t>ersten Durchgang, gefolgt von einer Iteration</a:t>
            </a:r>
            <a:r>
              <a:rPr lang="de-DE" altLang="en-US" smtClean="0"/>
              <a:t>, zu reden. Es ist heute allgemein üblich, in diesem Falle einfach von </a:t>
            </a:r>
            <a:r>
              <a:rPr lang="de-DE" altLang="en-US" smtClean="0">
                <a:solidFill>
                  <a:srgbClr val="E73B49"/>
                </a:solidFill>
              </a:rPr>
              <a:t>zwei Iterationen </a:t>
            </a:r>
            <a:r>
              <a:rPr lang="de-DE" altLang="en-US" smtClean="0"/>
              <a:t>zu sprechen. </a:t>
            </a:r>
          </a:p>
          <a:p>
            <a:endParaRPr lang="en-US" altLang="en-US" smtClean="0"/>
          </a:p>
        </p:txBody>
      </p:sp>
      <p:sp>
        <p:nvSpPr>
          <p:cNvPr id="48132" name="Content Placeholder 4"/>
          <p:cNvSpPr>
            <a:spLocks noGrp="1"/>
          </p:cNvSpPr>
          <p:nvPr>
            <p:ph sz="quarter" idx="14"/>
          </p:nvPr>
        </p:nvSpPr>
        <p:spPr>
          <a:xfrm>
            <a:off x="200025" y="5445125"/>
            <a:ext cx="9505950" cy="936625"/>
          </a:xfrm>
        </p:spPr>
        <p:txBody>
          <a:bodyPr/>
          <a:lstStyle/>
          <a:p>
            <a:r>
              <a:rPr lang="de-DE" altLang="en-US" smtClean="0"/>
              <a:t>In </a:t>
            </a:r>
            <a:r>
              <a:rPr lang="de-DE" altLang="en-US" smtClean="0">
                <a:solidFill>
                  <a:srgbClr val="0000FF"/>
                </a:solidFill>
              </a:rPr>
              <a:t>jeder Iteration </a:t>
            </a:r>
            <a:r>
              <a:rPr lang="de-DE" altLang="en-US" smtClean="0"/>
              <a:t>werden die Tätigkeiten Analysieren, Entwerfen, Codieren und Testen ausgeführt, und das resultierende System wird erprobt. </a:t>
            </a:r>
          </a:p>
          <a:p>
            <a:endParaRPr lang="en-US" altLang="en-US" smtClean="0"/>
          </a:p>
        </p:txBody>
      </p:sp>
      <p:sp>
        <p:nvSpPr>
          <p:cNvPr id="48133" name="Slide Number Placeholder 3"/>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FCA45356-662E-4CBB-BAE4-149362248654}" type="slidenum">
              <a:rPr lang="de-DE" altLang="en-US" sz="1100"/>
              <a:pPr eaLnBrk="1" hangingPunct="1"/>
              <a:t>44</a:t>
            </a:fld>
            <a:endParaRPr lang="de-DE" altLang="en-US" sz="1100"/>
          </a:p>
        </p:txBody>
      </p:sp>
      <p:sp>
        <p:nvSpPr>
          <p:cNvPr id="48134" name="TextBox 6"/>
          <p:cNvSpPr txBox="1">
            <a:spLocks noChangeArrowheads="1"/>
          </p:cNvSpPr>
          <p:nvPr/>
        </p:nvSpPr>
        <p:spPr bwMode="auto">
          <a:xfrm>
            <a:off x="273050" y="2420938"/>
            <a:ext cx="9072563" cy="1200150"/>
          </a:xfrm>
          <a:prstGeom prst="rect">
            <a:avLst/>
          </a:pr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algn="r" eaLnBrk="1" hangingPunct="1"/>
            <a:r>
              <a:rPr lang="en-US" altLang="en-US" sz="2400" i="1">
                <a:solidFill>
                  <a:srgbClr val="3333FF"/>
                </a:solidFill>
                <a:latin typeface="Calibri" panose="020F0502020204030204" pitchFamily="34" charset="0"/>
                <a:cs typeface="Calibri" panose="020F0502020204030204" pitchFamily="34" charset="0"/>
              </a:rPr>
              <a:t>We get things wrong before we get them right.</a:t>
            </a:r>
          </a:p>
          <a:p>
            <a:pPr algn="r" eaLnBrk="1" hangingPunct="1"/>
            <a:r>
              <a:rPr lang="en-US" altLang="en-US" sz="2400" i="1">
                <a:solidFill>
                  <a:srgbClr val="3333FF"/>
                </a:solidFill>
                <a:latin typeface="Calibri" panose="020F0502020204030204" pitchFamily="34" charset="0"/>
                <a:cs typeface="Calibri" panose="020F0502020204030204" pitchFamily="34" charset="0"/>
              </a:rPr>
              <a:t>We make things badly before we make them well.</a:t>
            </a:r>
          </a:p>
          <a:p>
            <a:pPr algn="r" eaLnBrk="1" hangingPunct="1"/>
            <a:r>
              <a:rPr lang="en-US" altLang="en-US" sz="2400">
                <a:latin typeface="Calibri" panose="020F0502020204030204" pitchFamily="34" charset="0"/>
                <a:cs typeface="Calibri" panose="020F0502020204030204" pitchFamily="34" charset="0"/>
              </a:rPr>
              <a:t>Cockburn (1993)</a:t>
            </a:r>
            <a:endParaRPr lang="de-DE" altLang="en-US" sz="2400">
              <a:latin typeface="Calibri" panose="020F0502020204030204" pitchFamily="34" charset="0"/>
              <a:cs typeface="Calibri" panose="020F0502020204030204" pitchFamily="34" charset="0"/>
            </a:endParaRPr>
          </a:p>
        </p:txBody>
      </p:sp>
      <p:pic>
        <p:nvPicPr>
          <p:cNvPr id="48135" name="Picture 6" descr="9_8_Iterationsschritte_COL.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095500" y="3840163"/>
            <a:ext cx="5715000" cy="1533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title"/>
          </p:nvPr>
        </p:nvSpPr>
        <p:spPr/>
        <p:txBody>
          <a:bodyPr/>
          <a:lstStyle/>
          <a:p>
            <a:r>
              <a:rPr lang="de-DE" altLang="en-US" smtClean="0"/>
              <a:t>Wie viele Iterationen werden benötigt? </a:t>
            </a:r>
          </a:p>
        </p:txBody>
      </p:sp>
      <p:sp>
        <p:nvSpPr>
          <p:cNvPr id="49155" name="Content Placeholder 2"/>
          <p:cNvSpPr>
            <a:spLocks noGrp="1"/>
          </p:cNvSpPr>
          <p:nvPr>
            <p:ph idx="1"/>
          </p:nvPr>
        </p:nvSpPr>
        <p:spPr>
          <a:xfrm>
            <a:off x="166688" y="981075"/>
            <a:ext cx="9501187" cy="5326063"/>
          </a:xfrm>
        </p:spPr>
        <p:txBody>
          <a:bodyPr/>
          <a:lstStyle/>
          <a:p>
            <a:r>
              <a:rPr lang="de-DE" altLang="en-US" smtClean="0">
                <a:solidFill>
                  <a:srgbClr val="E73B49"/>
                </a:solidFill>
              </a:rPr>
              <a:t>Keine allgemeine Antwort!</a:t>
            </a:r>
          </a:p>
          <a:p>
            <a:r>
              <a:rPr lang="de-DE" altLang="en-US" smtClean="0"/>
              <a:t>Das Vorgehen muss allen Beteiligten klar sein und in den Verträgen usw. berücksichtig sein.</a:t>
            </a:r>
          </a:p>
          <a:p>
            <a:r>
              <a:rPr lang="de-DE" altLang="en-US" smtClean="0">
                <a:solidFill>
                  <a:srgbClr val="0000FF"/>
                </a:solidFill>
              </a:rPr>
              <a:t>Große studentische Projekte </a:t>
            </a:r>
            <a:r>
              <a:rPr lang="de-DE" altLang="en-US" smtClean="0"/>
              <a:t>(Aufwand: einige PJ) sind erfolgreicher, wenn sie in </a:t>
            </a:r>
            <a:r>
              <a:rPr lang="de-DE" altLang="en-US" smtClean="0">
                <a:solidFill>
                  <a:srgbClr val="0000FF"/>
                </a:solidFill>
              </a:rPr>
              <a:t>mindestens zwei Schritte </a:t>
            </a:r>
            <a:r>
              <a:rPr lang="de-DE" altLang="en-US" smtClean="0"/>
              <a:t>gegliedert sind: </a:t>
            </a:r>
          </a:p>
          <a:p>
            <a:pPr lvl="1"/>
            <a:r>
              <a:rPr lang="de-DE" altLang="en-US" smtClean="0"/>
              <a:t>In etwa 60  % der Zeit, wird ein System mit beschränkter Funktionalität realisiert. </a:t>
            </a:r>
          </a:p>
          <a:p>
            <a:pPr lvl="1"/>
            <a:r>
              <a:rPr lang="de-DE" altLang="en-US" smtClean="0"/>
              <a:t>Der zweite Durchgang wird erst im Detail geplant, wenn sich herausgestellt hat, wie lange der erste Durchgang wirklich gebraucht hat und was der Kunde zum Zwischenresultat sagt. </a:t>
            </a:r>
          </a:p>
          <a:p>
            <a:r>
              <a:rPr lang="de-DE" altLang="en-US" smtClean="0"/>
              <a:t>Die </a:t>
            </a:r>
            <a:r>
              <a:rPr lang="de-DE" altLang="en-US" smtClean="0">
                <a:solidFill>
                  <a:srgbClr val="0000FF"/>
                </a:solidFill>
              </a:rPr>
              <a:t>Teilergebnisse</a:t>
            </a:r>
            <a:r>
              <a:rPr lang="de-DE" altLang="en-US" smtClean="0"/>
              <a:t>, werden bei der iterativen Entwicklung immer wieder bearbeitet. Erfordert Organisation und Werkzeugunterstützung (Konfigurationsverwaltung!).</a:t>
            </a:r>
          </a:p>
          <a:p>
            <a:endParaRPr lang="en-US" altLang="en-US" smtClean="0"/>
          </a:p>
        </p:txBody>
      </p:sp>
      <p:sp>
        <p:nvSpPr>
          <p:cNvPr id="49156"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E4380D3A-20CF-40F0-881E-C72A644E1DCC}" type="slidenum">
              <a:rPr lang="de-DE" altLang="en-US" sz="1100"/>
              <a:pPr eaLnBrk="1" hangingPunct="1"/>
              <a:t>45</a:t>
            </a:fld>
            <a:endParaRPr lang="de-DE" altLang="en-US" sz="110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p:cNvSpPr>
            <a:spLocks noGrp="1"/>
          </p:cNvSpPr>
          <p:nvPr>
            <p:ph type="title"/>
          </p:nvPr>
        </p:nvSpPr>
        <p:spPr/>
        <p:txBody>
          <a:bodyPr/>
          <a:lstStyle/>
          <a:p>
            <a:r>
              <a:rPr lang="en-US" altLang="en-US" smtClean="0"/>
              <a:t>Inkrementelle Software-Entwicklung</a:t>
            </a:r>
          </a:p>
        </p:txBody>
      </p:sp>
      <p:sp>
        <p:nvSpPr>
          <p:cNvPr id="50179" name="Content Placeholder 6"/>
          <p:cNvSpPr>
            <a:spLocks noGrp="1"/>
          </p:cNvSpPr>
          <p:nvPr>
            <p:ph sz="quarter" idx="13"/>
          </p:nvPr>
        </p:nvSpPr>
        <p:spPr>
          <a:xfrm>
            <a:off x="200025" y="981075"/>
            <a:ext cx="9505950" cy="2016125"/>
          </a:xfrm>
        </p:spPr>
        <p:txBody>
          <a:bodyPr/>
          <a:lstStyle/>
          <a:p>
            <a:r>
              <a:rPr lang="de-DE" altLang="en-US" smtClean="0"/>
              <a:t>Das zu entwickelnde System wird nicht in einem Zug konstruiert, sondern in einer </a:t>
            </a:r>
            <a:r>
              <a:rPr lang="de-DE" altLang="en-US" smtClean="0">
                <a:solidFill>
                  <a:srgbClr val="0000FF"/>
                </a:solidFill>
              </a:rPr>
              <a:t>Reihe von aufeinander </a:t>
            </a:r>
            <a:r>
              <a:rPr lang="de-DE" altLang="en-US" smtClean="0"/>
              <a:t>aufbauenden </a:t>
            </a:r>
            <a:r>
              <a:rPr lang="de-DE" altLang="en-US" smtClean="0">
                <a:solidFill>
                  <a:srgbClr val="0000FF"/>
                </a:solidFill>
              </a:rPr>
              <a:t>Ausbaustufen</a:t>
            </a:r>
            <a:r>
              <a:rPr lang="de-DE" altLang="en-US" smtClean="0"/>
              <a:t>. </a:t>
            </a:r>
          </a:p>
          <a:p>
            <a:r>
              <a:rPr lang="de-DE" altLang="en-US" smtClean="0"/>
              <a:t>Jede Ausbaustufe wird in einem </a:t>
            </a:r>
            <a:r>
              <a:rPr lang="de-DE" altLang="en-US" smtClean="0">
                <a:solidFill>
                  <a:srgbClr val="0000FF"/>
                </a:solidFill>
              </a:rPr>
              <a:t>eigenen Projekt </a:t>
            </a:r>
            <a:r>
              <a:rPr lang="de-DE" altLang="en-US" smtClean="0"/>
              <a:t>erstellt, in der Regel auch ausgeliefert und eingesetzt. </a:t>
            </a:r>
          </a:p>
          <a:p>
            <a:endParaRPr lang="en-US" altLang="en-US" smtClean="0"/>
          </a:p>
        </p:txBody>
      </p:sp>
      <p:sp>
        <p:nvSpPr>
          <p:cNvPr id="50180" name="Content Placeholder 7"/>
          <p:cNvSpPr>
            <a:spLocks noGrp="1"/>
          </p:cNvSpPr>
          <p:nvPr>
            <p:ph sz="quarter" idx="14"/>
          </p:nvPr>
        </p:nvSpPr>
        <p:spPr>
          <a:xfrm>
            <a:off x="200025" y="5805488"/>
            <a:ext cx="9505950" cy="719137"/>
          </a:xfrm>
        </p:spPr>
        <p:txBody>
          <a:bodyPr/>
          <a:lstStyle/>
          <a:p>
            <a:r>
              <a:rPr lang="de-DE" altLang="en-US" smtClean="0"/>
              <a:t>Das System wird schrittweise realisiert, wobei es typisch keinen definierten Endzustand gibt. </a:t>
            </a:r>
          </a:p>
          <a:p>
            <a:endParaRPr lang="en-US" altLang="en-US" smtClean="0"/>
          </a:p>
        </p:txBody>
      </p:sp>
      <p:sp>
        <p:nvSpPr>
          <p:cNvPr id="50181" name="Slide Number Placeholder 4"/>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E8115777-113C-4290-A580-EE40289BEDD9}" type="slidenum">
              <a:rPr lang="de-DE" altLang="en-US" sz="1100"/>
              <a:pPr eaLnBrk="1" hangingPunct="1"/>
              <a:t>46</a:t>
            </a:fld>
            <a:endParaRPr lang="de-DE" altLang="en-US" sz="1100"/>
          </a:p>
        </p:txBody>
      </p:sp>
      <p:sp>
        <p:nvSpPr>
          <p:cNvPr id="50182" name="TextBox 6"/>
          <p:cNvSpPr txBox="1">
            <a:spLocks noChangeArrowheads="1"/>
          </p:cNvSpPr>
          <p:nvPr/>
        </p:nvSpPr>
        <p:spPr bwMode="auto">
          <a:xfrm>
            <a:off x="415925" y="2636838"/>
            <a:ext cx="9001125" cy="3046412"/>
          </a:xfrm>
          <a:prstGeom prst="rect">
            <a:avLst/>
          </a:prstGeom>
          <a:noFill/>
          <a:ln w="9525">
            <a:solidFill>
              <a:schemeClr val="tx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marL="361950" indent="-361950"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r>
              <a:rPr lang="de-DE" altLang="en-US" sz="2400" b="1">
                <a:solidFill>
                  <a:srgbClr val="0000FF"/>
                </a:solidFill>
                <a:latin typeface="Calibri" panose="020F0502020204030204" pitchFamily="34" charset="0"/>
                <a:cs typeface="Calibri" panose="020F0502020204030204" pitchFamily="34" charset="0"/>
              </a:rPr>
              <a:t>Inkrementelle Software-Entwicklung </a:t>
            </a:r>
            <a:r>
              <a:rPr lang="de-DE" altLang="en-US" sz="2400" i="1">
                <a:solidFill>
                  <a:srgbClr val="0000FF"/>
                </a:solidFill>
                <a:latin typeface="Calibri" panose="020F0502020204030204" pitchFamily="34" charset="0"/>
                <a:cs typeface="Calibri" panose="020F0502020204030204" pitchFamily="34" charset="0"/>
              </a:rPr>
              <a:t>— Das zu entwickelnde System bleibt in seinem Gesamtumfang offen; es wird in Ausbaustufen realisiert. Die erste Stufe ist das Kernsystem. Jede Ausbaustufe erweitert das vorhandene System und wird in einem eigenen Projekt erstellt. Mit der Bereitstellung einer Erweiterung ist in aller Regel auch (wie bei der iterativen Entwicklung) eine Verbesserung der alten Komponenten verbunden.</a:t>
            </a:r>
          </a:p>
          <a:p>
            <a:pPr algn="r" eaLnBrk="1" hangingPunct="1"/>
            <a:r>
              <a:rPr lang="de-DE" altLang="en-US" sz="2400">
                <a:latin typeface="Calibri" panose="020F0502020204030204" pitchFamily="34" charset="0"/>
                <a:cs typeface="Calibri" panose="020F0502020204030204" pitchFamily="34" charset="0"/>
              </a:rPr>
              <a:t>Ludewig, Lichter (2010)</a:t>
            </a:r>
            <a:endParaRPr lang="de-DE" altLang="en-US" sz="2400" b="1">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le 1"/>
          <p:cNvSpPr>
            <a:spLocks noGrp="1"/>
          </p:cNvSpPr>
          <p:nvPr>
            <p:ph type="title"/>
          </p:nvPr>
        </p:nvSpPr>
        <p:spPr/>
        <p:txBody>
          <a:bodyPr/>
          <a:lstStyle/>
          <a:p>
            <a:r>
              <a:rPr lang="en-US" altLang="en-US" smtClean="0"/>
              <a:t>Iterativ und inkrementell</a:t>
            </a:r>
          </a:p>
        </p:txBody>
      </p:sp>
      <p:sp>
        <p:nvSpPr>
          <p:cNvPr id="51203" name="Content Placeholder 4"/>
          <p:cNvSpPr>
            <a:spLocks noGrp="1"/>
          </p:cNvSpPr>
          <p:nvPr>
            <p:ph sz="quarter" idx="13"/>
          </p:nvPr>
        </p:nvSpPr>
        <p:spPr>
          <a:xfrm>
            <a:off x="200025" y="981075"/>
            <a:ext cx="9505950" cy="863600"/>
          </a:xfrm>
        </p:spPr>
        <p:txBody>
          <a:bodyPr/>
          <a:lstStyle/>
          <a:p>
            <a:r>
              <a:rPr lang="de-DE" altLang="en-US" smtClean="0"/>
              <a:t>Die Begriffe „</a:t>
            </a:r>
            <a:r>
              <a:rPr lang="de-DE" altLang="en-US" smtClean="0">
                <a:solidFill>
                  <a:srgbClr val="E73B49"/>
                </a:solidFill>
              </a:rPr>
              <a:t>iterativ</a:t>
            </a:r>
            <a:r>
              <a:rPr lang="de-DE" altLang="en-US" smtClean="0"/>
              <a:t>“ und „</a:t>
            </a:r>
            <a:r>
              <a:rPr lang="de-DE" altLang="en-US" smtClean="0">
                <a:solidFill>
                  <a:srgbClr val="E73B49"/>
                </a:solidFill>
              </a:rPr>
              <a:t>inkrementell</a:t>
            </a:r>
            <a:r>
              <a:rPr lang="de-DE" altLang="en-US" smtClean="0"/>
              <a:t>“ werden oft verwechselt oder als </a:t>
            </a:r>
            <a:r>
              <a:rPr lang="de-DE" altLang="en-US" smtClean="0">
                <a:solidFill>
                  <a:srgbClr val="0000FF"/>
                </a:solidFill>
              </a:rPr>
              <a:t>Synonyme</a:t>
            </a:r>
            <a:r>
              <a:rPr lang="de-DE" altLang="en-US" smtClean="0"/>
              <a:t> verwendet:</a:t>
            </a:r>
            <a:endParaRPr lang="en-US" altLang="en-US" smtClean="0"/>
          </a:p>
        </p:txBody>
      </p:sp>
      <p:sp>
        <p:nvSpPr>
          <p:cNvPr id="51204" name="Content Placeholder 5"/>
          <p:cNvSpPr>
            <a:spLocks noGrp="1"/>
          </p:cNvSpPr>
          <p:nvPr>
            <p:ph sz="quarter" idx="14"/>
          </p:nvPr>
        </p:nvSpPr>
        <p:spPr>
          <a:xfrm>
            <a:off x="200025" y="4005263"/>
            <a:ext cx="9505950" cy="2376487"/>
          </a:xfrm>
        </p:spPr>
        <p:txBody>
          <a:bodyPr/>
          <a:lstStyle/>
          <a:p>
            <a:r>
              <a:rPr lang="de-DE" altLang="en-US" smtClean="0"/>
              <a:t>Zu Beginn einer inkrementellen Entwicklung muss sichergestellt sein, dass in der ersten Ausbaustufe, dem </a:t>
            </a:r>
            <a:r>
              <a:rPr lang="de-DE" altLang="en-US" smtClean="0">
                <a:solidFill>
                  <a:srgbClr val="FF0000"/>
                </a:solidFill>
              </a:rPr>
              <a:t>Kernsystem</a:t>
            </a:r>
            <a:r>
              <a:rPr lang="de-DE" altLang="en-US" smtClean="0"/>
              <a:t>, ein zentraler, funktional </a:t>
            </a:r>
            <a:r>
              <a:rPr lang="de-DE" altLang="en-US" smtClean="0">
                <a:solidFill>
                  <a:srgbClr val="0000FF"/>
                </a:solidFill>
              </a:rPr>
              <a:t>nutzbringend einsetzbarer Ausschnitt </a:t>
            </a:r>
            <a:r>
              <a:rPr lang="de-DE" altLang="en-US" smtClean="0"/>
              <a:t>des gesamten Systems realisiert ist. </a:t>
            </a:r>
          </a:p>
          <a:p>
            <a:r>
              <a:rPr lang="de-DE" altLang="en-US" smtClean="0"/>
              <a:t>Nachdem das Kernsystem realisiert ist, kann das System im </a:t>
            </a:r>
            <a:r>
              <a:rPr lang="de-DE" altLang="en-US" smtClean="0">
                <a:solidFill>
                  <a:srgbClr val="0000FF"/>
                </a:solidFill>
              </a:rPr>
              <a:t>Anwendungsbereich eingesetzt </a:t>
            </a:r>
            <a:r>
              <a:rPr lang="de-DE" altLang="en-US" smtClean="0"/>
              <a:t>werden. </a:t>
            </a:r>
          </a:p>
          <a:p>
            <a:r>
              <a:rPr lang="de-DE" altLang="en-US" smtClean="0"/>
              <a:t> </a:t>
            </a:r>
          </a:p>
          <a:p>
            <a:endParaRPr lang="en-US" altLang="en-US" smtClean="0"/>
          </a:p>
        </p:txBody>
      </p:sp>
      <p:sp>
        <p:nvSpPr>
          <p:cNvPr id="51205" name="Slide Number Placeholder 3"/>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099A412B-3142-4657-87D8-05F1D7FD49AE}" type="slidenum">
              <a:rPr lang="de-DE" altLang="en-US" sz="1100"/>
              <a:pPr eaLnBrk="1" hangingPunct="1"/>
              <a:t>47</a:t>
            </a:fld>
            <a:endParaRPr lang="de-DE" altLang="en-US" sz="1100"/>
          </a:p>
        </p:txBody>
      </p:sp>
      <p:sp>
        <p:nvSpPr>
          <p:cNvPr id="51206" name="TextBox 6"/>
          <p:cNvSpPr txBox="1">
            <a:spLocks noChangeArrowheads="1"/>
          </p:cNvSpPr>
          <p:nvPr/>
        </p:nvSpPr>
        <p:spPr bwMode="auto">
          <a:xfrm>
            <a:off x="415925" y="1844675"/>
            <a:ext cx="9001125" cy="1939925"/>
          </a:xfrm>
          <a:prstGeom prst="rect">
            <a:avLst/>
          </a:prstGeom>
          <a:noFill/>
          <a:ln w="9525">
            <a:solidFill>
              <a:schemeClr val="tx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marL="361950" indent="-361950"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r>
              <a:rPr lang="en-US" altLang="en-US" sz="2400" b="1">
                <a:solidFill>
                  <a:srgbClr val="0000FF"/>
                </a:solidFill>
                <a:latin typeface="Calibri" panose="020F0502020204030204" pitchFamily="34" charset="0"/>
                <a:cs typeface="Calibri" panose="020F0502020204030204" pitchFamily="34" charset="0"/>
              </a:rPr>
              <a:t>incremental development </a:t>
            </a:r>
            <a:r>
              <a:rPr lang="en-US" altLang="en-US" sz="2400" i="1">
                <a:solidFill>
                  <a:srgbClr val="0000FF"/>
                </a:solidFill>
                <a:latin typeface="Calibri" panose="020F0502020204030204" pitchFamily="34" charset="0"/>
                <a:cs typeface="Calibri" panose="020F0502020204030204" pitchFamily="34" charset="0"/>
              </a:rPr>
              <a:t>— A software development technique in which requirements definition, design, implementation, and testing occur in an overlapping, iterative (rather than sequential) manner, resulting in incremental completion of the overall software product</a:t>
            </a:r>
            <a:r>
              <a:rPr lang="de-DE" altLang="en-US" sz="2400" i="1">
                <a:solidFill>
                  <a:srgbClr val="0000FF"/>
                </a:solidFill>
                <a:latin typeface="Calibri" panose="020F0502020204030204" pitchFamily="34" charset="0"/>
                <a:cs typeface="Calibri" panose="020F0502020204030204" pitchFamily="34" charset="0"/>
              </a:rPr>
              <a:t>.</a:t>
            </a:r>
          </a:p>
          <a:p>
            <a:pPr algn="r" eaLnBrk="1" hangingPunct="1"/>
            <a:r>
              <a:rPr lang="de-DE" altLang="en-US" sz="2400">
                <a:latin typeface="Calibri" panose="020F0502020204030204" pitchFamily="34" charset="0"/>
                <a:cs typeface="Calibri" panose="020F0502020204030204" pitchFamily="34" charset="0"/>
              </a:rPr>
              <a:t>IEEE Std 610.12 (1990)</a:t>
            </a:r>
            <a:endParaRPr lang="de-DE" altLang="en-US" sz="2400" b="1">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p:cNvSpPr>
            <a:spLocks noGrp="1"/>
          </p:cNvSpPr>
          <p:nvPr>
            <p:ph type="title"/>
          </p:nvPr>
        </p:nvSpPr>
        <p:spPr/>
        <p:txBody>
          <a:bodyPr/>
          <a:lstStyle/>
          <a:p>
            <a:r>
              <a:rPr lang="en-US" altLang="en-US" smtClean="0"/>
              <a:t>Vorgehensweise</a:t>
            </a:r>
          </a:p>
        </p:txBody>
      </p:sp>
      <p:pic>
        <p:nvPicPr>
          <p:cNvPr id="52227" name="Content Placeholder 5" descr="9_9_Inkrem_Entw_COL.png"/>
          <p:cNvPicPr>
            <a:picLocks noGrp="1" noChangeAspect="1"/>
          </p:cNvPicPr>
          <p:nvPr>
            <p:ph sz="quarter" idx="13"/>
          </p:nvPr>
        </p:nvPicPr>
        <p:blipFill>
          <a:blip r:embed="rId2">
            <a:extLst>
              <a:ext uri="{28A0092B-C50C-407E-A947-70E740481C1C}">
                <a14:useLocalDpi xmlns:a14="http://schemas.microsoft.com/office/drawing/2010/main" val="0"/>
              </a:ext>
            </a:extLst>
          </a:blip>
          <a:srcRect/>
          <a:stretch>
            <a:fillRect/>
          </a:stretch>
        </p:blipFill>
        <p:spPr>
          <a:xfrm>
            <a:off x="776288" y="1052513"/>
            <a:ext cx="7943850" cy="3168650"/>
          </a:xfrm>
        </p:spPr>
      </p:pic>
      <p:sp>
        <p:nvSpPr>
          <p:cNvPr id="52228" name="Content Placeholder 3"/>
          <p:cNvSpPr>
            <a:spLocks noGrp="1"/>
          </p:cNvSpPr>
          <p:nvPr>
            <p:ph sz="quarter" idx="14"/>
          </p:nvPr>
        </p:nvSpPr>
        <p:spPr>
          <a:xfrm>
            <a:off x="200025" y="5013325"/>
            <a:ext cx="9505950" cy="1079500"/>
          </a:xfrm>
        </p:spPr>
        <p:txBody>
          <a:bodyPr/>
          <a:lstStyle/>
          <a:p>
            <a:r>
              <a:rPr lang="de-DE" altLang="en-US" smtClean="0"/>
              <a:t>Die inkrementelle Vorgehensweise hat folgenden Vorteile:</a:t>
            </a:r>
          </a:p>
          <a:p>
            <a:pPr lvl="1"/>
            <a:r>
              <a:rPr lang="de-DE" altLang="en-US" smtClean="0">
                <a:solidFill>
                  <a:srgbClr val="0000FF"/>
                </a:solidFill>
              </a:rPr>
              <a:t>Frühe Rückkopplung </a:t>
            </a:r>
            <a:r>
              <a:rPr lang="de-DE" altLang="en-US" smtClean="0"/>
              <a:t>der Erfahrungen</a:t>
            </a:r>
          </a:p>
          <a:p>
            <a:pPr lvl="1"/>
            <a:r>
              <a:rPr lang="de-DE" altLang="en-US" smtClean="0">
                <a:solidFill>
                  <a:srgbClr val="0000FF"/>
                </a:solidFill>
              </a:rPr>
              <a:t>Kurze Entwicklungszeiten </a:t>
            </a:r>
            <a:r>
              <a:rPr lang="de-DE" altLang="en-US" smtClean="0"/>
              <a:t>für die Inkremente</a:t>
            </a:r>
          </a:p>
          <a:p>
            <a:endParaRPr lang="en-US" altLang="en-US" smtClean="0"/>
          </a:p>
        </p:txBody>
      </p:sp>
      <p:sp>
        <p:nvSpPr>
          <p:cNvPr id="52229" name="Slide Number Placeholder 4"/>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9BC286EB-06F2-4757-86E1-AE7BDD4597B6}" type="slidenum">
              <a:rPr lang="de-DE" altLang="en-US" sz="1100"/>
              <a:pPr eaLnBrk="1" hangingPunct="1"/>
              <a:t>48</a:t>
            </a:fld>
            <a:endParaRPr lang="de-DE" altLang="en-US" sz="110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itle 1"/>
          <p:cNvSpPr>
            <a:spLocks noGrp="1"/>
          </p:cNvSpPr>
          <p:nvPr>
            <p:ph type="title"/>
          </p:nvPr>
        </p:nvSpPr>
        <p:spPr/>
        <p:txBody>
          <a:bodyPr/>
          <a:lstStyle/>
          <a:p>
            <a:r>
              <a:rPr lang="en-US" altLang="en-US" smtClean="0"/>
              <a:t>Das Treppenmodell</a:t>
            </a:r>
          </a:p>
        </p:txBody>
      </p:sp>
      <p:sp>
        <p:nvSpPr>
          <p:cNvPr id="53251" name="Content Placeholder 2"/>
          <p:cNvSpPr>
            <a:spLocks noGrp="1"/>
          </p:cNvSpPr>
          <p:nvPr>
            <p:ph sz="quarter" idx="13"/>
          </p:nvPr>
        </p:nvSpPr>
        <p:spPr>
          <a:xfrm>
            <a:off x="200025" y="981075"/>
            <a:ext cx="9505950" cy="935038"/>
          </a:xfrm>
        </p:spPr>
        <p:txBody>
          <a:bodyPr/>
          <a:lstStyle/>
          <a:p>
            <a:r>
              <a:rPr lang="de-DE" altLang="en-US" smtClean="0"/>
              <a:t>Ähnlich der inkrementellen Entwicklung, aber </a:t>
            </a:r>
            <a:r>
              <a:rPr lang="de-DE" altLang="en-US" smtClean="0">
                <a:solidFill>
                  <a:srgbClr val="0000FF"/>
                </a:solidFill>
              </a:rPr>
              <a:t>überlappende Bearbeitung </a:t>
            </a:r>
            <a:r>
              <a:rPr lang="de-DE" altLang="en-US" smtClean="0"/>
              <a:t>der Systemteile.</a:t>
            </a:r>
          </a:p>
          <a:p>
            <a:endParaRPr lang="en-US" altLang="en-US" smtClean="0"/>
          </a:p>
        </p:txBody>
      </p:sp>
      <p:sp>
        <p:nvSpPr>
          <p:cNvPr id="53252" name="Content Placeholder 3"/>
          <p:cNvSpPr>
            <a:spLocks noGrp="1"/>
          </p:cNvSpPr>
          <p:nvPr>
            <p:ph sz="quarter" idx="14"/>
          </p:nvPr>
        </p:nvSpPr>
        <p:spPr>
          <a:xfrm>
            <a:off x="200025" y="4941888"/>
            <a:ext cx="9505950" cy="1439862"/>
          </a:xfrm>
        </p:spPr>
        <p:txBody>
          <a:bodyPr/>
          <a:lstStyle/>
          <a:p>
            <a:r>
              <a:rPr lang="de-DE" altLang="en-US" smtClean="0"/>
              <a:t>Entwickler können nach dem </a:t>
            </a:r>
            <a:r>
              <a:rPr lang="de-DE" altLang="en-US" smtClean="0">
                <a:solidFill>
                  <a:srgbClr val="0000FF"/>
                </a:solidFill>
              </a:rPr>
              <a:t>Eimerketten-Prinzip</a:t>
            </a:r>
            <a:r>
              <a:rPr lang="de-DE" altLang="en-US" smtClean="0"/>
              <a:t> arbeiten: </a:t>
            </a:r>
          </a:p>
          <a:p>
            <a:pPr lvl="1"/>
            <a:r>
              <a:rPr lang="de-DE" altLang="en-US" smtClean="0"/>
              <a:t>Nachdem die Planer und Architekten ein Teilprodukt an die Implementierer übergeben haben, wenden sie sich der nächsten Ausbaustufe zu. </a:t>
            </a:r>
            <a:endParaRPr lang="en-US" altLang="en-US" smtClean="0"/>
          </a:p>
        </p:txBody>
      </p:sp>
      <p:sp>
        <p:nvSpPr>
          <p:cNvPr id="53253" name="Slide Number Placeholder 4"/>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E22AEFD9-9F32-4375-BABF-40B16D7790D9}" type="slidenum">
              <a:rPr lang="de-DE" altLang="en-US" sz="1100"/>
              <a:pPr eaLnBrk="1" hangingPunct="1"/>
              <a:t>49</a:t>
            </a:fld>
            <a:endParaRPr lang="de-DE" altLang="en-US" sz="1100"/>
          </a:p>
        </p:txBody>
      </p:sp>
      <p:pic>
        <p:nvPicPr>
          <p:cNvPr id="53254" name="Picture 5" descr="9_10_Treppenmodell_COL.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298575" y="1844675"/>
            <a:ext cx="7308850" cy="273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altLang="en-US" smtClean="0"/>
              <a:t>Code and Fix in der Praxis</a:t>
            </a:r>
          </a:p>
        </p:txBody>
      </p:sp>
      <p:sp>
        <p:nvSpPr>
          <p:cNvPr id="8195" name="Content Placeholder 2"/>
          <p:cNvSpPr>
            <a:spLocks noGrp="1"/>
          </p:cNvSpPr>
          <p:nvPr>
            <p:ph idx="1"/>
          </p:nvPr>
        </p:nvSpPr>
        <p:spPr>
          <a:xfrm>
            <a:off x="166688" y="981075"/>
            <a:ext cx="9501187" cy="5326063"/>
          </a:xfrm>
        </p:spPr>
        <p:txBody>
          <a:bodyPr/>
          <a:lstStyle/>
          <a:p>
            <a:r>
              <a:rPr lang="de-DE" altLang="en-US" smtClean="0"/>
              <a:t>Code and Fix </a:t>
            </a:r>
            <a:r>
              <a:rPr lang="de-DE" altLang="en-US" smtClean="0">
                <a:solidFill>
                  <a:srgbClr val="0000FF"/>
                </a:solidFill>
              </a:rPr>
              <a:t>sabotiert die Qualität </a:t>
            </a:r>
            <a:r>
              <a:rPr lang="de-DE" altLang="en-US" smtClean="0"/>
              <a:t>und ist insgesamt </a:t>
            </a:r>
            <a:r>
              <a:rPr lang="de-DE" altLang="en-US" smtClean="0">
                <a:solidFill>
                  <a:srgbClr val="0000FF"/>
                </a:solidFill>
              </a:rPr>
              <a:t>zu teuer</a:t>
            </a:r>
            <a:r>
              <a:rPr lang="de-DE" altLang="en-US" smtClean="0"/>
              <a:t>. </a:t>
            </a:r>
          </a:p>
          <a:p>
            <a:r>
              <a:rPr lang="de-DE" altLang="en-US" smtClean="0"/>
              <a:t>Darum sind seit den Sechzigerjahren </a:t>
            </a:r>
            <a:r>
              <a:rPr lang="de-DE" altLang="en-US" smtClean="0">
                <a:solidFill>
                  <a:srgbClr val="0000FF"/>
                </a:solidFill>
              </a:rPr>
              <a:t>bessere Vorgehensmodelle </a:t>
            </a:r>
            <a:r>
              <a:rPr lang="de-DE" altLang="en-US" smtClean="0"/>
              <a:t>entstanden, beginnend mit dem Wasserfallmodell.</a:t>
            </a:r>
          </a:p>
          <a:p>
            <a:r>
              <a:rPr lang="de-DE" altLang="en-US" smtClean="0"/>
              <a:t>Wo Entwicklern und Managern die </a:t>
            </a:r>
            <a:r>
              <a:rPr lang="de-DE" altLang="en-US" smtClean="0">
                <a:solidFill>
                  <a:srgbClr val="0000FF"/>
                </a:solidFill>
              </a:rPr>
              <a:t>SE-Kompetenz fehlt</a:t>
            </a:r>
            <a:r>
              <a:rPr lang="de-DE" altLang="en-US" smtClean="0"/>
              <a:t>, wird Code &amp; Fix trotzdem angewendet.</a:t>
            </a:r>
          </a:p>
          <a:p>
            <a:r>
              <a:rPr lang="de-DE" altLang="en-US" smtClean="0"/>
              <a:t>Bei Managern weit verbreitete Vorstellung: </a:t>
            </a:r>
            <a:r>
              <a:rPr lang="de-DE" altLang="en-US" smtClean="0">
                <a:solidFill>
                  <a:srgbClr val="FF0000"/>
                </a:solidFill>
              </a:rPr>
              <a:t>Software = Code </a:t>
            </a:r>
            <a:r>
              <a:rPr lang="de-DE" altLang="en-US" smtClean="0"/>
              <a:t>verbunden mit wirren Vorstellungen wie</a:t>
            </a:r>
          </a:p>
          <a:p>
            <a:pPr lvl="1"/>
            <a:r>
              <a:rPr lang="de-DE" altLang="en-US" i="1" smtClean="0"/>
              <a:t>QS ist teurer </a:t>
            </a:r>
            <a:r>
              <a:rPr lang="de-DE" altLang="en-US" i="1" smtClean="0">
                <a:solidFill>
                  <a:srgbClr val="E73B49"/>
                </a:solidFill>
              </a:rPr>
              <a:t>Luxus</a:t>
            </a:r>
            <a:r>
              <a:rPr lang="de-DE" altLang="en-US" i="1" smtClean="0"/>
              <a:t>!</a:t>
            </a:r>
          </a:p>
          <a:p>
            <a:pPr lvl="1"/>
            <a:r>
              <a:rPr lang="de-DE" altLang="en-US" i="1" smtClean="0"/>
              <a:t>Schwierigkeiten sind immer </a:t>
            </a:r>
            <a:r>
              <a:rPr lang="de-DE" altLang="en-US" i="1" smtClean="0">
                <a:solidFill>
                  <a:srgbClr val="E73B49"/>
                </a:solidFill>
              </a:rPr>
              <a:t>Probleme der Entwickler</a:t>
            </a:r>
            <a:r>
              <a:rPr lang="de-DE" altLang="en-US" i="1" smtClean="0"/>
              <a:t>!</a:t>
            </a:r>
          </a:p>
          <a:p>
            <a:pPr lvl="1"/>
            <a:r>
              <a:rPr lang="de-DE" altLang="en-US" i="1" smtClean="0"/>
              <a:t>Mit </a:t>
            </a:r>
            <a:r>
              <a:rPr lang="de-DE" altLang="en-US" i="1" smtClean="0">
                <a:solidFill>
                  <a:srgbClr val="E73B49"/>
                </a:solidFill>
              </a:rPr>
              <a:t>Werkzeugen</a:t>
            </a:r>
            <a:r>
              <a:rPr lang="de-DE" altLang="en-US" i="1" smtClean="0"/>
              <a:t> kann man alle Probleme lösen!</a:t>
            </a:r>
          </a:p>
          <a:p>
            <a:pPr lvl="1"/>
            <a:r>
              <a:rPr lang="de-DE" altLang="en-US" i="1" smtClean="0"/>
              <a:t>Notfalls machen das die </a:t>
            </a:r>
            <a:r>
              <a:rPr lang="de-DE" altLang="en-US" i="1" smtClean="0">
                <a:solidFill>
                  <a:srgbClr val="E73B49"/>
                </a:solidFill>
              </a:rPr>
              <a:t>Inder</a:t>
            </a:r>
            <a:r>
              <a:rPr lang="de-DE" altLang="en-US" i="1" smtClean="0"/>
              <a:t>, besser und billiger!</a:t>
            </a:r>
          </a:p>
          <a:p>
            <a:endParaRPr lang="en-US" altLang="en-US" smtClean="0"/>
          </a:p>
        </p:txBody>
      </p:sp>
      <p:sp>
        <p:nvSpPr>
          <p:cNvPr id="8196"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12334D5C-5985-41DF-8094-1ADCEF77017F}" type="slidenum">
              <a:rPr lang="de-DE" altLang="en-US" sz="1100"/>
              <a:pPr eaLnBrk="1" hangingPunct="1"/>
              <a:t>5</a:t>
            </a:fld>
            <a:endParaRPr lang="de-DE" altLang="en-US" sz="110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5"/>
          <p:cNvSpPr>
            <a:spLocks noGrp="1"/>
          </p:cNvSpPr>
          <p:nvPr>
            <p:ph type="title"/>
          </p:nvPr>
        </p:nvSpPr>
        <p:spPr/>
        <p:txBody>
          <a:bodyPr/>
          <a:lstStyle/>
          <a:p>
            <a:r>
              <a:rPr lang="en-US" altLang="en-US" smtClean="0"/>
              <a:t>Definition</a:t>
            </a:r>
          </a:p>
        </p:txBody>
      </p:sp>
      <p:sp>
        <p:nvSpPr>
          <p:cNvPr id="54275" name="Content Placeholder 6"/>
          <p:cNvSpPr>
            <a:spLocks noGrp="1"/>
          </p:cNvSpPr>
          <p:nvPr>
            <p:ph idx="1"/>
          </p:nvPr>
        </p:nvSpPr>
        <p:spPr>
          <a:xfrm>
            <a:off x="166688" y="4508500"/>
            <a:ext cx="9501187" cy="1798638"/>
          </a:xfrm>
        </p:spPr>
        <p:txBody>
          <a:bodyPr/>
          <a:lstStyle/>
          <a:p>
            <a:r>
              <a:rPr lang="de-DE" altLang="en-US" smtClean="0"/>
              <a:t>Das Treppenmodell ist damit geeignet, den Widerspruch zwischen kurzfristiger Lieferung (</a:t>
            </a:r>
            <a:r>
              <a:rPr lang="de-DE" altLang="en-US" smtClean="0">
                <a:solidFill>
                  <a:srgbClr val="0000FF"/>
                </a:solidFill>
              </a:rPr>
              <a:t>Time-to-Market</a:t>
            </a:r>
            <a:r>
              <a:rPr lang="de-DE" altLang="en-US" smtClean="0"/>
              <a:t>) und Komplexität des Produkts zu entschärfen.</a:t>
            </a:r>
          </a:p>
          <a:p>
            <a:r>
              <a:rPr lang="de-DE" altLang="en-US" smtClean="0"/>
              <a:t>Das Wichtigste wird </a:t>
            </a:r>
            <a:r>
              <a:rPr lang="de-DE" altLang="en-US" smtClean="0">
                <a:solidFill>
                  <a:srgbClr val="0000FF"/>
                </a:solidFill>
              </a:rPr>
              <a:t>rasch</a:t>
            </a:r>
            <a:r>
              <a:rPr lang="de-DE" altLang="en-US" smtClean="0"/>
              <a:t> bereitgestellt, das Übrige folgt </a:t>
            </a:r>
            <a:r>
              <a:rPr lang="de-DE" altLang="en-US" smtClean="0">
                <a:solidFill>
                  <a:srgbClr val="0000FF"/>
                </a:solidFill>
              </a:rPr>
              <a:t>schrittweise</a:t>
            </a:r>
            <a:r>
              <a:rPr lang="de-DE" altLang="en-US" smtClean="0"/>
              <a:t> nach.</a:t>
            </a:r>
            <a:endParaRPr lang="en-US" altLang="en-US" smtClean="0"/>
          </a:p>
        </p:txBody>
      </p:sp>
      <p:sp>
        <p:nvSpPr>
          <p:cNvPr id="54276" name="Slide Number Placeholder 4"/>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03ECD172-AB5E-4087-BA3D-ACB387F71DA2}" type="slidenum">
              <a:rPr lang="de-DE" altLang="en-US" sz="1100"/>
              <a:pPr eaLnBrk="1" hangingPunct="1"/>
              <a:t>50</a:t>
            </a:fld>
            <a:endParaRPr lang="de-DE" altLang="en-US" sz="1100"/>
          </a:p>
        </p:txBody>
      </p:sp>
      <p:sp>
        <p:nvSpPr>
          <p:cNvPr id="54277" name="TextBox 7"/>
          <p:cNvSpPr txBox="1">
            <a:spLocks noChangeArrowheads="1"/>
          </p:cNvSpPr>
          <p:nvPr/>
        </p:nvSpPr>
        <p:spPr bwMode="auto">
          <a:xfrm>
            <a:off x="415925" y="1125538"/>
            <a:ext cx="9001125" cy="2676525"/>
          </a:xfrm>
          <a:prstGeom prst="rect">
            <a:avLst/>
          </a:prstGeom>
          <a:noFill/>
          <a:ln w="9525">
            <a:solidFill>
              <a:schemeClr val="tx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marL="361950" indent="-361950"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r>
              <a:rPr lang="de-DE" altLang="en-US" sz="2400" b="1">
                <a:solidFill>
                  <a:srgbClr val="0000FF"/>
                </a:solidFill>
                <a:latin typeface="Calibri" panose="020F0502020204030204" pitchFamily="34" charset="0"/>
                <a:cs typeface="Calibri" panose="020F0502020204030204" pitchFamily="34" charset="0"/>
              </a:rPr>
              <a:t>Software-Entwicklung nach dem Treppenmodell </a:t>
            </a:r>
            <a:r>
              <a:rPr lang="de-DE" altLang="en-US" sz="2400" i="1">
                <a:solidFill>
                  <a:srgbClr val="0000FF"/>
                </a:solidFill>
                <a:latin typeface="Calibri" panose="020F0502020204030204" pitchFamily="34" charset="0"/>
                <a:cs typeface="Calibri" panose="020F0502020204030204" pitchFamily="34" charset="0"/>
              </a:rPr>
              <a:t>— Das zu entwickelnde System wird in definierten Ausbaustufen realisiert und ausgeliefert. Die erste Stufe ist das Kernsystem. Jede weitere Ausbaustufe erweitert das vorhandene System um Leistungen und Merkmale, die überwiegend bereits zu Beginn des Gesamtprojekts geplant worden sind.</a:t>
            </a:r>
          </a:p>
          <a:p>
            <a:pPr algn="r" eaLnBrk="1" hangingPunct="1"/>
            <a:r>
              <a:rPr lang="de-DE" altLang="en-US" sz="2400">
                <a:latin typeface="Calibri" panose="020F0502020204030204" pitchFamily="34" charset="0"/>
                <a:cs typeface="Calibri" panose="020F0502020204030204" pitchFamily="34" charset="0"/>
              </a:rPr>
              <a:t>Ludewig, Lichter (2010)</a:t>
            </a:r>
            <a:endParaRPr lang="de-DE" altLang="en-US" sz="2400" b="1">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itle 1"/>
          <p:cNvSpPr>
            <a:spLocks noGrp="1"/>
          </p:cNvSpPr>
          <p:nvPr>
            <p:ph type="title"/>
          </p:nvPr>
        </p:nvSpPr>
        <p:spPr>
          <a:xfrm>
            <a:off x="992188" y="1700213"/>
            <a:ext cx="7921625" cy="1223962"/>
          </a:xfrm>
        </p:spPr>
        <p:txBody>
          <a:bodyPr>
            <a:spAutoFit/>
          </a:bodyPr>
          <a:lstStyle/>
          <a:p>
            <a:r>
              <a:rPr lang="en-US" altLang="en-US" smtClean="0"/>
              <a:t>9.6	Das Spiralmodell</a:t>
            </a: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itle 1"/>
          <p:cNvSpPr>
            <a:spLocks noGrp="1"/>
          </p:cNvSpPr>
          <p:nvPr>
            <p:ph type="title"/>
          </p:nvPr>
        </p:nvSpPr>
        <p:spPr/>
        <p:txBody>
          <a:bodyPr/>
          <a:lstStyle/>
          <a:p>
            <a:r>
              <a:rPr lang="en-US" altLang="en-US" smtClean="0"/>
              <a:t>Idee</a:t>
            </a:r>
          </a:p>
        </p:txBody>
      </p:sp>
      <p:sp>
        <p:nvSpPr>
          <p:cNvPr id="56323" name="Content Placeholder 3"/>
          <p:cNvSpPr>
            <a:spLocks noGrp="1"/>
          </p:cNvSpPr>
          <p:nvPr>
            <p:ph idx="1"/>
          </p:nvPr>
        </p:nvSpPr>
        <p:spPr>
          <a:xfrm>
            <a:off x="166688" y="981075"/>
            <a:ext cx="9501187" cy="5326063"/>
          </a:xfrm>
        </p:spPr>
        <p:txBody>
          <a:bodyPr/>
          <a:lstStyle/>
          <a:p>
            <a:r>
              <a:rPr lang="de-DE" altLang="en-US" smtClean="0"/>
              <a:t>Auf die Diskussionen über das Wasserfallmodell reagierte Boehm einige Jahre später mit einem neuen Vorschlag, dem </a:t>
            </a:r>
            <a:r>
              <a:rPr lang="de-DE" altLang="en-US" smtClean="0">
                <a:solidFill>
                  <a:srgbClr val="FF0000"/>
                </a:solidFill>
              </a:rPr>
              <a:t>Spiral Model</a:t>
            </a:r>
            <a:r>
              <a:rPr lang="de-DE" altLang="en-US" smtClean="0"/>
              <a:t>.</a:t>
            </a:r>
          </a:p>
          <a:p>
            <a:r>
              <a:rPr lang="de-DE" altLang="en-US" smtClean="0"/>
              <a:t>Es ist kein konkretes, sondern ein </a:t>
            </a:r>
            <a:r>
              <a:rPr lang="de-DE" altLang="en-US" smtClean="0">
                <a:solidFill>
                  <a:srgbClr val="0000FF"/>
                </a:solidFill>
              </a:rPr>
              <a:t>generisches Vorgehensmodell</a:t>
            </a:r>
            <a:r>
              <a:rPr lang="de-DE" altLang="en-US" smtClean="0"/>
              <a:t>, das eine </a:t>
            </a:r>
            <a:r>
              <a:rPr lang="de-DE" altLang="en-US" smtClean="0">
                <a:solidFill>
                  <a:srgbClr val="0000FF"/>
                </a:solidFill>
              </a:rPr>
              <a:t>Anleitung zur konkreten Ausprägung </a:t>
            </a:r>
            <a:r>
              <a:rPr lang="de-DE" altLang="en-US" smtClean="0"/>
              <a:t>eines Vorgehensmodells liefert.</a:t>
            </a:r>
          </a:p>
          <a:p>
            <a:r>
              <a:rPr lang="de-DE" altLang="en-US" smtClean="0">
                <a:solidFill>
                  <a:srgbClr val="0000FF"/>
                </a:solidFill>
              </a:rPr>
              <a:t>Fundamental</a:t>
            </a:r>
            <a:r>
              <a:rPr lang="de-DE" altLang="en-US" smtClean="0"/>
              <a:t> für das Spiralmodell ist der Begriff des </a:t>
            </a:r>
            <a:r>
              <a:rPr lang="de-DE" altLang="en-US" smtClean="0">
                <a:solidFill>
                  <a:srgbClr val="FF0000"/>
                </a:solidFill>
              </a:rPr>
              <a:t>Risikos</a:t>
            </a:r>
            <a:r>
              <a:rPr lang="de-DE" altLang="en-US" smtClean="0"/>
              <a:t>. </a:t>
            </a:r>
          </a:p>
          <a:p>
            <a:pPr lvl="1"/>
            <a:r>
              <a:rPr lang="de-DE" altLang="en-US" smtClean="0"/>
              <a:t>Ein Vorgehensmodell sollte </a:t>
            </a:r>
            <a:r>
              <a:rPr lang="de-DE" altLang="en-US" smtClean="0">
                <a:solidFill>
                  <a:srgbClr val="FF0000"/>
                </a:solidFill>
              </a:rPr>
              <a:t>sicherstellen</a:t>
            </a:r>
            <a:r>
              <a:rPr lang="de-DE" altLang="en-US" smtClean="0"/>
              <a:t>, dass Risiken erkannt und </a:t>
            </a:r>
            <a:r>
              <a:rPr lang="de-DE" altLang="en-US" smtClean="0">
                <a:solidFill>
                  <a:srgbClr val="0000FF"/>
                </a:solidFill>
              </a:rPr>
              <a:t>möglichst früh im Projekt bekämpft </a:t>
            </a:r>
            <a:r>
              <a:rPr lang="de-DE" altLang="en-US" smtClean="0"/>
              <a:t>werden.</a:t>
            </a:r>
          </a:p>
          <a:p>
            <a:r>
              <a:rPr lang="de-DE" altLang="en-US" smtClean="0"/>
              <a:t>Boehm </a:t>
            </a:r>
            <a:r>
              <a:rPr lang="de-DE" altLang="en-US" smtClean="0">
                <a:solidFill>
                  <a:srgbClr val="0000FF"/>
                </a:solidFill>
              </a:rPr>
              <a:t>schränkt die Art der Risiken nicht ein, </a:t>
            </a:r>
            <a:r>
              <a:rPr lang="de-DE" altLang="en-US" smtClean="0"/>
              <a:t>es können also auch Risiken außerhalb des Entwicklungsprozesses berücksichtigt werden.</a:t>
            </a:r>
          </a:p>
          <a:p>
            <a:pPr lvl="1"/>
            <a:r>
              <a:rPr lang="de-DE" altLang="en-US" smtClean="0"/>
              <a:t>Ein wichtiger Mitarbeiter verlässt die Firma. </a:t>
            </a:r>
          </a:p>
          <a:p>
            <a:pPr lvl="1"/>
            <a:r>
              <a:rPr lang="de-DE" altLang="en-US" smtClean="0"/>
              <a:t>Am Markt gibt für das entwickelte Produkt keine Nachfrage.</a:t>
            </a:r>
            <a:endParaRPr lang="en-US" altLang="en-US" smtClean="0"/>
          </a:p>
        </p:txBody>
      </p:sp>
      <p:sp>
        <p:nvSpPr>
          <p:cNvPr id="56324" name="Slide Number Placeholder 2"/>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599899BD-163D-420D-A9AD-AE5A5B701E3E}" type="slidenum">
              <a:rPr lang="de-DE" altLang="en-US" sz="1100"/>
              <a:pPr eaLnBrk="1" hangingPunct="1"/>
              <a:t>52</a:t>
            </a:fld>
            <a:endParaRPr lang="de-DE" altLang="en-US" sz="110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le 1"/>
          <p:cNvSpPr>
            <a:spLocks noGrp="1"/>
          </p:cNvSpPr>
          <p:nvPr>
            <p:ph type="title"/>
          </p:nvPr>
        </p:nvSpPr>
        <p:spPr/>
        <p:txBody>
          <a:bodyPr/>
          <a:lstStyle/>
          <a:p>
            <a:r>
              <a:rPr lang="en-US" altLang="en-US" smtClean="0"/>
              <a:t>Prinzipielles Vorgehen</a:t>
            </a:r>
          </a:p>
        </p:txBody>
      </p:sp>
      <p:sp>
        <p:nvSpPr>
          <p:cNvPr id="57347" name="Content Placeholder 2"/>
          <p:cNvSpPr>
            <a:spLocks noGrp="1"/>
          </p:cNvSpPr>
          <p:nvPr>
            <p:ph idx="1"/>
          </p:nvPr>
        </p:nvSpPr>
        <p:spPr>
          <a:xfrm>
            <a:off x="166688" y="981075"/>
            <a:ext cx="9501187" cy="5326063"/>
          </a:xfrm>
        </p:spPr>
        <p:txBody>
          <a:bodyPr/>
          <a:lstStyle/>
          <a:p>
            <a:r>
              <a:rPr lang="de-DE" altLang="en-US" smtClean="0"/>
              <a:t>Wiederhole den folgenden Zyklus bis zum </a:t>
            </a:r>
            <a:r>
              <a:rPr lang="de-DE" altLang="en-US" smtClean="0">
                <a:solidFill>
                  <a:srgbClr val="0000FF"/>
                </a:solidFill>
              </a:rPr>
              <a:t>erfolgreichen Abschluss </a:t>
            </a:r>
            <a:r>
              <a:rPr lang="de-DE" altLang="en-US" smtClean="0"/>
              <a:t>oder bis zum </a:t>
            </a:r>
            <a:r>
              <a:rPr lang="de-DE" altLang="en-US" smtClean="0">
                <a:solidFill>
                  <a:srgbClr val="0000FF"/>
                </a:solidFill>
              </a:rPr>
              <a:t>Scheitern</a:t>
            </a:r>
            <a:r>
              <a:rPr lang="de-DE" altLang="en-US" smtClean="0"/>
              <a:t> des Projekts:</a:t>
            </a:r>
            <a:br>
              <a:rPr lang="de-DE" altLang="en-US" smtClean="0"/>
            </a:br>
            <a:endParaRPr lang="de-DE" altLang="en-US" smtClean="0"/>
          </a:p>
          <a:p>
            <a:pPr marL="457200" lvl="1" indent="-457200">
              <a:buSzPct val="100000"/>
              <a:buFont typeface="Arial Rounded MT Bold" panose="020F0704030504030204" pitchFamily="34" charset="0"/>
              <a:buAutoNum type="arabicPeriod"/>
            </a:pPr>
            <a:r>
              <a:rPr lang="de-DE" altLang="en-US" smtClean="0"/>
              <a:t>Suche alle </a:t>
            </a:r>
            <a:r>
              <a:rPr lang="de-DE" altLang="en-US" smtClean="0">
                <a:solidFill>
                  <a:srgbClr val="0000FF"/>
                </a:solidFill>
              </a:rPr>
              <a:t>Risiken</a:t>
            </a:r>
            <a:r>
              <a:rPr lang="de-DE" altLang="en-US" smtClean="0"/>
              <a:t>, von denen das </a:t>
            </a:r>
            <a:r>
              <a:rPr lang="de-DE" altLang="en-US" smtClean="0">
                <a:solidFill>
                  <a:srgbClr val="0000FF"/>
                </a:solidFill>
              </a:rPr>
              <a:t>Projekt bedroht </a:t>
            </a:r>
            <a:r>
              <a:rPr lang="de-DE" altLang="en-US" smtClean="0"/>
              <a:t>ist. </a:t>
            </a:r>
          </a:p>
          <a:p>
            <a:pPr marL="792163" lvl="2" indent="-457200"/>
            <a:r>
              <a:rPr lang="de-DE" altLang="en-US" smtClean="0"/>
              <a:t>Wenn es keine Risiken mehr gibt, ist es </a:t>
            </a:r>
            <a:r>
              <a:rPr lang="de-DE" altLang="en-US" smtClean="0">
                <a:solidFill>
                  <a:srgbClr val="00B050"/>
                </a:solidFill>
              </a:rPr>
              <a:t>erfolgreich abgeschlossen</a:t>
            </a:r>
            <a:r>
              <a:rPr lang="de-DE" altLang="en-US" smtClean="0"/>
              <a:t>.</a:t>
            </a:r>
          </a:p>
          <a:p>
            <a:pPr marL="457200" lvl="1" indent="-457200">
              <a:buSzPct val="100000"/>
              <a:buFont typeface="Arial Rounded MT Bold" panose="020F0704030504030204" pitchFamily="34" charset="0"/>
              <a:buAutoNum type="arabicPeriod"/>
            </a:pPr>
            <a:r>
              <a:rPr lang="de-DE" altLang="en-US" smtClean="0">
                <a:solidFill>
                  <a:srgbClr val="0000FF"/>
                </a:solidFill>
              </a:rPr>
              <a:t>Bewerte</a:t>
            </a:r>
            <a:r>
              <a:rPr lang="de-DE" altLang="en-US" smtClean="0"/>
              <a:t> die erkannten Risiken, um das </a:t>
            </a:r>
            <a:r>
              <a:rPr lang="de-DE" altLang="en-US" smtClean="0">
                <a:solidFill>
                  <a:srgbClr val="0000FF"/>
                </a:solidFill>
              </a:rPr>
              <a:t>größte Risiko zu identifizieren.</a:t>
            </a:r>
          </a:p>
          <a:p>
            <a:pPr marL="457200" lvl="1" indent="-457200">
              <a:buSzPct val="100000"/>
              <a:buFont typeface="Arial Rounded MT Bold" panose="020F0704030504030204" pitchFamily="34" charset="0"/>
              <a:buAutoNum type="arabicPeriod"/>
            </a:pPr>
            <a:r>
              <a:rPr lang="de-DE" altLang="en-US" smtClean="0"/>
              <a:t>Suche einen Weg, um das </a:t>
            </a:r>
            <a:r>
              <a:rPr lang="de-DE" altLang="en-US" smtClean="0">
                <a:solidFill>
                  <a:srgbClr val="0000FF"/>
                </a:solidFill>
              </a:rPr>
              <a:t>größte Risiko zu beseitigen</a:t>
            </a:r>
            <a:r>
              <a:rPr lang="de-DE" altLang="en-US" smtClean="0"/>
              <a:t>, und gehe diesen Weg. </a:t>
            </a:r>
          </a:p>
          <a:p>
            <a:pPr marL="792163" lvl="2" indent="-457200"/>
            <a:r>
              <a:rPr lang="de-DE" altLang="en-US" smtClean="0"/>
              <a:t>Wenn sich das größte Risiko nicht beseitigen lässt, ist das Projekt </a:t>
            </a:r>
            <a:r>
              <a:rPr lang="de-DE" altLang="en-US" smtClean="0">
                <a:solidFill>
                  <a:srgbClr val="E73B49"/>
                </a:solidFill>
              </a:rPr>
              <a:t>gescheitert</a:t>
            </a:r>
            <a:r>
              <a:rPr lang="de-DE" altLang="en-US" smtClean="0"/>
              <a:t>.</a:t>
            </a:r>
            <a:endParaRPr lang="en-US" altLang="en-US" smtClean="0"/>
          </a:p>
        </p:txBody>
      </p:sp>
      <p:sp>
        <p:nvSpPr>
          <p:cNvPr id="57348"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02D37C14-BCAA-4190-9C0E-23A3748B2D8A}" type="slidenum">
              <a:rPr lang="de-DE" altLang="en-US" sz="1100"/>
              <a:pPr eaLnBrk="1" hangingPunct="1"/>
              <a:t>53</a:t>
            </a:fld>
            <a:endParaRPr lang="de-DE" altLang="en-US" sz="110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itle 1"/>
          <p:cNvSpPr>
            <a:spLocks noGrp="1"/>
          </p:cNvSpPr>
          <p:nvPr>
            <p:ph type="title"/>
          </p:nvPr>
        </p:nvSpPr>
        <p:spPr/>
        <p:txBody>
          <a:bodyPr/>
          <a:lstStyle/>
          <a:p>
            <a:r>
              <a:rPr lang="en-US" altLang="en-US" smtClean="0"/>
              <a:t>Vorteile</a:t>
            </a:r>
          </a:p>
        </p:txBody>
      </p:sp>
      <p:sp>
        <p:nvSpPr>
          <p:cNvPr id="58371" name="Content Placeholder 2"/>
          <p:cNvSpPr>
            <a:spLocks noGrp="1"/>
          </p:cNvSpPr>
          <p:nvPr>
            <p:ph idx="1"/>
          </p:nvPr>
        </p:nvSpPr>
        <p:spPr>
          <a:xfrm>
            <a:off x="166688" y="981075"/>
            <a:ext cx="9501187" cy="5326063"/>
          </a:xfrm>
        </p:spPr>
        <p:txBody>
          <a:bodyPr/>
          <a:lstStyle/>
          <a:p>
            <a:r>
              <a:rPr lang="de-DE" altLang="en-US" smtClean="0">
                <a:solidFill>
                  <a:srgbClr val="FF0000"/>
                </a:solidFill>
              </a:rPr>
              <a:t>Falls das Problem unlösbar ist, stellt sich dies in der Regel rasch heraus. </a:t>
            </a:r>
          </a:p>
          <a:p>
            <a:pPr lvl="1"/>
            <a:r>
              <a:rPr lang="de-DE" altLang="en-US" smtClean="0"/>
              <a:t>Denn sehr wahrscheinlich scheitert die Lösung am größten Risiko. </a:t>
            </a:r>
          </a:p>
          <a:p>
            <a:pPr lvl="1"/>
            <a:r>
              <a:rPr lang="de-DE" altLang="en-US" smtClean="0"/>
              <a:t>Beispiel: Eine Entwicklung ist durch extreme Speicherknappheit gekennzeichnet. Bei Anwendung des Spiralmodells wird dieses Risiko, wenn es als das größte identifiziert worden ist, als erstes bekämpft. </a:t>
            </a:r>
          </a:p>
          <a:p>
            <a:r>
              <a:rPr lang="de-DE" altLang="en-US" smtClean="0">
                <a:solidFill>
                  <a:srgbClr val="FF0000"/>
                </a:solidFill>
              </a:rPr>
              <a:t>Ist das größte Risiko entschärft, so kommt das Projekt bald in ruhiges Fahrwasser.</a:t>
            </a:r>
          </a:p>
          <a:p>
            <a:pPr lvl="1"/>
            <a:r>
              <a:rPr lang="de-DE" altLang="en-US" smtClean="0"/>
              <a:t>Denn die Beteiligten wissen, dass nur noch kleinere Risiken folgen. </a:t>
            </a:r>
            <a:endParaRPr lang="en-US" altLang="en-US" smtClean="0"/>
          </a:p>
        </p:txBody>
      </p:sp>
      <p:sp>
        <p:nvSpPr>
          <p:cNvPr id="58372"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C078E102-6C6F-485B-93B7-5EC901C96F56}" type="slidenum">
              <a:rPr lang="de-DE" altLang="en-US" sz="1100"/>
              <a:pPr eaLnBrk="1" hangingPunct="1"/>
              <a:t>54</a:t>
            </a:fld>
            <a:endParaRPr lang="de-DE" altLang="en-US" sz="110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itle 1"/>
          <p:cNvSpPr>
            <a:spLocks noGrp="1"/>
          </p:cNvSpPr>
          <p:nvPr>
            <p:ph type="title"/>
          </p:nvPr>
        </p:nvSpPr>
        <p:spPr/>
        <p:txBody>
          <a:bodyPr/>
          <a:lstStyle/>
          <a:p>
            <a:r>
              <a:rPr lang="en-US" altLang="en-US" smtClean="0"/>
              <a:t>Schema</a:t>
            </a:r>
          </a:p>
        </p:txBody>
      </p:sp>
      <p:pic>
        <p:nvPicPr>
          <p:cNvPr id="59395" name="Content Placeholder 6" descr="9_12_Spiral-Modell_COL.png"/>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1571625" y="1204913"/>
            <a:ext cx="6691313" cy="4878387"/>
          </a:xfrm>
        </p:spPr>
      </p:pic>
      <p:sp>
        <p:nvSpPr>
          <p:cNvPr id="59396" name="Slide Number Placeholder 4"/>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9FC8EF58-388A-449F-9B31-3E0110381FF6}" type="slidenum">
              <a:rPr lang="de-DE" altLang="en-US" sz="1100"/>
              <a:pPr eaLnBrk="1" hangingPunct="1"/>
              <a:t>55</a:t>
            </a:fld>
            <a:endParaRPr lang="de-DE" altLang="en-US" sz="110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itle 5"/>
          <p:cNvSpPr>
            <a:spLocks noGrp="1"/>
          </p:cNvSpPr>
          <p:nvPr>
            <p:ph type="title"/>
          </p:nvPr>
        </p:nvSpPr>
        <p:spPr/>
        <p:txBody>
          <a:bodyPr/>
          <a:lstStyle/>
          <a:p>
            <a:r>
              <a:rPr lang="en-US" altLang="en-US" smtClean="0"/>
              <a:t>Interpretation des Spiralmodells</a:t>
            </a:r>
          </a:p>
        </p:txBody>
      </p:sp>
      <p:sp>
        <p:nvSpPr>
          <p:cNvPr id="60419" name="Content Placeholder 6"/>
          <p:cNvSpPr>
            <a:spLocks noGrp="1"/>
          </p:cNvSpPr>
          <p:nvPr>
            <p:ph idx="1"/>
          </p:nvPr>
        </p:nvSpPr>
        <p:spPr>
          <a:xfrm>
            <a:off x="166688" y="981075"/>
            <a:ext cx="9501187" cy="5326063"/>
          </a:xfrm>
        </p:spPr>
        <p:txBody>
          <a:bodyPr/>
          <a:lstStyle/>
          <a:p>
            <a:r>
              <a:rPr lang="de-DE" altLang="en-US" smtClean="0"/>
              <a:t>Der durch die Schritte 1 bis 3 beschriebene </a:t>
            </a:r>
            <a:r>
              <a:rPr lang="de-DE" altLang="en-US" smtClean="0">
                <a:solidFill>
                  <a:srgbClr val="0000FF"/>
                </a:solidFill>
              </a:rPr>
              <a:t>Zyklus</a:t>
            </a:r>
            <a:r>
              <a:rPr lang="de-DE" altLang="en-US" smtClean="0"/>
              <a:t> ist in der Grafik durch </a:t>
            </a:r>
            <a:r>
              <a:rPr lang="de-DE" altLang="en-US" smtClean="0">
                <a:solidFill>
                  <a:srgbClr val="0000FF"/>
                </a:solidFill>
              </a:rPr>
              <a:t>einen Umlauf in der Schnecke </a:t>
            </a:r>
            <a:r>
              <a:rPr lang="de-DE" altLang="en-US" smtClean="0"/>
              <a:t>dargestellt. </a:t>
            </a:r>
          </a:p>
          <a:p>
            <a:pPr lvl="1"/>
            <a:r>
              <a:rPr lang="de-DE" altLang="en-US" smtClean="0"/>
              <a:t>Das Projekt beginnt im Zentrum. </a:t>
            </a:r>
          </a:p>
          <a:p>
            <a:pPr lvl="1"/>
            <a:r>
              <a:rPr lang="de-DE" altLang="en-US" smtClean="0"/>
              <a:t>Die Aufteilung in den Quadranten mit den Nummern 1 und 4 tragen nicht viel zur Aussage bei.</a:t>
            </a:r>
          </a:p>
          <a:p>
            <a:pPr lvl="1"/>
            <a:r>
              <a:rPr lang="de-DE" altLang="en-US" smtClean="0"/>
              <a:t>Wesentlich sind die Quadranten 2 und 3. </a:t>
            </a:r>
          </a:p>
          <a:p>
            <a:r>
              <a:rPr lang="de-DE" altLang="en-US" smtClean="0"/>
              <a:t>Die </a:t>
            </a:r>
            <a:r>
              <a:rPr lang="de-DE" altLang="en-US" smtClean="0">
                <a:solidFill>
                  <a:srgbClr val="0000FF"/>
                </a:solidFill>
              </a:rPr>
              <a:t>Planung</a:t>
            </a:r>
            <a:r>
              <a:rPr lang="de-DE" altLang="en-US" smtClean="0"/>
              <a:t> erstreckt sich aber nur jeweils über einen </a:t>
            </a:r>
            <a:r>
              <a:rPr lang="de-DE" altLang="en-US" smtClean="0">
                <a:solidFill>
                  <a:srgbClr val="0000FF"/>
                </a:solidFill>
              </a:rPr>
              <a:t>Zyklus</a:t>
            </a:r>
            <a:r>
              <a:rPr lang="de-DE" altLang="en-US" smtClean="0"/>
              <a:t>. </a:t>
            </a:r>
          </a:p>
          <a:p>
            <a:pPr lvl="1"/>
            <a:r>
              <a:rPr lang="de-DE" altLang="en-US" smtClean="0"/>
              <a:t>Dass ein Projekt nach dem Spiralmodell </a:t>
            </a:r>
            <a:r>
              <a:rPr lang="de-DE" altLang="en-US" smtClean="0">
                <a:solidFill>
                  <a:srgbClr val="0000FF"/>
                </a:solidFill>
              </a:rPr>
              <a:t>nicht vollständig geplant </a:t>
            </a:r>
            <a:r>
              <a:rPr lang="de-DE" altLang="en-US" smtClean="0"/>
              <a:t>werden kann, ist gerade eines der </a:t>
            </a:r>
            <a:r>
              <a:rPr lang="de-DE" altLang="en-US" smtClean="0">
                <a:solidFill>
                  <a:srgbClr val="0000FF"/>
                </a:solidFill>
              </a:rPr>
              <a:t>Probleme</a:t>
            </a:r>
            <a:r>
              <a:rPr lang="de-DE" altLang="en-US" smtClean="0"/>
              <a:t>.</a:t>
            </a:r>
            <a:endParaRPr lang="en-US" altLang="en-US" smtClean="0"/>
          </a:p>
        </p:txBody>
      </p:sp>
      <p:sp>
        <p:nvSpPr>
          <p:cNvPr id="60420" name="Slide Number Placeholder 4"/>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1F4C9DED-5DD0-46C4-9E24-F2CD31F988D0}" type="slidenum">
              <a:rPr lang="de-DE" altLang="en-US" sz="1100"/>
              <a:pPr eaLnBrk="1" hangingPunct="1"/>
              <a:t>56</a:t>
            </a:fld>
            <a:endParaRPr lang="de-DE" altLang="en-US" sz="1100"/>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itle 1"/>
          <p:cNvSpPr>
            <a:spLocks noGrp="1"/>
          </p:cNvSpPr>
          <p:nvPr>
            <p:ph type="title"/>
          </p:nvPr>
        </p:nvSpPr>
        <p:spPr/>
        <p:txBody>
          <a:bodyPr/>
          <a:lstStyle/>
          <a:p>
            <a:r>
              <a:rPr lang="en-US" altLang="en-US" smtClean="0"/>
              <a:t>Anwendung und Praxis</a:t>
            </a:r>
          </a:p>
        </p:txBody>
      </p:sp>
      <p:sp>
        <p:nvSpPr>
          <p:cNvPr id="61443" name="Content Placeholder 5"/>
          <p:cNvSpPr>
            <a:spLocks noGrp="1"/>
          </p:cNvSpPr>
          <p:nvPr>
            <p:ph idx="1"/>
          </p:nvPr>
        </p:nvSpPr>
        <p:spPr>
          <a:xfrm>
            <a:off x="166688" y="981075"/>
            <a:ext cx="9501187" cy="5326063"/>
          </a:xfrm>
        </p:spPr>
        <p:txBody>
          <a:bodyPr/>
          <a:lstStyle/>
          <a:p>
            <a:r>
              <a:rPr lang="de-DE" altLang="en-US" smtClean="0"/>
              <a:t>Bei einem </a:t>
            </a:r>
            <a:r>
              <a:rPr lang="de-DE" altLang="en-US" smtClean="0">
                <a:solidFill>
                  <a:srgbClr val="0000FF"/>
                </a:solidFill>
              </a:rPr>
              <a:t>Routine-Projekt</a:t>
            </a:r>
            <a:r>
              <a:rPr lang="de-DE" altLang="en-US" smtClean="0"/>
              <a:t> sind die Risiken der Reihe nach ein Scheitern der Spezifikation, des Architekturentwurfs, der Implementierung, der Integration und der Inbetriebnahme.</a:t>
            </a:r>
          </a:p>
          <a:p>
            <a:pPr lvl="1"/>
            <a:r>
              <a:rPr lang="de-DE" altLang="en-US" smtClean="0"/>
              <a:t>Wir haben das Wasserfallmodell vor uns. </a:t>
            </a:r>
          </a:p>
          <a:p>
            <a:r>
              <a:rPr lang="de-DE" altLang="en-US" smtClean="0"/>
              <a:t>Sind die </a:t>
            </a:r>
            <a:r>
              <a:rPr lang="de-DE" altLang="en-US" smtClean="0">
                <a:solidFill>
                  <a:srgbClr val="0000FF"/>
                </a:solidFill>
              </a:rPr>
              <a:t>Risiken anders gelagert</a:t>
            </a:r>
            <a:r>
              <a:rPr lang="de-DE" altLang="en-US" smtClean="0"/>
              <a:t>, so entstehen andere Modelle,</a:t>
            </a:r>
          </a:p>
          <a:p>
            <a:pPr lvl="1"/>
            <a:r>
              <a:rPr lang="de-DE" altLang="en-US" smtClean="0"/>
              <a:t>z.B. die iterative oder die evolutionäre Entwicklung oder auch ganz neue Modelle.</a:t>
            </a:r>
          </a:p>
          <a:p>
            <a:r>
              <a:rPr lang="de-DE" altLang="en-US" smtClean="0"/>
              <a:t>In der Praxis wird weit öfter vom Spiralmodell gesprochen, als es wirklich angewendet wird.</a:t>
            </a:r>
          </a:p>
          <a:p>
            <a:pPr lvl="1"/>
            <a:r>
              <a:rPr lang="de-DE" altLang="en-US" smtClean="0"/>
              <a:t>Die strenge Anwendung wäre nur selten möglich, denn sie setzt große </a:t>
            </a:r>
            <a:r>
              <a:rPr lang="de-DE" altLang="en-US" smtClean="0">
                <a:solidFill>
                  <a:srgbClr val="0000FF"/>
                </a:solidFill>
              </a:rPr>
              <a:t>Flexibilität</a:t>
            </a:r>
            <a:r>
              <a:rPr lang="de-DE" altLang="en-US" smtClean="0"/>
              <a:t> beim </a:t>
            </a:r>
            <a:r>
              <a:rPr lang="de-DE" altLang="en-US" smtClean="0">
                <a:solidFill>
                  <a:srgbClr val="0000FF"/>
                </a:solidFill>
              </a:rPr>
              <a:t>Hersteller</a:t>
            </a:r>
            <a:r>
              <a:rPr lang="de-DE" altLang="en-US" smtClean="0"/>
              <a:t> und beim </a:t>
            </a:r>
            <a:r>
              <a:rPr lang="de-DE" altLang="en-US" smtClean="0">
                <a:solidFill>
                  <a:srgbClr val="0000FF"/>
                </a:solidFill>
              </a:rPr>
              <a:t>Klienten</a:t>
            </a:r>
            <a:r>
              <a:rPr lang="de-DE" altLang="en-US" smtClean="0"/>
              <a:t> voraus.</a:t>
            </a:r>
          </a:p>
          <a:p>
            <a:r>
              <a:rPr lang="de-DE" altLang="en-US" smtClean="0">
                <a:solidFill>
                  <a:srgbClr val="FF0000"/>
                </a:solidFill>
              </a:rPr>
              <a:t>Aber die Grundidee, sich an den Risiken zu orientieren, sollte jeder im Kopf haben, der ein Projekt plant und durchführt. </a:t>
            </a:r>
            <a:endParaRPr lang="en-US" altLang="en-US" smtClean="0">
              <a:solidFill>
                <a:srgbClr val="FF0000"/>
              </a:solidFill>
            </a:endParaRPr>
          </a:p>
        </p:txBody>
      </p:sp>
      <p:sp>
        <p:nvSpPr>
          <p:cNvPr id="61444" name="Slide Number Placeholder 4"/>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1E603A1C-CAFD-4C50-A6EA-8FA0E95B0D37}" type="slidenum">
              <a:rPr lang="de-DE" altLang="en-US" sz="1100"/>
              <a:pPr eaLnBrk="1" hangingPunct="1"/>
              <a:t>57</a:t>
            </a:fld>
            <a:endParaRPr lang="de-DE" altLang="en-US" sz="110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US" altLang="en-US" smtClean="0"/>
              <a:t>Fazit</a:t>
            </a:r>
          </a:p>
        </p:txBody>
      </p:sp>
      <p:sp>
        <p:nvSpPr>
          <p:cNvPr id="9219" name="Content Placeholder 2"/>
          <p:cNvSpPr>
            <a:spLocks noGrp="1"/>
          </p:cNvSpPr>
          <p:nvPr>
            <p:ph idx="1"/>
          </p:nvPr>
        </p:nvSpPr>
        <p:spPr>
          <a:xfrm>
            <a:off x="166688" y="981075"/>
            <a:ext cx="9501187" cy="5326063"/>
          </a:xfrm>
        </p:spPr>
        <p:txBody>
          <a:bodyPr/>
          <a:lstStyle/>
          <a:p>
            <a:r>
              <a:rPr lang="de-DE" altLang="en-US" smtClean="0"/>
              <a:t>Software-Entwicklung ist eine </a:t>
            </a:r>
            <a:r>
              <a:rPr lang="de-DE" altLang="en-US" smtClean="0">
                <a:solidFill>
                  <a:srgbClr val="0000FF"/>
                </a:solidFill>
              </a:rPr>
              <a:t>komplexe und schwierige Aufgabe</a:t>
            </a:r>
            <a:r>
              <a:rPr lang="de-DE" altLang="en-US" smtClean="0"/>
              <a:t>, für die eine </a:t>
            </a:r>
            <a:r>
              <a:rPr lang="de-DE" altLang="en-US" smtClean="0">
                <a:solidFill>
                  <a:srgbClr val="0000FF"/>
                </a:solidFill>
              </a:rPr>
              <a:t>tiefe Kenntnis </a:t>
            </a:r>
            <a:r>
              <a:rPr lang="de-DE" altLang="en-US" smtClean="0"/>
              <a:t>von </a:t>
            </a:r>
            <a:r>
              <a:rPr lang="de-DE" altLang="en-US" smtClean="0">
                <a:solidFill>
                  <a:srgbClr val="FF0000"/>
                </a:solidFill>
              </a:rPr>
              <a:t>Konzepten, Methoden, Sprachen </a:t>
            </a:r>
            <a:r>
              <a:rPr lang="de-DE" altLang="en-US" smtClean="0"/>
              <a:t>und </a:t>
            </a:r>
            <a:r>
              <a:rPr lang="de-DE" altLang="en-US" smtClean="0">
                <a:solidFill>
                  <a:srgbClr val="FF0000"/>
                </a:solidFill>
              </a:rPr>
              <a:t>Vorgehensweisen</a:t>
            </a:r>
            <a:r>
              <a:rPr lang="de-DE" altLang="en-US" smtClean="0"/>
              <a:t> notwendig ist. </a:t>
            </a:r>
          </a:p>
          <a:p>
            <a:pPr lvl="1"/>
            <a:r>
              <a:rPr lang="de-DE" altLang="en-US" smtClean="0"/>
              <a:t>Dazu bedarf es hoch </a:t>
            </a:r>
            <a:r>
              <a:rPr lang="de-DE" altLang="en-US" smtClean="0">
                <a:solidFill>
                  <a:srgbClr val="0000FF"/>
                </a:solidFill>
              </a:rPr>
              <a:t>qualifizierter Entwickler</a:t>
            </a:r>
            <a:r>
              <a:rPr lang="de-DE" altLang="en-US" smtClean="0"/>
              <a:t>. </a:t>
            </a:r>
          </a:p>
          <a:p>
            <a:r>
              <a:rPr lang="de-DE" altLang="en-US" smtClean="0"/>
              <a:t>Werkzeuge sind wichtig und notwendig, sie müssen jedoch auf die verwendeten Vorgehensweisen, Methoden und Sprachen abgestimmt sein. </a:t>
            </a:r>
          </a:p>
          <a:p>
            <a:r>
              <a:rPr lang="de-DE" altLang="en-US" smtClean="0"/>
              <a:t>Überall auf der Welt gibt es begabte Programmierer, die </a:t>
            </a:r>
            <a:r>
              <a:rPr lang="de-DE" altLang="en-US" smtClean="0">
                <a:solidFill>
                  <a:srgbClr val="0000FF"/>
                </a:solidFill>
              </a:rPr>
              <a:t>Programmierung ist aber nur ein kleiner Teil der Software-Entwicklung</a:t>
            </a:r>
            <a:r>
              <a:rPr lang="de-DE" altLang="en-US" smtClean="0"/>
              <a:t>. </a:t>
            </a:r>
          </a:p>
          <a:p>
            <a:pPr lvl="1"/>
            <a:r>
              <a:rPr lang="de-DE" altLang="en-US" smtClean="0"/>
              <a:t>Die umfassende Analyse der Bedürfnisse eines mittelständischen Unternehmens auf der Schwäbischen Alb kann nicht in den Mittleren Osten verlagert werden.</a:t>
            </a:r>
            <a:endParaRPr lang="en-US" altLang="en-US" smtClean="0"/>
          </a:p>
        </p:txBody>
      </p:sp>
      <p:sp>
        <p:nvSpPr>
          <p:cNvPr id="9220"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1EC3D2A6-D1B3-42DD-9833-ADF6EA5EBF80}" type="slidenum">
              <a:rPr lang="de-DE" altLang="en-US" sz="1100"/>
              <a:pPr eaLnBrk="1" hangingPunct="1"/>
              <a:t>6</a:t>
            </a:fld>
            <a:endParaRPr lang="de-DE" altLang="en-US" sz="110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altLang="en-US" smtClean="0"/>
              <a:t>Der Software-Lebenslauf</a:t>
            </a:r>
          </a:p>
        </p:txBody>
      </p:sp>
      <p:sp>
        <p:nvSpPr>
          <p:cNvPr id="10243" name="Content Placeholder 2"/>
          <p:cNvSpPr>
            <a:spLocks noGrp="1"/>
          </p:cNvSpPr>
          <p:nvPr>
            <p:ph idx="1"/>
          </p:nvPr>
        </p:nvSpPr>
        <p:spPr>
          <a:xfrm>
            <a:off x="166688" y="981075"/>
            <a:ext cx="9501187" cy="5326063"/>
          </a:xfrm>
        </p:spPr>
        <p:txBody>
          <a:bodyPr/>
          <a:lstStyle/>
          <a:p>
            <a:r>
              <a:rPr lang="de-DE" altLang="en-US" smtClean="0"/>
              <a:t>Jede </a:t>
            </a:r>
            <a:r>
              <a:rPr lang="de-DE" altLang="en-US" smtClean="0">
                <a:solidFill>
                  <a:srgbClr val="0000FF"/>
                </a:solidFill>
              </a:rPr>
              <a:t>Produktentwicklung</a:t>
            </a:r>
            <a:r>
              <a:rPr lang="de-DE" altLang="en-US" smtClean="0"/>
              <a:t> erfolgt in </a:t>
            </a:r>
            <a:r>
              <a:rPr lang="de-DE" altLang="en-US" smtClean="0">
                <a:solidFill>
                  <a:srgbClr val="0000FF"/>
                </a:solidFill>
              </a:rPr>
              <a:t>bestimmten Schritten</a:t>
            </a:r>
            <a:r>
              <a:rPr lang="de-DE" altLang="en-US" smtClean="0"/>
              <a:t>, die kaum von der Art des Produkts abhängen. </a:t>
            </a:r>
          </a:p>
          <a:p>
            <a:r>
              <a:rPr lang="de-DE" altLang="en-US" smtClean="0"/>
              <a:t>Für diesen Ablauf ist im Englischen die Bezeichnung „</a:t>
            </a:r>
            <a:r>
              <a:rPr lang="de-DE" altLang="en-US" smtClean="0">
                <a:solidFill>
                  <a:srgbClr val="FF0000"/>
                </a:solidFill>
              </a:rPr>
              <a:t>Life Cycle</a:t>
            </a:r>
            <a:r>
              <a:rPr lang="de-DE" altLang="en-US" smtClean="0"/>
              <a:t>“ üblich.</a:t>
            </a:r>
          </a:p>
          <a:p>
            <a:pPr lvl="1"/>
            <a:r>
              <a:rPr lang="de-DE" altLang="en-US" smtClean="0"/>
              <a:t>Der Ausdruck „Life Cycle“ ist wenig hilfreich. </a:t>
            </a:r>
          </a:p>
          <a:p>
            <a:pPr lvl="1"/>
            <a:r>
              <a:rPr lang="de-DE" altLang="en-US" smtClean="0"/>
              <a:t>Weder „lebt“ Software, noch verspricht sie die Wiedergeburt (oder droht sie an). </a:t>
            </a:r>
          </a:p>
          <a:p>
            <a:r>
              <a:rPr lang="de-DE" altLang="en-US" smtClean="0"/>
              <a:t>Da wir für die Geschichte eines Gegenstands von seiner Herstellung bis zu seiner Zerstörung („Verschrottung“) keine bessere Metapher als „Leben“ wissen, sprechen wir vom </a:t>
            </a:r>
            <a:r>
              <a:rPr lang="de-DE" altLang="en-US" smtClean="0">
                <a:solidFill>
                  <a:srgbClr val="FF0000"/>
                </a:solidFill>
              </a:rPr>
              <a:t>Software-Lebenslauf</a:t>
            </a:r>
            <a:r>
              <a:rPr lang="de-DE" altLang="en-US" smtClean="0"/>
              <a:t>.</a:t>
            </a:r>
          </a:p>
          <a:p>
            <a:endParaRPr lang="en-US" altLang="en-US" smtClean="0"/>
          </a:p>
        </p:txBody>
      </p:sp>
      <p:sp>
        <p:nvSpPr>
          <p:cNvPr id="10244"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DD2EC32B-2063-4F3A-BD79-244D562A381D}" type="slidenum">
              <a:rPr lang="de-DE" altLang="en-US" sz="1100"/>
              <a:pPr eaLnBrk="1" hangingPunct="1"/>
              <a:t>7</a:t>
            </a:fld>
            <a:endParaRPr lang="de-DE" altLang="en-US" sz="110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altLang="en-US" smtClean="0"/>
              <a:t>Schritte der Software-Entwicklung</a:t>
            </a:r>
          </a:p>
        </p:txBody>
      </p:sp>
      <p:sp>
        <p:nvSpPr>
          <p:cNvPr id="11267" name="Content Placeholder 2"/>
          <p:cNvSpPr>
            <a:spLocks noGrp="1"/>
          </p:cNvSpPr>
          <p:nvPr>
            <p:ph sz="quarter" idx="13"/>
          </p:nvPr>
        </p:nvSpPr>
        <p:spPr>
          <a:xfrm>
            <a:off x="200025" y="981075"/>
            <a:ext cx="9505950" cy="2519363"/>
          </a:xfrm>
        </p:spPr>
        <p:txBody>
          <a:bodyPr/>
          <a:lstStyle/>
          <a:p>
            <a:r>
              <a:rPr lang="de-DE" altLang="en-US" smtClean="0"/>
              <a:t>Das folgende Schema ist nur in der Terminologie Software-spezifisch, grundsätzlich </a:t>
            </a:r>
            <a:r>
              <a:rPr lang="de-DE" altLang="en-US" smtClean="0">
                <a:solidFill>
                  <a:srgbClr val="0000FF"/>
                </a:solidFill>
              </a:rPr>
              <a:t>läuft jede Entwicklung so</a:t>
            </a:r>
            <a:r>
              <a:rPr lang="de-DE" altLang="en-US" smtClean="0"/>
              <a:t>:</a:t>
            </a:r>
            <a:endParaRPr lang="en-US" altLang="en-US" smtClean="0"/>
          </a:p>
        </p:txBody>
      </p:sp>
      <p:pic>
        <p:nvPicPr>
          <p:cNvPr id="11268" name="Content Placeholder 5" descr="9_1_LifeCycle_COL.png"/>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a:xfrm>
            <a:off x="847725" y="2347913"/>
            <a:ext cx="8210550" cy="3602037"/>
          </a:xfrm>
        </p:spPr>
      </p:pic>
      <p:sp>
        <p:nvSpPr>
          <p:cNvPr id="11269" name="Slide Number Placeholder 4"/>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4BF00DBC-A1C0-4AC1-9394-D66E41B6E439}" type="slidenum">
              <a:rPr lang="de-DE" altLang="en-US" sz="1100"/>
              <a:pPr eaLnBrk="1" hangingPunct="1"/>
              <a:t>8</a:t>
            </a:fld>
            <a:endParaRPr lang="de-DE" altLang="en-US" sz="110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altLang="en-US" smtClean="0"/>
              <a:t>Definitionen - 1</a:t>
            </a:r>
          </a:p>
        </p:txBody>
      </p:sp>
      <p:sp>
        <p:nvSpPr>
          <p:cNvPr id="12291"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B8DD1C7D-B7F9-454D-A190-44EF45C7C940}" type="slidenum">
              <a:rPr lang="de-DE" altLang="en-US" sz="1100"/>
              <a:pPr eaLnBrk="1" hangingPunct="1"/>
              <a:t>9</a:t>
            </a:fld>
            <a:endParaRPr lang="de-DE" altLang="en-US" sz="1100"/>
          </a:p>
        </p:txBody>
      </p:sp>
      <p:sp>
        <p:nvSpPr>
          <p:cNvPr id="5" name="TextBox 6"/>
          <p:cNvSpPr txBox="1">
            <a:spLocks noChangeArrowheads="1"/>
          </p:cNvSpPr>
          <p:nvPr/>
        </p:nvSpPr>
        <p:spPr bwMode="auto">
          <a:xfrm>
            <a:off x="344488" y="908050"/>
            <a:ext cx="9001125" cy="4524375"/>
          </a:xfrm>
          <a:prstGeom prst="rect">
            <a:avLst/>
          </a:prstGeom>
          <a:noFill/>
          <a:ln w="9525">
            <a:solidFill>
              <a:schemeClr val="tx2"/>
            </a:solidFill>
            <a:miter lim="800000"/>
            <a:headEnd/>
            <a:tailEnd/>
          </a:ln>
        </p:spPr>
        <p:txBody>
          <a:bodyPr>
            <a:spAutoFit/>
          </a:bodyPr>
          <a:lstStyle/>
          <a:p>
            <a:pPr marL="361950" indent="-361950">
              <a:defRPr/>
            </a:pPr>
            <a:r>
              <a:rPr lang="en-US" sz="2400" b="1" dirty="0">
                <a:solidFill>
                  <a:srgbClr val="0000FF"/>
                </a:solidFill>
                <a:latin typeface="Calibri" pitchFamily="34" charset="0"/>
                <a:cs typeface="Calibri" pitchFamily="34" charset="0"/>
              </a:rPr>
              <a:t>cycle</a:t>
            </a:r>
            <a:r>
              <a:rPr lang="en-US" sz="2400" dirty="0">
                <a:solidFill>
                  <a:srgbClr val="0000FF"/>
                </a:solidFill>
                <a:latin typeface="Calibri" pitchFamily="34" charset="0"/>
                <a:cs typeface="Calibri" pitchFamily="34" charset="0"/>
              </a:rPr>
              <a:t> </a:t>
            </a:r>
            <a:r>
              <a:rPr lang="en-US" sz="2400" i="1" dirty="0">
                <a:solidFill>
                  <a:srgbClr val="0000FF"/>
                </a:solidFill>
                <a:latin typeface="Calibri" pitchFamily="34" charset="0"/>
                <a:cs typeface="Calibri" pitchFamily="34" charset="0"/>
              </a:rPr>
              <a:t>— (1) A period of time during which a set of events is completed. See also: ...</a:t>
            </a:r>
            <a:br>
              <a:rPr lang="en-US" sz="2400" i="1" dirty="0">
                <a:solidFill>
                  <a:srgbClr val="0000FF"/>
                </a:solidFill>
                <a:latin typeface="Calibri" pitchFamily="34" charset="0"/>
                <a:cs typeface="Calibri" pitchFamily="34" charset="0"/>
              </a:rPr>
            </a:br>
            <a:endParaRPr lang="en-US" sz="2400" i="1" dirty="0">
              <a:solidFill>
                <a:srgbClr val="0000FF"/>
              </a:solidFill>
              <a:latin typeface="Calibri" pitchFamily="34" charset="0"/>
              <a:cs typeface="Calibri" pitchFamily="34" charset="0"/>
            </a:endParaRPr>
          </a:p>
          <a:p>
            <a:pPr marL="361950" indent="-361950">
              <a:defRPr/>
            </a:pPr>
            <a:r>
              <a:rPr lang="en-US" sz="2400" b="1" dirty="0">
                <a:solidFill>
                  <a:srgbClr val="0000FF"/>
                </a:solidFill>
                <a:latin typeface="Calibri" pitchFamily="34" charset="0"/>
                <a:cs typeface="Calibri" pitchFamily="34" charset="0"/>
              </a:rPr>
              <a:t>software life cycle </a:t>
            </a:r>
            <a:r>
              <a:rPr lang="en-US" sz="2400" i="1" dirty="0">
                <a:solidFill>
                  <a:srgbClr val="0000FF"/>
                </a:solidFill>
                <a:latin typeface="Calibri" pitchFamily="34" charset="0"/>
                <a:cs typeface="Calibri" pitchFamily="34" charset="0"/>
              </a:rPr>
              <a:t>— The period of time that begins when a software product is conceived and ends when the software is no longer available for use. The software life cycle typically includes a concept phase, requirements phase, design phase, implementation phase, test phase, installation and checkout phase, operation and maintenance phase, and, sometimes, retirement phase. </a:t>
            </a:r>
          </a:p>
          <a:p>
            <a:pPr marL="361950" indent="-361950">
              <a:defRPr/>
            </a:pPr>
            <a:r>
              <a:rPr lang="en-US" sz="2400" b="1" dirty="0">
                <a:solidFill>
                  <a:srgbClr val="0000FF"/>
                </a:solidFill>
                <a:latin typeface="Calibri" pitchFamily="34" charset="0"/>
                <a:cs typeface="Calibri" pitchFamily="34" charset="0"/>
              </a:rPr>
              <a:t>Note: </a:t>
            </a:r>
            <a:r>
              <a:rPr lang="en-US" sz="2400" i="1" dirty="0">
                <a:solidFill>
                  <a:srgbClr val="0000FF"/>
                </a:solidFill>
                <a:latin typeface="Calibri" pitchFamily="34" charset="0"/>
                <a:cs typeface="Calibri" pitchFamily="34" charset="0"/>
              </a:rPr>
              <a:t>These phases may overlap or be performed iteratively. </a:t>
            </a:r>
          </a:p>
          <a:p>
            <a:pPr marL="361950" indent="-361950">
              <a:defRPr/>
            </a:pPr>
            <a:endParaRPr lang="en-US" sz="2400" i="1" dirty="0">
              <a:solidFill>
                <a:srgbClr val="0000FF"/>
              </a:solidFill>
              <a:latin typeface="Calibri" pitchFamily="34" charset="0"/>
              <a:cs typeface="Calibri" pitchFamily="34" charset="0"/>
            </a:endParaRPr>
          </a:p>
          <a:p>
            <a:pPr algn="r">
              <a:defRPr/>
            </a:pPr>
            <a:r>
              <a:rPr lang="de-DE" sz="2400" dirty="0">
                <a:latin typeface="Calibri" pitchFamily="34" charset="0"/>
                <a:cs typeface="Calibri" pitchFamily="34" charset="0"/>
              </a:rPr>
              <a:t>IEEE Std 610.12-1990</a:t>
            </a:r>
            <a:endParaRPr lang="de-DE" sz="2400" b="1"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SE Book">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01_Grundlagen.ppt">
      <a:majorFont>
        <a:latin typeface="Arial Rounded MT Bold"/>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12700" cap="flat" cmpd="sng" algn="ctr">
          <a:noFill/>
          <a:prstDash val="solid"/>
          <a:round/>
          <a:headEnd type="none" w="med" len="med"/>
          <a:tailEnd type="none" w="med" len="med"/>
        </a:ln>
        <a:effectLst/>
      </a:spPr>
      <a:bodyPr vert="horz" wrap="square" lIns="90488" tIns="44450" rIns="90488" bIns="44450" numCol="1" anchor="t" anchorCtr="0" compatLnSpc="1">
        <a:prstTxWarp prst="textNoShape">
          <a:avLst/>
        </a:prstTxWarp>
      </a:bodyPr>
      <a:lstStyle>
        <a:defPPr marL="381000" marR="0" indent="-381000" algn="ctr" defTabSz="762000" rtl="0" eaLnBrk="0" fontAlgn="base" latinLnBrk="0" hangingPunct="0">
          <a:lnSpc>
            <a:spcPct val="90000"/>
          </a:lnSpc>
          <a:spcBef>
            <a:spcPct val="60000"/>
          </a:spcBef>
          <a:spcAft>
            <a:spcPct val="5000"/>
          </a:spcAft>
          <a:buClr>
            <a:srgbClr val="0000FF"/>
          </a:buClr>
          <a:buSzPct val="100000"/>
          <a:buFont typeface="Wingdings" pitchFamily="2" charset="2"/>
          <a:buNone/>
          <a:tabLst/>
          <a:defRPr kumimoji="0" lang="en-US" sz="16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noFill/>
        <a:ln w="12700" cap="flat" cmpd="sng" algn="ctr">
          <a:noFill/>
          <a:prstDash val="solid"/>
          <a:round/>
          <a:headEnd type="none" w="med" len="med"/>
          <a:tailEnd type="none" w="med" len="med"/>
        </a:ln>
        <a:effectLst/>
      </a:spPr>
      <a:bodyPr vert="horz" wrap="square" lIns="90488" tIns="44450" rIns="90488" bIns="44450" numCol="1" anchor="t" anchorCtr="0" compatLnSpc="1">
        <a:prstTxWarp prst="textNoShape">
          <a:avLst/>
        </a:prstTxWarp>
      </a:bodyPr>
      <a:lstStyle>
        <a:defPPr marL="381000" marR="0" indent="-381000" algn="ctr" defTabSz="762000" rtl="0" eaLnBrk="0" fontAlgn="base" latinLnBrk="0" hangingPunct="0">
          <a:lnSpc>
            <a:spcPct val="90000"/>
          </a:lnSpc>
          <a:spcBef>
            <a:spcPct val="60000"/>
          </a:spcBef>
          <a:spcAft>
            <a:spcPct val="5000"/>
          </a:spcAft>
          <a:buClr>
            <a:srgbClr val="0000FF"/>
          </a:buClr>
          <a:buSzPct val="100000"/>
          <a:buFont typeface="Wingdings" pitchFamily="2" charset="2"/>
          <a:buNone/>
          <a:tabLst/>
          <a:defRPr kumimoji="0" lang="en-US" sz="1600" b="0" i="0" u="none" strike="noStrike" cap="none" normalizeH="0" baseline="0" smtClean="0">
            <a:ln>
              <a:noFill/>
            </a:ln>
            <a:solidFill>
              <a:schemeClr val="tx1"/>
            </a:solidFill>
            <a:effectLst/>
            <a:latin typeface="Tahoma" pitchFamily="34" charset="0"/>
          </a:defRPr>
        </a:defPPr>
      </a:lstStyle>
    </a:lnDef>
  </a:objectDefaults>
  <a:extraClrSchemeLst>
    <a:extraClrScheme>
      <a:clrScheme name="01_Grundlagen.ppt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01_Grundlagen.ppt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01_Grundlagen.ppt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01_Grundlagen.ppt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01_Grundlagen.ppt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01_Grundlagen.ppt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01_Grundlagen.ppt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0</TotalTime>
  <Words>3838</Words>
  <Application>Microsoft Office PowerPoint</Application>
  <PresentationFormat>A4 Paper (210x297 mm)</PresentationFormat>
  <Paragraphs>387</Paragraphs>
  <Slides>57</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57</vt:i4>
      </vt:variant>
    </vt:vector>
  </HeadingPairs>
  <TitlesOfParts>
    <vt:vector size="67" baseType="lpstr">
      <vt:lpstr>Tahoma</vt:lpstr>
      <vt:lpstr>Arial</vt:lpstr>
      <vt:lpstr>Arial Rounded MT Bold</vt:lpstr>
      <vt:lpstr>Verdana</vt:lpstr>
      <vt:lpstr>Wingdings</vt:lpstr>
      <vt:lpstr>Times New Roman</vt:lpstr>
      <vt:lpstr>Calibri</vt:lpstr>
      <vt:lpstr>Helvetica</vt:lpstr>
      <vt:lpstr>PMingLiU</vt:lpstr>
      <vt:lpstr>SE Book</vt:lpstr>
      <vt:lpstr>9 Vorgehensmodelle</vt:lpstr>
      <vt:lpstr>9.1 Code and Fix und der Software Life Cycle</vt:lpstr>
      <vt:lpstr>Code and Fix</vt:lpstr>
      <vt:lpstr>Vor- und Nachteile</vt:lpstr>
      <vt:lpstr>Code and Fix in der Praxis</vt:lpstr>
      <vt:lpstr>Fazit</vt:lpstr>
      <vt:lpstr>Der Software-Lebenslauf</vt:lpstr>
      <vt:lpstr>Schritte der Software-Entwicklung</vt:lpstr>
      <vt:lpstr>Definitionen - 1</vt:lpstr>
      <vt:lpstr>Definitionen - 2</vt:lpstr>
      <vt:lpstr>Wasserfallmodell</vt:lpstr>
      <vt:lpstr>Definition und Interpretation</vt:lpstr>
      <vt:lpstr>Wasserfall- oder Dokumentenmodell</vt:lpstr>
      <vt:lpstr>Gliederung der Aktivitäten</vt:lpstr>
      <vt:lpstr>9.2 Schwierigkeiten mit dem Wasserfallmodell</vt:lpstr>
      <vt:lpstr>Interpretation des Wasserfallmodells</vt:lpstr>
      <vt:lpstr>Kritik am Wasserfallmodell</vt:lpstr>
      <vt:lpstr>Einbahnstraßenmodell </vt:lpstr>
      <vt:lpstr>Vom Einbahnstraßen – zum Phasenmodell</vt:lpstr>
      <vt:lpstr>9.3 Die Klassifikation der Programme nach Lehman</vt:lpstr>
      <vt:lpstr>S-, P-, E-Programme</vt:lpstr>
      <vt:lpstr>Wechselwirkungen - 1</vt:lpstr>
      <vt:lpstr>Wechselwirkungen - 2</vt:lpstr>
      <vt:lpstr>S-Programme</vt:lpstr>
      <vt:lpstr>P-Programme</vt:lpstr>
      <vt:lpstr>E-Programme</vt:lpstr>
      <vt:lpstr>Fazit</vt:lpstr>
      <vt:lpstr>9.4 Prototyping</vt:lpstr>
      <vt:lpstr>Nichtlineare Vorgehensmodelle</vt:lpstr>
      <vt:lpstr>Erster Ansatz</vt:lpstr>
      <vt:lpstr>Der Begriff des Prototyps</vt:lpstr>
      <vt:lpstr>Prototyping</vt:lpstr>
      <vt:lpstr>Definitionen</vt:lpstr>
      <vt:lpstr>Idee und Folgerungen</vt:lpstr>
      <vt:lpstr>Prototypentwicklung</vt:lpstr>
      <vt:lpstr>Vorgehensweise beim Prototyping</vt:lpstr>
      <vt:lpstr>Spezielle Prototypen / verwandte Begriff</vt:lpstr>
      <vt:lpstr>Taxonomie von Floyd</vt:lpstr>
      <vt:lpstr>9.5 Nichtlineare Vorgehensmodelle</vt:lpstr>
      <vt:lpstr>Vergleich</vt:lpstr>
      <vt:lpstr>Rapid Prototyping</vt:lpstr>
      <vt:lpstr>Evolutionäre Entwicklung</vt:lpstr>
      <vt:lpstr>Iterative Software-Entwicklung - 1</vt:lpstr>
      <vt:lpstr>Iterative Software-Entwicklung - 2</vt:lpstr>
      <vt:lpstr>Wie viele Iterationen werden benötigt? </vt:lpstr>
      <vt:lpstr>Inkrementelle Software-Entwicklung</vt:lpstr>
      <vt:lpstr>Iterativ und inkrementell</vt:lpstr>
      <vt:lpstr>Vorgehensweise</vt:lpstr>
      <vt:lpstr>Das Treppenmodell</vt:lpstr>
      <vt:lpstr>Definition</vt:lpstr>
      <vt:lpstr>9.6 Das Spiralmodell</vt:lpstr>
      <vt:lpstr>Idee</vt:lpstr>
      <vt:lpstr>Prinzipielles Vorgehen</vt:lpstr>
      <vt:lpstr>Vorteile</vt:lpstr>
      <vt:lpstr>Schema</vt:lpstr>
      <vt:lpstr>Interpretation des Spiralmodells</vt:lpstr>
      <vt:lpstr>Anwendung und Praxis</vt:lpstr>
    </vt:vector>
  </TitlesOfParts>
  <Company>LuFGI3 RWTH Aachen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lichter</dc:creator>
  <cp:lastModifiedBy>Horst Lichter</cp:lastModifiedBy>
  <cp:revision>514</cp:revision>
  <cp:lastPrinted>1999-12-02T11:37:08Z</cp:lastPrinted>
  <dcterms:created xsi:type="dcterms:W3CDTF">1999-10-20T06:37:44Z</dcterms:created>
  <dcterms:modified xsi:type="dcterms:W3CDTF">2022-11-16T09:44:24Z</dcterms:modified>
</cp:coreProperties>
</file>