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sldIdLst>
    <p:sldId id="256" r:id="rId2"/>
    <p:sldId id="270" r:id="rId3"/>
    <p:sldId id="257" r:id="rId4"/>
    <p:sldId id="258" r:id="rId5"/>
    <p:sldId id="271" r:id="rId6"/>
    <p:sldId id="272" r:id="rId7"/>
    <p:sldId id="262" r:id="rId8"/>
    <p:sldId id="263" r:id="rId9"/>
    <p:sldId id="264" r:id="rId10"/>
    <p:sldId id="265" r:id="rId11"/>
    <p:sldId id="277" r:id="rId12"/>
    <p:sldId id="276" r:id="rId13"/>
    <p:sldId id="278" r:id="rId14"/>
    <p:sldId id="268" r:id="rId15"/>
    <p:sldId id="279" r:id="rId16"/>
    <p:sldId id="274" r:id="rId17"/>
    <p:sldId id="281" r:id="rId18"/>
    <p:sldId id="282" r:id="rId19"/>
    <p:sldId id="283" r:id="rId20"/>
    <p:sldId id="284" r:id="rId21"/>
    <p:sldId id="280" r:id="rId22"/>
    <p:sldId id="285" r:id="rId23"/>
    <p:sldId id="286" r:id="rId24"/>
    <p:sldId id="287" r:id="rId25"/>
    <p:sldId id="288" r:id="rId26"/>
  </p:sldIdLst>
  <p:sldSz cx="9906000" cy="6858000" type="A4"/>
  <p:notesSz cx="6858000" cy="9144000"/>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024">
          <p15:clr>
            <a:srgbClr val="A4A3A4"/>
          </p15:clr>
        </p15:guide>
        <p15:guide id="2" orient="horz" pos="1162">
          <p15:clr>
            <a:srgbClr val="A4A3A4"/>
          </p15:clr>
        </p15:guide>
        <p15:guide id="3" orient="horz" pos="2251">
          <p15:clr>
            <a:srgbClr val="A4A3A4"/>
          </p15:clr>
        </p15:guide>
        <p15:guide id="4" orient="horz" pos="572">
          <p15:clr>
            <a:srgbClr val="A4A3A4"/>
          </p15:clr>
        </p15:guide>
        <p15:guide id="5" orient="horz" pos="709">
          <p15:clr>
            <a:srgbClr val="A4A3A4"/>
          </p15:clr>
        </p15:guide>
        <p15:guide id="6" pos="3120">
          <p15:clr>
            <a:srgbClr val="A4A3A4"/>
          </p15:clr>
        </p15:guide>
        <p15:guide id="7" pos="516">
          <p15:clr>
            <a:srgbClr val="A4A3A4"/>
          </p15:clr>
        </p15:guide>
        <p15:guide id="8" pos="58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FF"/>
    <a:srgbClr val="99009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08" autoAdjust="0"/>
  </p:normalViewPr>
  <p:slideViewPr>
    <p:cSldViewPr>
      <p:cViewPr varScale="1">
        <p:scale>
          <a:sx n="110" d="100"/>
          <a:sy n="110" d="100"/>
        </p:scale>
        <p:origin x="834" y="102"/>
      </p:cViewPr>
      <p:guideLst>
        <p:guide orient="horz" pos="2024"/>
        <p:guide orient="horz" pos="1162"/>
        <p:guide orient="horz" pos="2251"/>
        <p:guide orient="horz" pos="572"/>
        <p:guide orient="horz" pos="709"/>
        <p:guide pos="3120"/>
        <p:guide pos="516"/>
        <p:guide pos="5823"/>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3.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21.xml"/><Relationship Id="rId2" Type="http://schemas.openxmlformats.org/officeDocument/2006/relationships/slide" Target="slides/slide2.xml"/><Relationship Id="rId16" Type="http://schemas.openxmlformats.org/officeDocument/2006/relationships/slide" Target="slides/slide16.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5" Type="http://schemas.openxmlformats.org/officeDocument/2006/relationships/slide" Target="slides/slide15.xml"/><Relationship Id="rId10" Type="http://schemas.openxmlformats.org/officeDocument/2006/relationships/slide" Target="slides/slide1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29700" name="Rectangle 4"/>
          <p:cNvSpPr>
            <a:spLocks noRo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FD7476E-3A5A-42D7-AEDE-8F4C3C38C970}"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9"/>
            <a:ext cx="9501187" cy="5326063"/>
          </a:xfrm>
        </p:spPr>
        <p:txBody>
          <a:bodyPr/>
          <a:lstStyle>
            <a:lvl1pPr>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8548108F-6DD5-470C-9B82-FF78990B35F3}" type="slidenum">
              <a:rPr lang="de-DE" altLang="en-US"/>
              <a:pPr/>
              <a:t>‹#›</a:t>
            </a:fld>
            <a:endParaRPr lang="de-DE" altLang="en-US"/>
          </a:p>
        </p:txBody>
      </p:sp>
    </p:spTree>
    <p:extLst>
      <p:ext uri="{BB962C8B-B14F-4D97-AF65-F5344CB8AC3E}">
        <p14:creationId xmlns:p14="http://schemas.microsoft.com/office/powerpoint/2010/main" val="1796827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8" y="836616"/>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02C66CFD-8914-41AE-83EC-D85EB9060A57}" type="slidenum">
              <a:rPr lang="de-DE" altLang="en-US"/>
              <a:pPr/>
              <a:t>‹#›</a:t>
            </a:fld>
            <a:endParaRPr lang="de-DE" altLang="en-US"/>
          </a:p>
        </p:txBody>
      </p:sp>
    </p:spTree>
    <p:extLst>
      <p:ext uri="{BB962C8B-B14F-4D97-AF65-F5344CB8AC3E}">
        <p14:creationId xmlns:p14="http://schemas.microsoft.com/office/powerpoint/2010/main" val="3638026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8"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783EF4D6-D944-4C1A-B98A-DFD35AEB2309}" type="slidenum">
              <a:rPr lang="de-DE" altLang="en-US"/>
              <a:pPr/>
              <a:t>‹#›</a:t>
            </a:fld>
            <a:endParaRPr lang="de-DE" altLang="en-US"/>
          </a:p>
        </p:txBody>
      </p:sp>
    </p:spTree>
    <p:extLst>
      <p:ext uri="{BB962C8B-B14F-4D97-AF65-F5344CB8AC3E}">
        <p14:creationId xmlns:p14="http://schemas.microsoft.com/office/powerpoint/2010/main" val="118652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E7538245-5BA1-4467-82B6-59255676EAB0}" type="slidenum">
              <a:rPr lang="de-DE" altLang="en-US"/>
              <a:pPr/>
              <a:t>‹#›</a:t>
            </a:fld>
            <a:endParaRPr lang="de-DE" altLang="en-US"/>
          </a:p>
        </p:txBody>
      </p:sp>
    </p:spTree>
    <p:extLst>
      <p:ext uri="{BB962C8B-B14F-4D97-AF65-F5344CB8AC3E}">
        <p14:creationId xmlns:p14="http://schemas.microsoft.com/office/powerpoint/2010/main" val="1901620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2C70794F-8D30-4653-BC39-E7AEB7817B60}" type="slidenum">
              <a:rPr lang="de-DE" altLang="en-US"/>
              <a:pPr/>
              <a:t>‹#›</a:t>
            </a:fld>
            <a:endParaRPr lang="de-DE" altLang="en-US"/>
          </a:p>
        </p:txBody>
      </p:sp>
    </p:spTree>
    <p:extLst>
      <p:ext uri="{BB962C8B-B14F-4D97-AF65-F5344CB8AC3E}">
        <p14:creationId xmlns:p14="http://schemas.microsoft.com/office/powerpoint/2010/main" val="2139923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1" y="1196603"/>
            <a:ext cx="7920881"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8"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646307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1" y="1700812"/>
            <a:ext cx="7920881"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704629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cs typeface="Arial" panose="020B0604020202020204" pitchFamily="34" charset="0"/>
              </a:defRPr>
            </a:lvl1pPr>
          </a:lstStyle>
          <a:p>
            <a:fld id="{FAD6B6EB-19DD-412A-869C-282D923904A7}"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p:hf hdr="0" ftr="0" dt="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2188" y="1514475"/>
            <a:ext cx="7921625" cy="588963"/>
          </a:xfrm>
        </p:spPr>
        <p:txBody>
          <a:bodyPr>
            <a:spAutoFit/>
          </a:bodyPr>
          <a:lstStyle/>
          <a:p>
            <a:r>
              <a:rPr lang="de-DE" altLang="en-US" smtClean="0"/>
              <a:t>3	Software Engineering</a:t>
            </a:r>
            <a:endParaRPr lang="de-DE" altLang="en-US" sz="5400" smtClean="0"/>
          </a:p>
        </p:txBody>
      </p:sp>
      <p:sp>
        <p:nvSpPr>
          <p:cNvPr id="4099" name="Rectangle 4"/>
          <p:cNvSpPr>
            <a:spLocks noGrp="1" noChangeArrowheads="1"/>
          </p:cNvSpPr>
          <p:nvPr>
            <p:ph sz="quarter" idx="13"/>
          </p:nvPr>
        </p:nvSpPr>
        <p:spPr>
          <a:xfrm>
            <a:off x="1497013" y="2565400"/>
            <a:ext cx="7416800" cy="3527425"/>
          </a:xfrm>
        </p:spPr>
        <p:txBody>
          <a:bodyPr/>
          <a:lstStyle/>
          <a:p>
            <a:r>
              <a:rPr lang="de-DE" altLang="en-US" smtClean="0">
                <a:solidFill>
                  <a:srgbClr val="7F7F7F"/>
                </a:solidFill>
              </a:rPr>
              <a:t>3.1  Fortschritte in Hard- und Software</a:t>
            </a:r>
          </a:p>
          <a:p>
            <a:r>
              <a:rPr lang="de-DE" altLang="en-US" smtClean="0">
                <a:solidFill>
                  <a:srgbClr val="7F7F7F"/>
                </a:solidFill>
              </a:rPr>
              <a:t>3.2  Grundideen des Software Engineerings</a:t>
            </a:r>
          </a:p>
          <a:p>
            <a:r>
              <a:rPr lang="de-DE" altLang="en-US" smtClean="0">
                <a:solidFill>
                  <a:srgbClr val="7F7F7F"/>
                </a:solidFill>
              </a:rPr>
              <a:t>3.3  Probleme und Chancen des Software Engineerings </a:t>
            </a:r>
          </a:p>
          <a:p>
            <a:endParaRPr lang="de-DE" altLang="en-US" smtClean="0">
              <a:solidFill>
                <a:srgbClr val="7F7F7F"/>
              </a:solidFill>
            </a:endParaRPr>
          </a:p>
          <a:p>
            <a:endParaRPr lang="de-DE" altLang="en-US" smtClean="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de-DE" altLang="en-US" smtClean="0"/>
              <a:t>Historisches - 1</a:t>
            </a:r>
          </a:p>
        </p:txBody>
      </p:sp>
      <p:sp>
        <p:nvSpPr>
          <p:cNvPr id="13315" name="Rectangle 3"/>
          <p:cNvSpPr>
            <a:spLocks noGrp="1" noChangeArrowheads="1"/>
          </p:cNvSpPr>
          <p:nvPr>
            <p:ph idx="1"/>
          </p:nvPr>
        </p:nvSpPr>
        <p:spPr>
          <a:xfrm>
            <a:off x="166688" y="981075"/>
            <a:ext cx="9501187" cy="5326063"/>
          </a:xfrm>
        </p:spPr>
        <p:txBody>
          <a:bodyPr/>
          <a:lstStyle/>
          <a:p>
            <a:pPr marL="0" indent="0" defTabSz="358775"/>
            <a:r>
              <a:rPr lang="de-DE" altLang="en-US" smtClean="0"/>
              <a:t>Phänomen der späten Sechzigerjahre: </a:t>
            </a:r>
          </a:p>
          <a:p>
            <a:pPr lvl="1" defTabSz="358775"/>
            <a:r>
              <a:rPr lang="de-DE" altLang="en-US" smtClean="0"/>
              <a:t>Software-Projekte ließen sich selbst mit gigantischem Aufwand nicht zu einem befriedigenden Ende bringen (oder der Abschluss wurde nur mit schlechten Resultaten, viel zu spät und/ oder mit extremen Kostenüberschreitungen erreicht).</a:t>
            </a:r>
          </a:p>
          <a:p>
            <a:pPr marL="0" indent="0" defTabSz="358775"/>
            <a:r>
              <a:rPr lang="de-DE" altLang="en-US" smtClean="0"/>
              <a:t>Gleichzeitig nahm die Bedeutung der Rechner laufend zu, so dass der Wunsch nach </a:t>
            </a:r>
            <a:r>
              <a:rPr lang="de-DE" altLang="en-US" b="1" smtClean="0"/>
              <a:t>Methoden und Werkzeugen zur schnellen und billigen Entwicklung fehlerarmer Software</a:t>
            </a:r>
            <a:r>
              <a:rPr lang="de-DE" altLang="en-US" smtClean="0"/>
              <a:t> immer drängender wurde.</a:t>
            </a:r>
          </a:p>
          <a:p>
            <a:pPr marL="0" indent="0" defTabSz="358775"/>
            <a:r>
              <a:rPr lang="de-DE" altLang="en-US" smtClean="0"/>
              <a:t>Für diese Probleme kam das Schlagwort „</a:t>
            </a:r>
            <a:r>
              <a:rPr lang="de-DE" altLang="en-US" smtClean="0">
                <a:solidFill>
                  <a:srgbClr val="0000FF"/>
                </a:solidFill>
                <a:cs typeface="Times New Roman" panose="02020603050405020304" pitchFamily="18" charset="0"/>
              </a:rPr>
              <a:t>Software Crisis</a:t>
            </a:r>
            <a:r>
              <a:rPr lang="de-DE" altLang="en-US" b="1" smtClean="0"/>
              <a:t>“</a:t>
            </a:r>
            <a:r>
              <a:rPr lang="de-DE" altLang="en-US" smtClean="0"/>
              <a:t> auf. </a:t>
            </a:r>
            <a:br>
              <a:rPr lang="de-DE" altLang="en-US" smtClean="0"/>
            </a:br>
            <a:r>
              <a:rPr lang="de-DE" altLang="en-US" smtClean="0"/>
              <a:t>Die Software-Krise war Anlass für viele Diskussionen und Tagungen. </a:t>
            </a:r>
          </a:p>
        </p:txBody>
      </p:sp>
      <p:sp>
        <p:nvSpPr>
          <p:cNvPr id="1331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44835D5-693C-49F4-A707-75583D95E78C}" type="slidenum">
              <a:rPr lang="de-DE" altLang="en-US"/>
              <a:pPr eaLnBrk="1" hangingPunct="1"/>
              <a:t>10</a:t>
            </a:fld>
            <a:endParaRPr lang="de-DE"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de-DE" altLang="en-US" smtClean="0"/>
              <a:t>Historisches - 2</a:t>
            </a:r>
          </a:p>
        </p:txBody>
      </p:sp>
      <p:sp>
        <p:nvSpPr>
          <p:cNvPr id="14339" name="Content Placeholder 2"/>
          <p:cNvSpPr>
            <a:spLocks noGrp="1"/>
          </p:cNvSpPr>
          <p:nvPr>
            <p:ph idx="1"/>
          </p:nvPr>
        </p:nvSpPr>
        <p:spPr>
          <a:xfrm>
            <a:off x="166688" y="981075"/>
            <a:ext cx="9501187" cy="935038"/>
          </a:xfrm>
        </p:spPr>
        <p:txBody>
          <a:bodyPr/>
          <a:lstStyle/>
          <a:p>
            <a:pPr marL="0" indent="0"/>
            <a:r>
              <a:rPr lang="de-DE" altLang="en-US" smtClean="0"/>
              <a:t>Bei der Vorbereitung der NATO-Konferenz in Garmisch verwandte </a:t>
            </a:r>
            <a:r>
              <a:rPr lang="de-DE" altLang="en-US" b="1" smtClean="0"/>
              <a:t>F.L. Bauer</a:t>
            </a:r>
            <a:r>
              <a:rPr lang="de-DE" altLang="en-US" smtClean="0"/>
              <a:t> das Wort </a:t>
            </a:r>
            <a:r>
              <a:rPr lang="de-DE" altLang="en-US" smtClean="0">
                <a:solidFill>
                  <a:srgbClr val="0000FF"/>
                </a:solidFill>
                <a:cs typeface="Times New Roman" panose="02020603050405020304" pitchFamily="18" charset="0"/>
              </a:rPr>
              <a:t>Software Engineering  </a:t>
            </a:r>
            <a:r>
              <a:rPr lang="de-DE" altLang="en-US" b="1" smtClean="0"/>
              <a:t>als Provokation</a:t>
            </a:r>
            <a:r>
              <a:rPr lang="de-DE" altLang="en-US" smtClean="0"/>
              <a:t>:</a:t>
            </a:r>
          </a:p>
        </p:txBody>
      </p:sp>
      <p:sp>
        <p:nvSpPr>
          <p:cNvPr id="14340" name="TextBox 6"/>
          <p:cNvSpPr txBox="1">
            <a:spLocks noChangeArrowheads="1"/>
          </p:cNvSpPr>
          <p:nvPr/>
        </p:nvSpPr>
        <p:spPr bwMode="auto">
          <a:xfrm>
            <a:off x="342900" y="2093913"/>
            <a:ext cx="8713788" cy="23098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The whole trouble comes from the fact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			that there is so much tinkering with software.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			It is not made in a clean fabrication process,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			which it should be. </a:t>
            </a:r>
            <a:br>
              <a:rPr lang="en-US" altLang="en-US" sz="2400" i="1">
                <a:solidFill>
                  <a:srgbClr val="3333FF"/>
                </a:solidFill>
                <a:latin typeface="Calibri" panose="020F0502020204030204" pitchFamily="34" charset="0"/>
                <a:cs typeface="Calibri" panose="020F0502020204030204" pitchFamily="34" charset="0"/>
              </a:rPr>
            </a:br>
            <a:r>
              <a:rPr lang="en-US" altLang="en-US" sz="2400" i="1">
                <a:solidFill>
                  <a:srgbClr val="3333FF"/>
                </a:solidFill>
                <a:latin typeface="Calibri" panose="020F0502020204030204" pitchFamily="34" charset="0"/>
                <a:cs typeface="Calibri" panose="020F0502020204030204" pitchFamily="34" charset="0"/>
              </a:rPr>
              <a:t>			What we need is software engineering.</a:t>
            </a:r>
          </a:p>
          <a:p>
            <a:pPr algn="r" eaLnBrk="1" hangingPunct="1"/>
            <a:r>
              <a:rPr lang="en-US" altLang="en-US" sz="2400">
                <a:latin typeface="Calibri" panose="020F0502020204030204" pitchFamily="34" charset="0"/>
                <a:cs typeface="Calibri" panose="020F0502020204030204" pitchFamily="34" charset="0"/>
              </a:rPr>
              <a:t>F.L. Bauer (1968)</a:t>
            </a:r>
            <a:endParaRPr lang="de-DE" altLang="en-US" sz="2400">
              <a:latin typeface="Calibri" panose="020F0502020204030204" pitchFamily="34" charset="0"/>
              <a:cs typeface="Calibri" panose="020F0502020204030204" pitchFamily="34" charset="0"/>
            </a:endParaRPr>
          </a:p>
        </p:txBody>
      </p:sp>
      <p:sp>
        <p:nvSpPr>
          <p:cNvPr id="1434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45DF14A-258B-4E67-946E-07B103AF3204}" type="slidenum">
              <a:rPr lang="de-DE" altLang="en-US"/>
              <a:pPr eaLnBrk="1" hangingPunct="1"/>
              <a:t>11</a:t>
            </a:fld>
            <a:endParaRPr lang="de-DE"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de-DE" altLang="en-US" smtClean="0"/>
              <a:t>Beiträge der Frühzeit</a:t>
            </a:r>
          </a:p>
        </p:txBody>
      </p:sp>
      <p:sp>
        <p:nvSpPr>
          <p:cNvPr id="15363" name="Content Placeholder 2"/>
          <p:cNvSpPr>
            <a:spLocks noGrp="1"/>
          </p:cNvSpPr>
          <p:nvPr>
            <p:ph idx="1"/>
          </p:nvPr>
        </p:nvSpPr>
        <p:spPr>
          <a:xfrm>
            <a:off x="166688" y="981075"/>
            <a:ext cx="9501187" cy="5326063"/>
          </a:xfrm>
        </p:spPr>
        <p:txBody>
          <a:bodyPr/>
          <a:lstStyle/>
          <a:p>
            <a:pPr marL="0" indent="0" defTabSz="447675"/>
            <a:r>
              <a:rPr lang="de-DE" altLang="en-US" smtClean="0">
                <a:solidFill>
                  <a:srgbClr val="0000FF"/>
                </a:solidFill>
                <a:cs typeface="Times New Roman" panose="02020603050405020304" pitchFamily="18" charset="0"/>
              </a:rPr>
              <a:t>Achtung</a:t>
            </a:r>
            <a:r>
              <a:rPr lang="de-DE" altLang="en-US" smtClean="0">
                <a:solidFill>
                  <a:srgbClr val="000000"/>
                </a:solidFill>
                <a:ea typeface="Times New Roman" panose="02020603050405020304" pitchFamily="18" charset="0"/>
                <a:cs typeface="New York" charset="0"/>
              </a:rPr>
              <a:t>, die Geschichte des Software Engineerings beginnt </a:t>
            </a:r>
            <a:r>
              <a:rPr lang="de-DE" altLang="en-US" smtClean="0">
                <a:solidFill>
                  <a:srgbClr val="0000FF"/>
                </a:solidFill>
                <a:cs typeface="Times New Roman" panose="02020603050405020304" pitchFamily="18" charset="0"/>
              </a:rPr>
              <a:t>nach</a:t>
            </a:r>
            <a:r>
              <a:rPr lang="de-DE" altLang="en-US" smtClean="0">
                <a:solidFill>
                  <a:srgbClr val="000000"/>
                </a:solidFill>
                <a:cs typeface="Times New Roman" panose="02020603050405020304" pitchFamily="18" charset="0"/>
              </a:rPr>
              <a:t> diesem Ereignis, sie entwickelt in den 70er Jahren Eigendynamik.</a:t>
            </a:r>
          </a:p>
          <a:p>
            <a:pPr marL="0" indent="0" defTabSz="447675"/>
            <a:r>
              <a:rPr lang="de-DE" altLang="en-US" smtClean="0">
                <a:solidFill>
                  <a:srgbClr val="000000"/>
                </a:solidFill>
                <a:cs typeface="Times New Roman" panose="02020603050405020304" pitchFamily="18" charset="0"/>
              </a:rPr>
              <a:t>Wichtige Beiträge in der Frühzeit des Software Engineerings waren:</a:t>
            </a:r>
          </a:p>
          <a:p>
            <a:pPr lvl="1" defTabSz="447675"/>
            <a:r>
              <a:rPr lang="de-DE" altLang="en-US" smtClean="0">
                <a:solidFill>
                  <a:srgbClr val="000000"/>
                </a:solidFill>
                <a:cs typeface="Times New Roman" panose="02020603050405020304" pitchFamily="18" charset="0"/>
              </a:rPr>
              <a:t>die „</a:t>
            </a:r>
            <a:r>
              <a:rPr lang="de-DE" altLang="en-US" b="1" smtClean="0">
                <a:solidFill>
                  <a:srgbClr val="000000"/>
                </a:solidFill>
                <a:cs typeface="Times New Roman" panose="02020603050405020304" pitchFamily="18" charset="0"/>
              </a:rPr>
              <a:t>Entdeckung</a:t>
            </a:r>
            <a:r>
              <a:rPr lang="de-DE" altLang="en-US" smtClean="0">
                <a:solidFill>
                  <a:srgbClr val="000000"/>
                </a:solidFill>
                <a:cs typeface="Times New Roman" panose="02020603050405020304" pitchFamily="18" charset="0"/>
              </a:rPr>
              <a:t>“ des Software Life Cycles (Royce, 1970)</a:t>
            </a:r>
            <a:endParaRPr lang="de-DE" altLang="en-US" smtClean="0">
              <a:solidFill>
                <a:srgbClr val="008000"/>
              </a:solidFill>
              <a:cs typeface="Times New Roman" panose="02020603050405020304" pitchFamily="18" charset="0"/>
            </a:endParaRPr>
          </a:p>
          <a:p>
            <a:pPr lvl="1" defTabSz="447675"/>
            <a:r>
              <a:rPr lang="de-DE" altLang="en-US" smtClean="0">
                <a:solidFill>
                  <a:srgbClr val="000000"/>
                </a:solidFill>
                <a:cs typeface="Times New Roman" panose="02020603050405020304" pitchFamily="18" charset="0"/>
              </a:rPr>
              <a:t>die Überlegungen zur </a:t>
            </a:r>
            <a:r>
              <a:rPr lang="de-DE" altLang="en-US" b="1" smtClean="0">
                <a:solidFill>
                  <a:srgbClr val="000000"/>
                </a:solidFill>
                <a:cs typeface="Times New Roman" panose="02020603050405020304" pitchFamily="18" charset="0"/>
              </a:rPr>
              <a:t>Strukturierung der Programme </a:t>
            </a:r>
            <a:r>
              <a:rPr lang="de-DE" altLang="en-US" smtClean="0">
                <a:solidFill>
                  <a:srgbClr val="000000"/>
                </a:solidFill>
                <a:cs typeface="Times New Roman" panose="02020603050405020304" pitchFamily="18" charset="0"/>
              </a:rPr>
              <a:t>(Parnas, 1972)</a:t>
            </a:r>
            <a:endParaRPr lang="de-DE" altLang="en-US" smtClean="0">
              <a:solidFill>
                <a:srgbClr val="008000"/>
              </a:solidFill>
              <a:cs typeface="Times New Roman" panose="02020603050405020304" pitchFamily="18" charset="0"/>
            </a:endParaRPr>
          </a:p>
          <a:p>
            <a:pPr lvl="1" defTabSz="447675"/>
            <a:r>
              <a:rPr lang="de-DE" altLang="en-US" smtClean="0">
                <a:solidFill>
                  <a:srgbClr val="000000"/>
                </a:solidFill>
                <a:cs typeface="Times New Roman" panose="02020603050405020304" pitchFamily="18" charset="0"/>
              </a:rPr>
              <a:t>die Sammlung </a:t>
            </a:r>
            <a:r>
              <a:rPr lang="de-DE" altLang="en-US" b="1" smtClean="0">
                <a:solidFill>
                  <a:srgbClr val="000000"/>
                </a:solidFill>
                <a:cs typeface="Times New Roman" panose="02020603050405020304" pitchFamily="18" charset="0"/>
              </a:rPr>
              <a:t>empirischer Daten </a:t>
            </a:r>
            <a:r>
              <a:rPr lang="de-DE" altLang="en-US" smtClean="0">
                <a:solidFill>
                  <a:srgbClr val="000000"/>
                </a:solidFill>
                <a:cs typeface="Times New Roman" panose="02020603050405020304" pitchFamily="18" charset="0"/>
              </a:rPr>
              <a:t>(Boehm et al., 1973)</a:t>
            </a:r>
            <a:r>
              <a:rPr lang="de-DE" altLang="en-US" b="1" smtClean="0">
                <a:solidFill>
                  <a:srgbClr val="008000"/>
                </a:solidFill>
                <a:cs typeface="Times New Roman" panose="02020603050405020304" pitchFamily="18" charset="0"/>
                <a:sym typeface="Symbol" panose="05050102010706020507" pitchFamily="18" charset="2"/>
              </a:rPr>
              <a:t/>
            </a:r>
            <a:br>
              <a:rPr lang="de-DE" altLang="en-US" b="1" smtClean="0">
                <a:solidFill>
                  <a:srgbClr val="008000"/>
                </a:solidFill>
                <a:cs typeface="Times New Roman" panose="02020603050405020304" pitchFamily="18" charset="0"/>
                <a:sym typeface="Symbol" panose="05050102010706020507" pitchFamily="18" charset="2"/>
              </a:rPr>
            </a:br>
            <a:r>
              <a:rPr lang="de-DE" altLang="en-US" smtClean="0">
                <a:solidFill>
                  <a:srgbClr val="000000"/>
                </a:solidFill>
                <a:cs typeface="Times New Roman" panose="02020603050405020304" pitchFamily="18" charset="0"/>
              </a:rPr>
              <a:t>besseres Verständnis der Kosten-Ursachen und der Kosten-Verteilung</a:t>
            </a:r>
          </a:p>
          <a:p>
            <a:pPr marL="0" indent="0" defTabSz="447675"/>
            <a:endParaRPr lang="de-DE" altLang="en-US" smtClean="0"/>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2062C86-DE0F-4A50-B772-0E8904B49189}" type="slidenum">
              <a:rPr lang="de-DE" altLang="en-US"/>
              <a:pPr eaLnBrk="1" hangingPunct="1"/>
              <a:t>12</a:t>
            </a:fld>
            <a:endParaRPr lang="de-DE"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de-DE" altLang="en-US" smtClean="0"/>
              <a:t>Wichtige Definitionen</a:t>
            </a:r>
          </a:p>
        </p:txBody>
      </p:sp>
      <p:sp>
        <p:nvSpPr>
          <p:cNvPr id="1638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258E127-D933-4DDB-988C-11285046E219}" type="slidenum">
              <a:rPr lang="de-DE" altLang="en-US"/>
              <a:pPr eaLnBrk="1" hangingPunct="1"/>
              <a:t>13</a:t>
            </a:fld>
            <a:endParaRPr lang="de-DE" altLang="en-US"/>
          </a:p>
        </p:txBody>
      </p:sp>
      <p:sp>
        <p:nvSpPr>
          <p:cNvPr id="4" name="TextBox 6"/>
          <p:cNvSpPr txBox="1">
            <a:spLocks noChangeArrowheads="1"/>
          </p:cNvSpPr>
          <p:nvPr/>
        </p:nvSpPr>
        <p:spPr bwMode="auto">
          <a:xfrm>
            <a:off x="344488" y="765175"/>
            <a:ext cx="9001125" cy="1568450"/>
          </a:xfrm>
          <a:prstGeom prst="rect">
            <a:avLst/>
          </a:prstGeom>
          <a:noFill/>
          <a:ln w="9525">
            <a:solidFill>
              <a:schemeClr val="tx2"/>
            </a:solidFill>
            <a:miter lim="800000"/>
            <a:headEnd/>
            <a:tailEnd/>
          </a:ln>
        </p:spPr>
        <p:txBody>
          <a:bodyPr>
            <a:spAutoFit/>
          </a:bodyPr>
          <a:lstStyle/>
          <a:p>
            <a:pPr marL="358775" indent="-358775">
              <a:defRPr/>
            </a:pPr>
            <a:r>
              <a:rPr lang="de-DE" sz="2400" b="1" dirty="0">
                <a:solidFill>
                  <a:srgbClr val="0000FF"/>
                </a:solidFill>
                <a:latin typeface="Calibri" pitchFamily="34" charset="0"/>
                <a:cs typeface="Calibri" pitchFamily="34" charset="0"/>
              </a:rPr>
              <a:t>Software Engineering </a:t>
            </a:r>
            <a:r>
              <a:rPr lang="de-DE" sz="2400" i="1" dirty="0">
                <a:solidFill>
                  <a:srgbClr val="0000FF"/>
                </a:solidFill>
                <a:latin typeface="Calibri" pitchFamily="34" charset="0"/>
                <a:cs typeface="Calibri" pitchFamily="34" charset="0"/>
              </a:rPr>
              <a:t>ist die Entdeckung und Anwendung solider Ingenieur-Prinzipien mit dem Ziel, auf wirtschaftliche Art Software zu bekommen, die zuverlässig ist und auf realen Rechnern läuft.</a:t>
            </a:r>
          </a:p>
          <a:p>
            <a:pPr algn="r">
              <a:defRPr/>
            </a:pPr>
            <a:r>
              <a:rPr lang="de-DE" sz="2400" dirty="0">
                <a:latin typeface="Calibri" pitchFamily="34" charset="0"/>
                <a:cs typeface="Calibri" pitchFamily="34" charset="0"/>
              </a:rPr>
              <a:t>F.L. Bauer</a:t>
            </a:r>
            <a:endParaRPr lang="de-DE" sz="2400" b="1" dirty="0">
              <a:latin typeface="Calibri" pitchFamily="34" charset="0"/>
              <a:cs typeface="Calibri" pitchFamily="34" charset="0"/>
            </a:endParaRPr>
          </a:p>
        </p:txBody>
      </p:sp>
      <p:sp>
        <p:nvSpPr>
          <p:cNvPr id="5" name="TextBox 6"/>
          <p:cNvSpPr txBox="1">
            <a:spLocks noChangeArrowheads="1"/>
          </p:cNvSpPr>
          <p:nvPr/>
        </p:nvSpPr>
        <p:spPr bwMode="auto">
          <a:xfrm>
            <a:off x="344488" y="2492375"/>
            <a:ext cx="9001125" cy="1570038"/>
          </a:xfrm>
          <a:prstGeom prst="rect">
            <a:avLst/>
          </a:prstGeom>
          <a:noFill/>
          <a:ln w="9525">
            <a:solidFill>
              <a:schemeClr val="tx2"/>
            </a:solidFill>
            <a:miter lim="800000"/>
            <a:headEnd/>
            <a:tailEnd/>
          </a:ln>
        </p:spPr>
        <p:txBody>
          <a:bodyPr>
            <a:spAutoFit/>
          </a:bodyPr>
          <a:lstStyle/>
          <a:p>
            <a:pPr marL="358775" indent="-358775">
              <a:defRPr/>
            </a:pPr>
            <a:r>
              <a:rPr lang="de-DE" sz="2400" b="1" dirty="0">
                <a:solidFill>
                  <a:srgbClr val="0000FF"/>
                </a:solidFill>
                <a:latin typeface="Calibri" pitchFamily="34" charset="0"/>
                <a:cs typeface="Calibri" pitchFamily="34" charset="0"/>
              </a:rPr>
              <a:t>Software Engineering </a:t>
            </a:r>
            <a:r>
              <a:rPr lang="de-DE" sz="2400" i="1" dirty="0">
                <a:solidFill>
                  <a:srgbClr val="0000FF"/>
                </a:solidFill>
                <a:latin typeface="Calibri" pitchFamily="34" charset="0"/>
                <a:cs typeface="Calibri" pitchFamily="34" charset="0"/>
              </a:rPr>
              <a:t>ist die Herstellung und Anwendung einer Software, wobei mehrere Personen beteiligt sind oder mehrere Versionen entstehen. </a:t>
            </a:r>
          </a:p>
          <a:p>
            <a:pPr algn="r">
              <a:defRPr/>
            </a:pPr>
            <a:r>
              <a:rPr lang="de-DE" sz="2400" dirty="0">
                <a:latin typeface="Calibri" pitchFamily="34" charset="0"/>
                <a:cs typeface="Calibri" pitchFamily="34" charset="0"/>
              </a:rPr>
              <a:t>D.L. </a:t>
            </a:r>
            <a:r>
              <a:rPr lang="de-DE" sz="2400" dirty="0" err="1">
                <a:latin typeface="Calibri" pitchFamily="34" charset="0"/>
                <a:cs typeface="Calibri" pitchFamily="34" charset="0"/>
              </a:rPr>
              <a:t>Parnas</a:t>
            </a:r>
            <a:endParaRPr lang="de-DE" sz="2400" b="1" dirty="0">
              <a:latin typeface="Calibri" pitchFamily="34" charset="0"/>
              <a:cs typeface="Calibri" pitchFamily="34" charset="0"/>
            </a:endParaRPr>
          </a:p>
        </p:txBody>
      </p:sp>
      <p:sp>
        <p:nvSpPr>
          <p:cNvPr id="6" name="TextBox 6"/>
          <p:cNvSpPr txBox="1">
            <a:spLocks noChangeArrowheads="1"/>
          </p:cNvSpPr>
          <p:nvPr/>
        </p:nvSpPr>
        <p:spPr bwMode="auto">
          <a:xfrm>
            <a:off x="344488" y="4221163"/>
            <a:ext cx="9001125" cy="2308225"/>
          </a:xfrm>
          <a:prstGeom prst="rect">
            <a:avLst/>
          </a:prstGeom>
          <a:noFill/>
          <a:ln w="9525">
            <a:solidFill>
              <a:schemeClr val="tx2"/>
            </a:solidFill>
            <a:miter lim="800000"/>
            <a:headEnd/>
            <a:tailEnd/>
          </a:ln>
        </p:spPr>
        <p:txBody>
          <a:bodyPr>
            <a:spAutoFit/>
          </a:bodyPr>
          <a:lstStyle/>
          <a:p>
            <a:pPr marL="358775" indent="-358775">
              <a:defRPr/>
            </a:pPr>
            <a:r>
              <a:rPr lang="en-US" sz="2400" b="1" dirty="0">
                <a:solidFill>
                  <a:srgbClr val="0000FF"/>
                </a:solidFill>
                <a:latin typeface="Calibri" pitchFamily="34" charset="0"/>
                <a:cs typeface="Calibri" pitchFamily="34" charset="0"/>
              </a:rPr>
              <a:t>Software Engineering</a:t>
            </a:r>
          </a:p>
          <a:p>
            <a:pPr marL="358775" indent="-358775">
              <a:defRPr/>
            </a:pPr>
            <a:r>
              <a:rPr lang="en-US" sz="2400" i="1" dirty="0">
                <a:solidFill>
                  <a:srgbClr val="0000FF"/>
                </a:solidFill>
                <a:latin typeface="Calibri" pitchFamily="34" charset="0"/>
                <a:cs typeface="Calibri" pitchFamily="34" charset="0"/>
              </a:rPr>
              <a:t>(1)	The application of a systematic, disciplined, quantifiable approach to the development, operation, and maintenance of software; that is, the application of engineering to software. </a:t>
            </a:r>
          </a:p>
          <a:p>
            <a:pPr marL="358775" indent="-358775">
              <a:defRPr/>
            </a:pPr>
            <a:r>
              <a:rPr lang="en-US" sz="2400" i="1" dirty="0">
                <a:solidFill>
                  <a:srgbClr val="0000FF"/>
                </a:solidFill>
                <a:latin typeface="Calibri" pitchFamily="34" charset="0"/>
                <a:cs typeface="Calibri" pitchFamily="34" charset="0"/>
              </a:rPr>
              <a:t>2)	The study of approaches as in (1).</a:t>
            </a:r>
          </a:p>
          <a:p>
            <a:pPr algn="r">
              <a:defRPr/>
            </a:pPr>
            <a:r>
              <a:rPr lang="de-DE" sz="2400" dirty="0">
                <a:latin typeface="Calibri" pitchFamily="34" charset="0"/>
                <a:cs typeface="Calibri" pitchFamily="34" charset="0"/>
              </a:rPr>
              <a:t>IEEE Std. 610.12 (1990)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de-DE" altLang="en-US" smtClean="0"/>
              <a:t>IEEE-Definition auf Deutsch</a:t>
            </a:r>
          </a:p>
        </p:txBody>
      </p:sp>
      <p:sp>
        <p:nvSpPr>
          <p:cNvPr id="17411" name="Rectangle 3"/>
          <p:cNvSpPr>
            <a:spLocks noGrp="1" noChangeArrowheads="1"/>
          </p:cNvSpPr>
          <p:nvPr>
            <p:ph idx="1"/>
          </p:nvPr>
        </p:nvSpPr>
        <p:spPr>
          <a:xfrm>
            <a:off x="128588" y="2492375"/>
            <a:ext cx="9501187" cy="3960813"/>
          </a:xfrm>
        </p:spPr>
        <p:txBody>
          <a:bodyPr/>
          <a:lstStyle/>
          <a:p>
            <a:pPr marL="0" indent="0" defTabSz="358775"/>
            <a:r>
              <a:rPr lang="de-DE" altLang="en-US" b="1" smtClean="0">
                <a:solidFill>
                  <a:srgbClr val="000000"/>
                </a:solidFill>
                <a:cs typeface="Times New Roman" panose="02020603050405020304" pitchFamily="18" charset="0"/>
              </a:rPr>
              <a:t>Schwächen</a:t>
            </a:r>
            <a:r>
              <a:rPr lang="de-DE" altLang="en-US" smtClean="0">
                <a:solidFill>
                  <a:srgbClr val="000000"/>
                </a:solidFill>
                <a:cs typeface="Times New Roman" panose="02020603050405020304" pitchFamily="18" charset="0"/>
              </a:rPr>
              <a:t> dieser Definition:</a:t>
            </a:r>
          </a:p>
          <a:p>
            <a:pPr lvl="1" defTabSz="358775"/>
            <a:r>
              <a:rPr lang="de-DE" altLang="en-US" smtClean="0">
                <a:solidFill>
                  <a:srgbClr val="000000"/>
                </a:solidFill>
                <a:ea typeface="Times New Roman" panose="02020603050405020304" pitchFamily="18" charset="0"/>
                <a:cs typeface="New York" charset="0"/>
              </a:rPr>
              <a:t>An das Software Engineering werden Erwartungen geknüpft, die unrealistisch sind und in der Praxis kaum erfüllt werden.</a:t>
            </a:r>
            <a:br>
              <a:rPr lang="de-DE" altLang="en-US" smtClean="0">
                <a:solidFill>
                  <a:srgbClr val="000000"/>
                </a:solidFill>
                <a:ea typeface="Times New Roman" panose="02020603050405020304" pitchFamily="18" charset="0"/>
                <a:cs typeface="New York" charset="0"/>
              </a:rPr>
            </a:br>
            <a:r>
              <a:rPr lang="de-DE" altLang="en-US" smtClean="0">
                <a:solidFill>
                  <a:srgbClr val="000000"/>
                </a:solidFill>
                <a:ea typeface="Times New Roman" panose="02020603050405020304" pitchFamily="18" charset="0"/>
                <a:cs typeface="New York" charset="0"/>
              </a:rPr>
              <a:t>Eine Definition sollte </a:t>
            </a:r>
            <a:r>
              <a:rPr lang="de-DE" altLang="en-US" smtClean="0">
                <a:solidFill>
                  <a:srgbClr val="0000FF"/>
                </a:solidFill>
                <a:cs typeface="Times New Roman" panose="02020603050405020304" pitchFamily="18" charset="0"/>
              </a:rPr>
              <a:t>nicht werten</a:t>
            </a:r>
            <a:r>
              <a:rPr lang="de-DE" altLang="en-US" smtClean="0">
                <a:solidFill>
                  <a:srgbClr val="000000"/>
                </a:solidFill>
                <a:cs typeface="Times New Roman" panose="02020603050405020304" pitchFamily="18" charset="0"/>
              </a:rPr>
              <a:t>!</a:t>
            </a:r>
            <a:endParaRPr lang="de-DE" altLang="en-US" smtClean="0">
              <a:solidFill>
                <a:srgbClr val="FF0000"/>
              </a:solidFill>
              <a:cs typeface="Times New Roman" panose="02020603050405020304" pitchFamily="18" charset="0"/>
            </a:endParaRPr>
          </a:p>
          <a:p>
            <a:pPr lvl="1" defTabSz="358775"/>
            <a:r>
              <a:rPr lang="de-DE" altLang="en-US" smtClean="0">
                <a:solidFill>
                  <a:srgbClr val="000000"/>
                </a:solidFill>
                <a:cs typeface="Times New Roman" panose="02020603050405020304" pitchFamily="18" charset="0"/>
              </a:rPr>
              <a:t>Das Ingenieurwesen wird als Fundament verwendet, das leider selbst nicht (besser) definiert ist:</a:t>
            </a:r>
            <a:br>
              <a:rPr lang="de-DE" altLang="en-US" smtClean="0">
                <a:solidFill>
                  <a:srgbClr val="000000"/>
                </a:solidFill>
                <a:cs typeface="Times New Roman" panose="02020603050405020304" pitchFamily="18" charset="0"/>
              </a:rPr>
            </a:br>
            <a:r>
              <a:rPr lang="de-DE" altLang="en-US" smtClean="0">
                <a:solidFill>
                  <a:srgbClr val="000000"/>
                </a:solidFill>
                <a:cs typeface="Times New Roman" panose="02020603050405020304" pitchFamily="18" charset="0"/>
              </a:rPr>
              <a:t/>
            </a:r>
            <a:br>
              <a:rPr lang="de-DE" altLang="en-US" smtClean="0">
                <a:solidFill>
                  <a:srgbClr val="000000"/>
                </a:solidFill>
                <a:cs typeface="Times New Roman" panose="02020603050405020304" pitchFamily="18" charset="0"/>
              </a:rPr>
            </a:br>
            <a:r>
              <a:rPr lang="de-DE" altLang="en-US" i="1" smtClean="0">
                <a:solidFill>
                  <a:srgbClr val="3333FF"/>
                </a:solidFill>
                <a:cs typeface="Times New Roman" panose="02020603050405020304" pitchFamily="18" charset="0"/>
              </a:rPr>
              <a:t>The application of a systematic, disciplined, quantifiable approach to structures, machines, products, systems, or processes.</a:t>
            </a:r>
            <a:r>
              <a:rPr lang="de-DE" altLang="en-US" smtClean="0">
                <a:solidFill>
                  <a:srgbClr val="000000"/>
                </a:solidFill>
                <a:cs typeface="Times New Roman" panose="02020603050405020304" pitchFamily="18" charset="0"/>
              </a:rPr>
              <a:t/>
            </a:r>
            <a:br>
              <a:rPr lang="de-DE" altLang="en-US" smtClean="0">
                <a:solidFill>
                  <a:srgbClr val="000000"/>
                </a:solidFill>
                <a:cs typeface="Times New Roman" panose="02020603050405020304" pitchFamily="18" charset="0"/>
              </a:rPr>
            </a:br>
            <a:r>
              <a:rPr lang="de-DE" altLang="en-US" smtClean="0">
                <a:solidFill>
                  <a:srgbClr val="000000"/>
                </a:solidFill>
                <a:cs typeface="Times New Roman" panose="02020603050405020304" pitchFamily="18" charset="0"/>
              </a:rPr>
              <a:t/>
            </a:r>
            <a:br>
              <a:rPr lang="de-DE" altLang="en-US" smtClean="0">
                <a:solidFill>
                  <a:srgbClr val="000000"/>
                </a:solidFill>
                <a:cs typeface="Times New Roman" panose="02020603050405020304" pitchFamily="18" charset="0"/>
              </a:rPr>
            </a:br>
            <a:r>
              <a:rPr lang="de-DE" altLang="en-US" smtClean="0">
                <a:solidFill>
                  <a:srgbClr val="000000"/>
                </a:solidFill>
                <a:cs typeface="Times New Roman" panose="02020603050405020304" pitchFamily="18" charset="0"/>
              </a:rPr>
              <a:t>Hier wird das Bild des </a:t>
            </a:r>
            <a:r>
              <a:rPr lang="de-DE" altLang="en-US" b="1" smtClean="0">
                <a:solidFill>
                  <a:srgbClr val="000000"/>
                </a:solidFill>
                <a:cs typeface="Times New Roman" panose="02020603050405020304" pitchFamily="18" charset="0"/>
              </a:rPr>
              <a:t>edlen Ingenieurs </a:t>
            </a:r>
            <a:r>
              <a:rPr lang="de-DE" altLang="en-US" smtClean="0">
                <a:solidFill>
                  <a:srgbClr val="000000"/>
                </a:solidFill>
                <a:cs typeface="Times New Roman" panose="02020603050405020304" pitchFamily="18" charset="0"/>
              </a:rPr>
              <a:t>verwendet!</a:t>
            </a:r>
            <a:r>
              <a:rPr lang="de-DE" altLang="en-US" b="1" smtClean="0">
                <a:solidFill>
                  <a:srgbClr val="3333FF"/>
                </a:solidFill>
              </a:rPr>
              <a:t> </a:t>
            </a:r>
          </a:p>
        </p:txBody>
      </p:sp>
      <p:sp>
        <p:nvSpPr>
          <p:cNvPr id="17412" name="TextBox 6"/>
          <p:cNvSpPr txBox="1">
            <a:spLocks noChangeArrowheads="1"/>
          </p:cNvSpPr>
          <p:nvPr/>
        </p:nvSpPr>
        <p:spPr bwMode="auto">
          <a:xfrm>
            <a:off x="344488" y="765175"/>
            <a:ext cx="9001125" cy="156845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58775" indent="-35877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Software Engineering </a:t>
            </a:r>
            <a:r>
              <a:rPr lang="de-DE" altLang="en-US" sz="2400" i="1">
                <a:solidFill>
                  <a:srgbClr val="0000FF"/>
                </a:solidFill>
                <a:latin typeface="Calibri" panose="020F0502020204030204" pitchFamily="34" charset="0"/>
                <a:cs typeface="Calibri" panose="020F0502020204030204" pitchFamily="34" charset="0"/>
              </a:rPr>
              <a:t>ist das systematische, disziplinierte und quantifizier-bare Vorgehen zur Entwicklung, zum Betrieb und zur Wartung von Software, kurz: die Arbeit an Software nach Ingenieurprinzipien.</a:t>
            </a:r>
          </a:p>
        </p:txBody>
      </p:sp>
      <p:sp>
        <p:nvSpPr>
          <p:cNvPr id="17413"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D1F0869-B137-4060-A853-58105551BBFA}" type="slidenum">
              <a:rPr lang="de-DE" altLang="en-US"/>
              <a:pPr eaLnBrk="1" hangingPunct="1"/>
              <a:t>14</a:t>
            </a:fld>
            <a:endParaRPr lang="de-DE"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de-DE" altLang="en-US" smtClean="0"/>
              <a:t>Eigene Definition</a:t>
            </a:r>
          </a:p>
        </p:txBody>
      </p:sp>
      <p:sp>
        <p:nvSpPr>
          <p:cNvPr id="18435" name="Content Placeholder 2"/>
          <p:cNvSpPr>
            <a:spLocks noGrp="1"/>
          </p:cNvSpPr>
          <p:nvPr>
            <p:ph idx="1"/>
          </p:nvPr>
        </p:nvSpPr>
        <p:spPr>
          <a:xfrm>
            <a:off x="166688" y="3068638"/>
            <a:ext cx="9501187" cy="3240087"/>
          </a:xfrm>
        </p:spPr>
        <p:txBody>
          <a:bodyPr/>
          <a:lstStyle/>
          <a:p>
            <a:pPr marL="0" indent="0" defTabSz="358775">
              <a:tabLst>
                <a:tab pos="358775" algn="l"/>
              </a:tabLst>
            </a:pPr>
            <a:r>
              <a:rPr lang="de-DE" altLang="en-US" smtClean="0"/>
              <a:t>Das heißt: </a:t>
            </a:r>
          </a:p>
          <a:p>
            <a:pPr lvl="1" defTabSz="358775">
              <a:tabLst>
                <a:tab pos="358775" algn="l"/>
              </a:tabLst>
            </a:pPr>
            <a:r>
              <a:rPr lang="de-DE" altLang="en-US" smtClean="0"/>
              <a:t>Überall, </a:t>
            </a:r>
            <a:r>
              <a:rPr lang="de-DE" altLang="en-US" b="1" smtClean="0"/>
              <a:t>wo Software entwickelt oder bearbeitet wird, </a:t>
            </a:r>
            <a:r>
              <a:rPr lang="de-DE" altLang="en-US" smtClean="0"/>
              <a:t>um ihre Funktionalität nutzbar zu machen, </a:t>
            </a:r>
            <a:r>
              <a:rPr lang="de-DE" altLang="en-US" b="1" smtClean="0"/>
              <a:t>sehen wir Software Engineering.</a:t>
            </a:r>
          </a:p>
          <a:p>
            <a:pPr lvl="1" defTabSz="358775">
              <a:tabLst>
                <a:tab pos="358775" algn="l"/>
              </a:tabLst>
            </a:pPr>
            <a:r>
              <a:rPr lang="de-DE" altLang="en-US" smtClean="0"/>
              <a:t>Ausgenommen sind damit vor allem Programme, die nur </a:t>
            </a:r>
            <a:r>
              <a:rPr lang="de-DE" altLang="en-US" b="1" smtClean="0"/>
              <a:t>zum Spaß</a:t>
            </a:r>
            <a:r>
              <a:rPr lang="de-DE" altLang="en-US" smtClean="0"/>
              <a:t> oder </a:t>
            </a:r>
            <a:r>
              <a:rPr lang="de-DE" altLang="en-US" b="1" smtClean="0"/>
              <a:t>zur Übung</a:t>
            </a:r>
            <a:r>
              <a:rPr lang="de-DE" altLang="en-US" smtClean="0"/>
              <a:t> (in der Ausbildung) geschrieben werden.</a:t>
            </a:r>
          </a:p>
          <a:p>
            <a:pPr lvl="1" defTabSz="358775">
              <a:tabLst>
                <a:tab pos="358775" algn="l"/>
              </a:tabLst>
            </a:pPr>
            <a:r>
              <a:rPr lang="de-DE" altLang="en-US" b="1" smtClean="0">
                <a:solidFill>
                  <a:srgbClr val="3333FF"/>
                </a:solidFill>
              </a:rPr>
              <a:t>Softwaretechnik</a:t>
            </a:r>
            <a:r>
              <a:rPr lang="de-DE" altLang="en-US" smtClean="0"/>
              <a:t> ist die (unbefriedigende) Halbübersetzung von Software Engineering.</a:t>
            </a:r>
          </a:p>
        </p:txBody>
      </p:sp>
      <p:sp>
        <p:nvSpPr>
          <p:cNvPr id="18436" name="TextBox 6"/>
          <p:cNvSpPr txBox="1">
            <a:spLocks noChangeArrowheads="1"/>
          </p:cNvSpPr>
          <p:nvPr/>
        </p:nvSpPr>
        <p:spPr bwMode="auto">
          <a:xfrm>
            <a:off x="344488" y="995363"/>
            <a:ext cx="9001125" cy="15700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58775" indent="-35877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en-US" sz="2400" b="1">
                <a:solidFill>
                  <a:srgbClr val="0000FF"/>
                </a:solidFill>
                <a:latin typeface="Calibri" panose="020F0502020204030204" pitchFamily="34" charset="0"/>
                <a:cs typeface="Calibri" panose="020F0502020204030204" pitchFamily="34" charset="0"/>
              </a:rPr>
              <a:t>Software Engineering </a:t>
            </a:r>
            <a:r>
              <a:rPr lang="de-DE" altLang="en-US" sz="2400" i="1">
                <a:solidFill>
                  <a:srgbClr val="0000FF"/>
                </a:solidFill>
                <a:latin typeface="Calibri" panose="020F0502020204030204" pitchFamily="34" charset="0"/>
                <a:cs typeface="Calibri" panose="020F0502020204030204" pitchFamily="34" charset="0"/>
              </a:rPr>
              <a:t>ist jede Aktivität, bei der es um die Erstellung oder Veränderung von Software 	geht, soweit mit der Software Ziele verfolgt werden, die über die Software selbst hinausgehen.</a:t>
            </a:r>
          </a:p>
          <a:p>
            <a:pPr algn="r" eaLnBrk="1" hangingPunct="1"/>
            <a:r>
              <a:rPr lang="de-DE" altLang="en-US" sz="2400">
                <a:latin typeface="Calibri" panose="020F0502020204030204" pitchFamily="34" charset="0"/>
                <a:cs typeface="Calibri" panose="020F0502020204030204" pitchFamily="34" charset="0"/>
              </a:rPr>
              <a:t>Ludewig (2001)</a:t>
            </a:r>
          </a:p>
        </p:txBody>
      </p:sp>
      <p:sp>
        <p:nvSpPr>
          <p:cNvPr id="1843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B7273D5-52A2-4748-ABAB-14FA56443579}" type="slidenum">
              <a:rPr lang="de-DE" altLang="en-US"/>
              <a:pPr eaLnBrk="1" hangingPunct="1"/>
              <a:t>15</a:t>
            </a:fld>
            <a:endParaRPr lang="de-DE"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3.2	Grundideen des Software Engineerings</a:t>
            </a:r>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Werstatt versus Atelier</a:t>
            </a:r>
          </a:p>
        </p:txBody>
      </p:sp>
      <p:sp>
        <p:nvSpPr>
          <p:cNvPr id="2048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FDB09A1-E98E-4067-BC3B-5E70C900AF28}" type="slidenum">
              <a:rPr lang="de-DE" altLang="en-US"/>
              <a:pPr eaLnBrk="1" hangingPunct="1"/>
              <a:t>17</a:t>
            </a:fld>
            <a:endParaRPr lang="de-DE" altLang="en-US"/>
          </a:p>
        </p:txBody>
      </p:sp>
      <p:graphicFrame>
        <p:nvGraphicFramePr>
          <p:cNvPr id="4" name="Table 3"/>
          <p:cNvGraphicFramePr>
            <a:graphicFrameLocks noGrp="1"/>
          </p:cNvGraphicFramePr>
          <p:nvPr/>
        </p:nvGraphicFramePr>
        <p:xfrm>
          <a:off x="415925" y="692150"/>
          <a:ext cx="9074150" cy="5665788"/>
        </p:xfrm>
        <a:graphic>
          <a:graphicData uri="http://schemas.openxmlformats.org/drawingml/2006/table">
            <a:tbl>
              <a:tblPr/>
              <a:tblGrid>
                <a:gridCol w="2268538">
                  <a:extLst>
                    <a:ext uri="{9D8B030D-6E8A-4147-A177-3AD203B41FA5}">
                      <a16:colId xmlns:a16="http://schemas.microsoft.com/office/drawing/2014/main" val="20000"/>
                    </a:ext>
                  </a:extLst>
                </a:gridCol>
                <a:gridCol w="3481941">
                  <a:extLst>
                    <a:ext uri="{9D8B030D-6E8A-4147-A177-3AD203B41FA5}">
                      <a16:colId xmlns:a16="http://schemas.microsoft.com/office/drawing/2014/main" val="20001"/>
                    </a:ext>
                  </a:extLst>
                </a:gridCol>
                <a:gridCol w="3323671">
                  <a:extLst>
                    <a:ext uri="{9D8B030D-6E8A-4147-A177-3AD203B41FA5}">
                      <a16:colId xmlns:a16="http://schemas.microsoft.com/office/drawing/2014/main" val="20002"/>
                    </a:ext>
                  </a:extLst>
                </a:gridCol>
              </a:tblGrid>
              <a:tr h="525599">
                <a:tc>
                  <a:txBody>
                    <a:bodyPr/>
                    <a:lstStyle/>
                    <a:p>
                      <a:pPr marL="177800">
                        <a:lnSpc>
                          <a:spcPct val="100000"/>
                        </a:lnSpc>
                        <a:spcBef>
                          <a:spcPts val="1000"/>
                        </a:spcBef>
                        <a:spcAft>
                          <a:spcPts val="0"/>
                        </a:spcAft>
                        <a:tabLst>
                          <a:tab pos="177800" algn="l"/>
                          <a:tab pos="215900" algn="l"/>
                          <a:tab pos="393700" algn="l"/>
                          <a:tab pos="749300" algn="l"/>
                        </a:tabLst>
                      </a:pPr>
                      <a:endParaRPr lang="de-DE" sz="1600" dirty="0">
                        <a:solidFill>
                          <a:srgbClr val="000000"/>
                        </a:solidFill>
                        <a:latin typeface="Helvetica"/>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a:solidFill>
                            <a:srgbClr val="000000"/>
                          </a:solidFill>
                          <a:latin typeface="Helvetica"/>
                          <a:ea typeface="PMingLiU"/>
                          <a:cs typeface="Times New Roman"/>
                        </a:rPr>
                        <a:t>Werkstatt (technisches Produkt)</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1600" b="1">
                          <a:solidFill>
                            <a:srgbClr val="000000"/>
                          </a:solidFill>
                          <a:latin typeface="Helvetica"/>
                          <a:ea typeface="PMingLiU"/>
                          <a:cs typeface="Times New Roman"/>
                        </a:rPr>
                        <a:t>Atelier (Kunstwerk)</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72026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Die geistige </a:t>
                      </a:r>
                      <a:br>
                        <a:rPr lang="de-DE" sz="1600" dirty="0">
                          <a:solidFill>
                            <a:srgbClr val="3333FF"/>
                          </a:solidFill>
                          <a:latin typeface="Helvetica"/>
                          <a:ea typeface="PMingLiU"/>
                          <a:cs typeface="Times New Roman"/>
                        </a:rPr>
                      </a:br>
                      <a:r>
                        <a:rPr lang="de-DE" sz="1600" dirty="0">
                          <a:solidFill>
                            <a:srgbClr val="3333FF"/>
                          </a:solidFill>
                          <a:latin typeface="Helvetica"/>
                          <a:ea typeface="PMingLiU"/>
                          <a:cs typeface="Times New Roman"/>
                        </a:rPr>
                        <a:t>Voraussetzung</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ist das vorhandene und verfügbare technische Know-how </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ist u. a. die Inspiration des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Künst-lers </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2026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Die Termine </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sind in der Regel mit genügender Genauigkeit planbar</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sind wegen der Abhängigkeit von der Inspiration nicht planbar</a:t>
                      </a:r>
                      <a:endParaRPr lang="de-DE" sz="2400" dirty="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2026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Der Preis</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ist an den Kosten orientiert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und darum kalkulierbar</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ist nur durch den Marktwert,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nicht durch die Kosten bestimmt</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14932">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Normen und </a:t>
                      </a:r>
                      <a:br>
                        <a:rPr lang="de-DE" sz="1600" dirty="0">
                          <a:solidFill>
                            <a:srgbClr val="3333FF"/>
                          </a:solidFill>
                          <a:latin typeface="Helvetica"/>
                          <a:ea typeface="PMingLiU"/>
                          <a:cs typeface="Times New Roman"/>
                        </a:rPr>
                      </a:br>
                      <a:r>
                        <a:rPr lang="de-DE" sz="1600" dirty="0">
                          <a:solidFill>
                            <a:srgbClr val="3333FF"/>
                          </a:solidFill>
                          <a:latin typeface="Helvetica"/>
                          <a:ea typeface="PMingLiU"/>
                          <a:cs typeface="Times New Roman"/>
                        </a:rPr>
                        <a:t>Standards</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existieren, sind bekannt und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werden in aller Regel respektiert</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sind rar und werden, wenn sie </a:t>
                      </a:r>
                      <a:br>
                        <a:rPr lang="de-DE" sz="1600" dirty="0">
                          <a:solidFill>
                            <a:srgbClr val="000000"/>
                          </a:solidFill>
                          <a:latin typeface="Helvetica"/>
                          <a:ea typeface="PMingLiU"/>
                          <a:cs typeface="Times New Roman"/>
                        </a:rPr>
                      </a:br>
                      <a:r>
                        <a:rPr lang="de-DE" sz="1600" dirty="0">
                          <a:solidFill>
                            <a:srgbClr val="000000"/>
                          </a:solidFill>
                          <a:latin typeface="Helvetica"/>
                          <a:ea typeface="PMingLiU"/>
                          <a:cs typeface="Times New Roman"/>
                        </a:rPr>
                        <a:t>bekannt sind, nicht respektiert</a:t>
                      </a:r>
                      <a:endParaRPr lang="de-DE" sz="2400" dirty="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2026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Eine Bewertung, </a:t>
                      </a:r>
                      <a:br>
                        <a:rPr lang="de-DE" sz="1600" dirty="0">
                          <a:solidFill>
                            <a:srgbClr val="3333FF"/>
                          </a:solidFill>
                          <a:latin typeface="Helvetica"/>
                          <a:ea typeface="PMingLiU"/>
                          <a:cs typeface="Times New Roman"/>
                        </a:rPr>
                      </a:br>
                      <a:r>
                        <a:rPr lang="de-DE" sz="1600" dirty="0">
                          <a:solidFill>
                            <a:srgbClr val="3333FF"/>
                          </a:solidFill>
                          <a:latin typeface="Helvetica"/>
                          <a:ea typeface="PMingLiU"/>
                          <a:cs typeface="Times New Roman"/>
                        </a:rPr>
                        <a:t>ein Vergleich </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kann nach objektiven, quantifizier-ten Kriterien durchgeführt werden</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ist nur subjektiv möglich,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das Ergebnis ist umstritten</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2026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Der Urheber</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bleibt meist anonym, hat keine </a:t>
                      </a:r>
                      <a:br>
                        <a:rPr lang="de-DE" sz="1600">
                          <a:solidFill>
                            <a:srgbClr val="000000"/>
                          </a:solidFill>
                          <a:latin typeface="Helvetica"/>
                          <a:ea typeface="PMingLiU"/>
                          <a:cs typeface="Times New Roman"/>
                        </a:rPr>
                      </a:br>
                      <a:r>
                        <a:rPr lang="de-DE" sz="1600">
                          <a:solidFill>
                            <a:srgbClr val="000000"/>
                          </a:solidFill>
                          <a:latin typeface="Helvetica"/>
                          <a:ea typeface="PMingLiU"/>
                          <a:cs typeface="Times New Roman"/>
                        </a:rPr>
                        <a:t>emotionale Bindung zum Produkt</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betrachtet das Kunst-werk als Teil seiner selbst</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23931">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3333FF"/>
                          </a:solidFill>
                          <a:latin typeface="Helvetica"/>
                          <a:ea typeface="PMingLiU"/>
                          <a:cs typeface="Times New Roman"/>
                        </a:rPr>
                        <a:t>Gewährleistung und Haftung</a:t>
                      </a:r>
                      <a:endParaRPr lang="de-DE" sz="2400" dirty="0">
                        <a:solidFill>
                          <a:srgbClr val="3333FF"/>
                        </a:solidFill>
                        <a:latin typeface="Times New Roman"/>
                        <a:ea typeface="PMingLiU"/>
                        <a:cs typeface="Times New Roman"/>
                      </a:endParaRPr>
                    </a:p>
                  </a:txBody>
                  <a:tcPr marL="77880" marR="38939" marT="77867" marB="584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sind klar geregelt, können nicht ausgeschlossen werden</a:t>
                      </a:r>
                      <a:endParaRPr lang="de-DE" sz="240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sind undefiniert und praktisch kaum durchsetzbar</a:t>
                      </a:r>
                      <a:endParaRPr lang="de-DE" sz="2400" dirty="0">
                        <a:solidFill>
                          <a:srgbClr val="000000"/>
                        </a:solidFill>
                        <a:latin typeface="Times New Roman"/>
                        <a:ea typeface="PMingLiU"/>
                        <a:cs typeface="Times New Roman"/>
                      </a:endParaRPr>
                    </a:p>
                  </a:txBody>
                  <a:tcPr marL="77880" marR="38939" marT="77867" marB="584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de-DE" altLang="en-US" smtClean="0"/>
              <a:t>Ein Blick in die Software-Steinzeit </a:t>
            </a:r>
            <a:endParaRPr lang="en-US" altLang="en-US" smtClean="0"/>
          </a:p>
        </p:txBody>
      </p:sp>
      <p:sp>
        <p:nvSpPr>
          <p:cNvPr id="21507" name="Content Placeholder 2"/>
          <p:cNvSpPr>
            <a:spLocks noGrp="1"/>
          </p:cNvSpPr>
          <p:nvPr>
            <p:ph idx="1"/>
          </p:nvPr>
        </p:nvSpPr>
        <p:spPr>
          <a:xfrm>
            <a:off x="166688" y="981075"/>
            <a:ext cx="9501187" cy="5326063"/>
          </a:xfrm>
        </p:spPr>
        <p:txBody>
          <a:bodyPr/>
          <a:lstStyle/>
          <a:p>
            <a:pPr lvl="1"/>
            <a:r>
              <a:rPr lang="de-DE" altLang="en-US" smtClean="0"/>
              <a:t>Termine und Kosten werden </a:t>
            </a:r>
            <a:r>
              <a:rPr lang="de-DE" altLang="en-US" smtClean="0">
                <a:solidFill>
                  <a:srgbClr val="3333FF"/>
                </a:solidFill>
              </a:rPr>
              <a:t>ohne rationale Grundlage </a:t>
            </a:r>
            <a:r>
              <a:rPr lang="de-DE" altLang="en-US" smtClean="0"/>
              <a:t>geschätzt und im Verlauf des Projekts vielfach weit überschritten. </a:t>
            </a:r>
          </a:p>
          <a:p>
            <a:pPr lvl="1"/>
            <a:r>
              <a:rPr lang="de-DE" altLang="en-US" smtClean="0">
                <a:solidFill>
                  <a:srgbClr val="3333FF"/>
                </a:solidFill>
              </a:rPr>
              <a:t>Regeln sind nicht existent</a:t>
            </a:r>
            <a:r>
              <a:rPr lang="de-DE" altLang="en-US" smtClean="0"/>
              <a:t> oder nicht bekannt oder werden ignoriert, das Gleiche gilt verstärkt für Normen. </a:t>
            </a:r>
          </a:p>
          <a:p>
            <a:pPr lvl="1"/>
            <a:r>
              <a:rPr lang="de-DE" altLang="en-US" smtClean="0"/>
              <a:t>Programmtests liefern nur eine </a:t>
            </a:r>
            <a:r>
              <a:rPr lang="de-DE" altLang="en-US" smtClean="0">
                <a:solidFill>
                  <a:srgbClr val="3333FF"/>
                </a:solidFill>
              </a:rPr>
              <a:t>sehr schwache Aussage </a:t>
            </a:r>
            <a:r>
              <a:rPr lang="de-DE" altLang="en-US" smtClean="0"/>
              <a:t>über die Funktionalität der Programme, andere Eigenschaften (z.B. die Portabilität oder die Robustheit) können nur subjektiv bewertet werden. Für den Vergleich von Software-Produkten fehlen anerkannte Kriterien.</a:t>
            </a:r>
          </a:p>
          <a:p>
            <a:pPr lvl="1"/>
            <a:r>
              <a:rPr lang="de-DE" altLang="en-US" smtClean="0"/>
              <a:t>Der Programmierer baut </a:t>
            </a:r>
            <a:r>
              <a:rPr lang="de-DE" altLang="en-US" smtClean="0">
                <a:solidFill>
                  <a:srgbClr val="3333FF"/>
                </a:solidFill>
              </a:rPr>
              <a:t>seine Persönlichkeit </a:t>
            </a:r>
            <a:r>
              <a:rPr lang="de-DE" altLang="en-US" smtClean="0"/>
              <a:t>in die Software ein, sodass sie für andere Menschen unverständlich ist. Kritik an seinem Werk kann er kaum ertragen.</a:t>
            </a:r>
          </a:p>
          <a:p>
            <a:pPr lvl="1"/>
            <a:r>
              <a:rPr lang="de-DE" altLang="en-US" smtClean="0"/>
              <a:t>Trotzdem übernehmen weder die Entwickler noch ihre Firma die Verantwortung für die Qualität des Produkts.</a:t>
            </a:r>
            <a:endParaRPr lang="en-US" altLang="en-US" smtClean="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557F169-2B7F-4F6C-A813-3AC79B011F82}" type="slidenum">
              <a:rPr lang="de-DE" altLang="en-US"/>
              <a:pPr eaLnBrk="1" hangingPunct="1"/>
              <a:t>18</a:t>
            </a:fld>
            <a:endParaRPr lang="de-DE"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Quantität als Qualität</a:t>
            </a:r>
          </a:p>
        </p:txBody>
      </p:sp>
      <p:sp>
        <p:nvSpPr>
          <p:cNvPr id="22531" name="Content Placeholder 2"/>
          <p:cNvSpPr>
            <a:spLocks noGrp="1"/>
          </p:cNvSpPr>
          <p:nvPr>
            <p:ph idx="1"/>
          </p:nvPr>
        </p:nvSpPr>
        <p:spPr>
          <a:xfrm>
            <a:off x="166688" y="981075"/>
            <a:ext cx="9501187" cy="5326063"/>
          </a:xfrm>
        </p:spPr>
        <p:txBody>
          <a:bodyPr/>
          <a:lstStyle/>
          <a:p>
            <a:pPr marL="0" indent="0"/>
            <a:r>
              <a:rPr lang="de-DE" altLang="en-US" smtClean="0"/>
              <a:t>Software Engineering ist nicht zu verstehen, wenn man sich auf kleine Einheiten konzentriert, z.B. auf einzelne Algorithmen. </a:t>
            </a:r>
          </a:p>
          <a:p>
            <a:pPr marL="0" indent="0"/>
            <a:r>
              <a:rPr lang="de-DE" altLang="en-US" smtClean="0"/>
              <a:t>Beispiel: </a:t>
            </a:r>
          </a:p>
          <a:p>
            <a:pPr lvl="1"/>
            <a:r>
              <a:rPr lang="de-DE" altLang="en-US" smtClean="0"/>
              <a:t>Ein </a:t>
            </a:r>
            <a:r>
              <a:rPr lang="de-DE" altLang="en-US" smtClean="0">
                <a:solidFill>
                  <a:srgbClr val="3333FF"/>
                </a:solidFill>
              </a:rPr>
              <a:t>Rinnsal</a:t>
            </a:r>
            <a:r>
              <a:rPr lang="de-DE" altLang="en-US" smtClean="0"/>
              <a:t> kann man mit einem simplen Brett überbrücken; für eine </a:t>
            </a:r>
            <a:r>
              <a:rPr lang="de-DE" altLang="en-US" smtClean="0">
                <a:solidFill>
                  <a:srgbClr val="3333FF"/>
                </a:solidFill>
              </a:rPr>
              <a:t>Meerenge</a:t>
            </a:r>
            <a:r>
              <a:rPr lang="de-DE" altLang="en-US" smtClean="0"/>
              <a:t> wie das Golden Gate bei San Francisco brauchte man eine Hängebrücke in einer völlig neuen Konstruktion. </a:t>
            </a:r>
          </a:p>
          <a:p>
            <a:pPr lvl="1"/>
            <a:r>
              <a:rPr lang="de-DE" altLang="en-US" smtClean="0"/>
              <a:t>Die beiden Extreme, das Brett und die Golden Gate Bridge, unterscheiden sich nicht nur in den Dimensionen, sondern sie haben so gut wie nichts gemeinsam, was die Voraussetzungen und die notwendigen Arbeiten betrifft. </a:t>
            </a:r>
          </a:p>
          <a:p>
            <a:pPr marL="0" indent="0"/>
            <a:r>
              <a:rPr lang="de-DE" altLang="en-US" smtClean="0"/>
              <a:t>Fazit:</a:t>
            </a:r>
          </a:p>
          <a:p>
            <a:pPr lvl="1"/>
            <a:r>
              <a:rPr lang="de-DE" altLang="en-US" smtClean="0">
                <a:solidFill>
                  <a:srgbClr val="FF0000"/>
                </a:solidFill>
              </a:rPr>
              <a:t>Lösungen für kleine Probleme lassen sich nicht für große Probleme skalieren.</a:t>
            </a:r>
            <a:endParaRPr lang="en-US" altLang="en-US" smtClean="0">
              <a:solidFill>
                <a:srgbClr val="FF0000"/>
              </a:solidFill>
            </a:endParaRPr>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DB2F9F1-980D-41AA-9339-FC36DCF02BCF}" type="slidenum">
              <a:rPr lang="de-DE" altLang="en-US"/>
              <a:pPr eaLnBrk="1" hangingPunct="1"/>
              <a:t>19</a:t>
            </a:fld>
            <a:endParaRPr lang="de-DE"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992188" y="1560513"/>
            <a:ext cx="7921625" cy="1504950"/>
          </a:xfrm>
        </p:spPr>
        <p:txBody>
          <a:bodyPr>
            <a:spAutoFit/>
          </a:bodyPr>
          <a:lstStyle/>
          <a:p>
            <a:r>
              <a:rPr lang="de-DE" altLang="en-US" smtClean="0"/>
              <a:t>3.1	Fortschritte in Hard- und Software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Beispiel</a:t>
            </a:r>
          </a:p>
        </p:txBody>
      </p:sp>
      <p:sp>
        <p:nvSpPr>
          <p:cNvPr id="23555" name="Content Placeholder 2"/>
          <p:cNvSpPr>
            <a:spLocks noGrp="1"/>
          </p:cNvSpPr>
          <p:nvPr>
            <p:ph idx="1"/>
          </p:nvPr>
        </p:nvSpPr>
        <p:spPr>
          <a:xfrm>
            <a:off x="166688" y="765175"/>
            <a:ext cx="9501187" cy="5326063"/>
          </a:xfrm>
        </p:spPr>
        <p:txBody>
          <a:bodyPr/>
          <a:lstStyle/>
          <a:p>
            <a:pPr marL="0" indent="0"/>
            <a:r>
              <a:rPr lang="de-DE" altLang="en-US" smtClean="0"/>
              <a:t>Die Probleme, die durch die Größe entstehen, werden durch einen statistischen Effekt verschärft: </a:t>
            </a:r>
          </a:p>
          <a:p>
            <a:pPr lvl="1"/>
            <a:r>
              <a:rPr lang="de-DE" altLang="en-US" smtClean="0"/>
              <a:t>Während es bei einfachen Systemen aus wenigen Komponenten einfach ist, ihre Korrektheit zu überprüfen, wird das bei Systemen aus vielen Komponenten sehr viel schwieriger. </a:t>
            </a:r>
          </a:p>
          <a:p>
            <a:pPr marL="0" indent="0"/>
            <a:r>
              <a:rPr lang="de-DE" altLang="en-US" smtClean="0"/>
              <a:t>Ein Software-System sei aus n Modulen zusammengesetzt. </a:t>
            </a:r>
          </a:p>
          <a:p>
            <a:pPr lvl="1"/>
            <a:r>
              <a:rPr lang="de-DE" altLang="en-US" smtClean="0"/>
              <a:t>Jedes Modul sei korrekt mit der Wahrscheinlichkeit p; n Module sind dann korrekt mit der Wahrscheinlichkeit p</a:t>
            </a:r>
            <a:r>
              <a:rPr lang="de-DE" altLang="en-US" baseline="30000" smtClean="0"/>
              <a:t>n</a:t>
            </a:r>
            <a:r>
              <a:rPr lang="de-DE" altLang="en-US" smtClean="0"/>
              <a:t>. </a:t>
            </a:r>
          </a:p>
          <a:p>
            <a:pPr lvl="1"/>
            <a:r>
              <a:rPr lang="de-DE" altLang="en-US" smtClean="0"/>
              <a:t>Für n = 100 können wir die folgenden Werte berechnen.</a:t>
            </a:r>
            <a:br>
              <a:rPr lang="de-DE" altLang="en-US" smtClean="0"/>
            </a:br>
            <a:r>
              <a:rPr lang="de-DE" altLang="en-US" smtClean="0"/>
              <a:t/>
            </a:r>
            <a:br>
              <a:rPr lang="de-DE" altLang="en-US" smtClean="0"/>
            </a:br>
            <a:r>
              <a:rPr lang="de-DE" altLang="en-US" smtClean="0"/>
              <a:t/>
            </a:r>
            <a:br>
              <a:rPr lang="de-DE" altLang="en-US" smtClean="0"/>
            </a:br>
            <a:endParaRPr lang="de-DE" altLang="en-US" smtClean="0"/>
          </a:p>
          <a:p>
            <a:pPr lvl="1"/>
            <a:r>
              <a:rPr lang="de-DE" altLang="en-US" smtClean="0"/>
              <a:t>Für ein kleines Programm ist p = 0,9 ausreichend, bei einem System aus 100 Modulen muss dazu jedes Modul zu 99,9 % korrekt sein!</a:t>
            </a:r>
            <a:endParaRPr lang="en-US" altLang="en-US" smtClean="0"/>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D075328-3674-4043-90CF-611AA6685FE4}" type="slidenum">
              <a:rPr lang="de-DE" altLang="en-US"/>
              <a:pPr eaLnBrk="1" hangingPunct="1"/>
              <a:t>20</a:t>
            </a:fld>
            <a:endParaRPr lang="de-DE" altLang="en-US"/>
          </a:p>
        </p:txBody>
      </p:sp>
      <p:graphicFrame>
        <p:nvGraphicFramePr>
          <p:cNvPr id="5" name="Table 4"/>
          <p:cNvGraphicFramePr>
            <a:graphicFrameLocks noGrp="1"/>
          </p:cNvGraphicFramePr>
          <p:nvPr/>
        </p:nvGraphicFramePr>
        <p:xfrm>
          <a:off x="1136650" y="4724400"/>
          <a:ext cx="7272338" cy="666750"/>
        </p:xfrm>
        <a:graphic>
          <a:graphicData uri="http://schemas.openxmlformats.org/drawingml/2006/table">
            <a:tbl>
              <a:tblPr/>
              <a:tblGrid>
                <a:gridCol w="1689839">
                  <a:extLst>
                    <a:ext uri="{9D8B030D-6E8A-4147-A177-3AD203B41FA5}">
                      <a16:colId xmlns:a16="http://schemas.microsoft.com/office/drawing/2014/main" val="20000"/>
                    </a:ext>
                  </a:extLst>
                </a:gridCol>
                <a:gridCol w="512987">
                  <a:extLst>
                    <a:ext uri="{9D8B030D-6E8A-4147-A177-3AD203B41FA5}">
                      <a16:colId xmlns:a16="http://schemas.microsoft.com/office/drawing/2014/main" val="20001"/>
                    </a:ext>
                  </a:extLst>
                </a:gridCol>
                <a:gridCol w="1267378">
                  <a:extLst>
                    <a:ext uri="{9D8B030D-6E8A-4147-A177-3AD203B41FA5}">
                      <a16:colId xmlns:a16="http://schemas.microsoft.com/office/drawing/2014/main" val="20002"/>
                    </a:ext>
                  </a:extLst>
                </a:gridCol>
                <a:gridCol w="1267378">
                  <a:extLst>
                    <a:ext uri="{9D8B030D-6E8A-4147-A177-3AD203B41FA5}">
                      <a16:colId xmlns:a16="http://schemas.microsoft.com/office/drawing/2014/main" val="20003"/>
                    </a:ext>
                  </a:extLst>
                </a:gridCol>
                <a:gridCol w="1267378">
                  <a:extLst>
                    <a:ext uri="{9D8B030D-6E8A-4147-A177-3AD203B41FA5}">
                      <a16:colId xmlns:a16="http://schemas.microsoft.com/office/drawing/2014/main" val="20004"/>
                    </a:ext>
                  </a:extLst>
                </a:gridCol>
                <a:gridCol w="1267378">
                  <a:extLst>
                    <a:ext uri="{9D8B030D-6E8A-4147-A177-3AD203B41FA5}">
                      <a16:colId xmlns:a16="http://schemas.microsoft.com/office/drawing/2014/main" val="20005"/>
                    </a:ext>
                  </a:extLst>
                </a:gridCol>
              </a:tblGrid>
              <a:tr h="333375">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Wenn p</a:t>
                      </a:r>
                      <a:r>
                        <a:rPr lang="de-DE" sz="1600" baseline="-25000" dirty="0">
                          <a:solidFill>
                            <a:srgbClr val="000000"/>
                          </a:solidFill>
                          <a:latin typeface="Helvetica"/>
                          <a:ea typeface="PMingLiU"/>
                          <a:cs typeface="Times New Roman"/>
                        </a:rPr>
                        <a:t> </a:t>
                      </a:r>
                      <a:endParaRPr lang="de-DE" sz="3200" dirty="0">
                        <a:solidFill>
                          <a:srgbClr val="000000"/>
                        </a:solidFill>
                        <a:latin typeface="Times New Roman"/>
                        <a:ea typeface="PMingLiU"/>
                        <a:cs typeface="Times New Roman"/>
                      </a:endParaRPr>
                    </a:p>
                  </a:txBody>
                  <a:tcPr marL="50797" marR="25398" marT="50897" marB="38173">
                    <a:lnL>
                      <a:noFill/>
                    </a:lnL>
                    <a:lnR>
                      <a:noFill/>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Symbol"/>
                          <a:ea typeface="PMingLiU"/>
                          <a:cs typeface="Symbol"/>
                        </a:rPr>
                        <a:t>=</a:t>
                      </a:r>
                      <a:endParaRPr lang="de-DE" sz="3200" dirty="0">
                        <a:solidFill>
                          <a:srgbClr val="000000"/>
                        </a:solidFill>
                        <a:latin typeface="Times New Roman"/>
                        <a:ea typeface="PMingLiU"/>
                        <a:cs typeface="Times New Roman"/>
                      </a:endParaRPr>
                    </a:p>
                  </a:txBody>
                  <a:tcPr marL="50797" marR="25398" marT="50897" marB="38173">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0,9</a:t>
                      </a:r>
                      <a:endParaRPr lang="de-DE" sz="3200" dirty="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0,95</a:t>
                      </a:r>
                      <a:endParaRPr lang="de-DE" sz="320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0,99</a:t>
                      </a:r>
                      <a:endParaRPr lang="de-DE" sz="320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0,999</a:t>
                      </a:r>
                      <a:endParaRPr lang="de-DE" sz="320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3375">
                <a:tc>
                  <a:txBody>
                    <a:bodyPr/>
                    <a:lstStyle/>
                    <a:p>
                      <a:pPr marL="177800">
                        <a:lnSpc>
                          <a:spcPct val="100000"/>
                        </a:lnSpc>
                        <a:spcBef>
                          <a:spcPts val="1000"/>
                        </a:spcBef>
                        <a:spcAft>
                          <a:spcPts val="0"/>
                        </a:spcAft>
                        <a:tabLst>
                          <a:tab pos="177800" algn="l"/>
                          <a:tab pos="215900" algn="l"/>
                          <a:tab pos="393700" algn="l"/>
                          <a:tab pos="749300" algn="l"/>
                        </a:tabLst>
                      </a:pPr>
                      <a:r>
                        <a:rPr lang="de-DE" sz="1600">
                          <a:solidFill>
                            <a:srgbClr val="000000"/>
                          </a:solidFill>
                          <a:latin typeface="Helvetica"/>
                          <a:ea typeface="PMingLiU"/>
                          <a:cs typeface="Times New Roman"/>
                        </a:rPr>
                        <a:t>dann ist p</a:t>
                      </a:r>
                      <a:r>
                        <a:rPr lang="de-DE" sz="1600" baseline="30000">
                          <a:solidFill>
                            <a:srgbClr val="000000"/>
                          </a:solidFill>
                          <a:latin typeface="Helvetica"/>
                          <a:ea typeface="PMingLiU"/>
                          <a:cs typeface="Times New Roman"/>
                        </a:rPr>
                        <a:t>100</a:t>
                      </a:r>
                      <a:endParaRPr lang="de-DE" sz="3200">
                        <a:solidFill>
                          <a:srgbClr val="000000"/>
                        </a:solidFill>
                        <a:latin typeface="Times New Roman"/>
                        <a:ea typeface="PMingLiU"/>
                        <a:cs typeface="Times New Roman"/>
                      </a:endParaRPr>
                    </a:p>
                  </a:txBody>
                  <a:tcPr marL="50797" marR="25398" marT="50897" marB="38173">
                    <a:lnL>
                      <a:noFill/>
                    </a:lnL>
                    <a:lnR>
                      <a:noFill/>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Symbol"/>
                          <a:ea typeface="PMingLiU"/>
                          <a:cs typeface="Symbol"/>
                        </a:rPr>
                        <a:t>=</a:t>
                      </a:r>
                      <a:endParaRPr lang="de-DE" sz="3200" dirty="0">
                        <a:solidFill>
                          <a:srgbClr val="000000"/>
                        </a:solidFill>
                        <a:latin typeface="Times New Roman"/>
                        <a:ea typeface="PMingLiU"/>
                        <a:cs typeface="Times New Roman"/>
                      </a:endParaRPr>
                    </a:p>
                  </a:txBody>
                  <a:tcPr marL="50797" marR="25398" marT="50897" marB="38173">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0,000 027</a:t>
                      </a:r>
                      <a:endParaRPr lang="de-DE" sz="3200" dirty="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0,006</a:t>
                      </a:r>
                      <a:endParaRPr lang="de-DE" sz="3200" dirty="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0,37</a:t>
                      </a:r>
                      <a:endParaRPr lang="de-DE" sz="3200" dirty="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1600" dirty="0">
                          <a:solidFill>
                            <a:srgbClr val="000000"/>
                          </a:solidFill>
                          <a:latin typeface="Helvetica"/>
                          <a:ea typeface="PMingLiU"/>
                          <a:cs typeface="Times New Roman"/>
                        </a:rPr>
                        <a:t>0,90</a:t>
                      </a:r>
                      <a:endParaRPr lang="de-DE" sz="3200" dirty="0">
                        <a:solidFill>
                          <a:srgbClr val="000000"/>
                        </a:solidFill>
                        <a:latin typeface="Times New Roman"/>
                        <a:ea typeface="PMingLiU"/>
                        <a:cs typeface="Times New Roman"/>
                      </a:endParaRPr>
                    </a:p>
                  </a:txBody>
                  <a:tcPr marL="50797" marR="25398" marT="50897" marB="38173">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3.3	Probleme und Chancen des Software Engineerings</a:t>
            </a:r>
            <a:endParaRPr lang="de-DE"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de-DE" altLang="en-US" smtClean="0"/>
              <a:t>SE als globale Optimierung</a:t>
            </a:r>
            <a:endParaRPr lang="en-US" altLang="en-US" smtClean="0"/>
          </a:p>
        </p:txBody>
      </p:sp>
      <p:sp>
        <p:nvSpPr>
          <p:cNvPr id="25603" name="Content Placeholder 2"/>
          <p:cNvSpPr>
            <a:spLocks noGrp="1"/>
          </p:cNvSpPr>
          <p:nvPr>
            <p:ph idx="1"/>
          </p:nvPr>
        </p:nvSpPr>
        <p:spPr>
          <a:xfrm>
            <a:off x="166688" y="692150"/>
            <a:ext cx="9501187" cy="5326063"/>
          </a:xfrm>
        </p:spPr>
        <p:txBody>
          <a:bodyPr/>
          <a:lstStyle/>
          <a:p>
            <a:pPr marL="0" indent="0"/>
            <a:r>
              <a:rPr lang="de-DE" altLang="en-US" smtClean="0">
                <a:solidFill>
                  <a:srgbClr val="3333FF"/>
                </a:solidFill>
              </a:rPr>
              <a:t>Ziel</a:t>
            </a:r>
            <a:r>
              <a:rPr lang="de-DE" altLang="en-US" smtClean="0"/>
              <a:t>: Wir wollen die Gesamtkosten senken.</a:t>
            </a:r>
          </a:p>
          <a:p>
            <a:pPr marL="0" indent="0"/>
            <a:r>
              <a:rPr lang="de-DE" altLang="en-US" smtClean="0"/>
              <a:t>Ein Ansatz wäre, die einzelnen SE-Aktivitäten auf Möglichkeiten zur </a:t>
            </a:r>
            <a:r>
              <a:rPr lang="de-DE" altLang="en-US" smtClean="0">
                <a:solidFill>
                  <a:srgbClr val="3333FF"/>
                </a:solidFill>
              </a:rPr>
              <a:t>Einsparung</a:t>
            </a:r>
            <a:r>
              <a:rPr lang="de-DE" altLang="en-US" smtClean="0"/>
              <a:t> abzuklopfen. Dieser naive Ansatz führt aber nicht zum Ziel, denn die Aktivitäten sind miteinander verknüpft. </a:t>
            </a:r>
          </a:p>
          <a:p>
            <a:pPr lvl="1"/>
            <a:r>
              <a:rPr lang="de-DE" altLang="en-US" smtClean="0"/>
              <a:t>Wenn man sparen will, kann man die Spezifikation und den Architekturentwurf weglassen, wird dafür aber später, schon beim Test und bei der Integration, mehr noch in der Wartung, bestraft. </a:t>
            </a:r>
          </a:p>
          <a:p>
            <a:pPr marL="0" indent="0"/>
            <a:r>
              <a:rPr lang="de-DE" altLang="en-US" smtClean="0"/>
              <a:t>Es ist also notwendig, das </a:t>
            </a:r>
            <a:r>
              <a:rPr lang="de-DE" altLang="en-US" smtClean="0">
                <a:solidFill>
                  <a:srgbClr val="3333FF"/>
                </a:solidFill>
              </a:rPr>
              <a:t>globale Optimum </a:t>
            </a:r>
            <a:r>
              <a:rPr lang="de-DE" altLang="en-US" smtClean="0"/>
              <a:t>zu suchen. Dafür gibt es </a:t>
            </a:r>
            <a:r>
              <a:rPr lang="de-DE" altLang="en-US" smtClean="0">
                <a:solidFill>
                  <a:srgbClr val="3333FF"/>
                </a:solidFill>
              </a:rPr>
              <a:t>keine simple Formel</a:t>
            </a:r>
            <a:r>
              <a:rPr lang="de-DE" altLang="en-US" smtClean="0"/>
              <a:t>! </a:t>
            </a:r>
          </a:p>
          <a:p>
            <a:pPr lvl="1"/>
            <a:r>
              <a:rPr lang="de-DE" altLang="en-US" smtClean="0"/>
              <a:t>Wir müssen ein differenziertes Bild der Kosten und ihrer Beziehungen entwickeln, um uns dem Optimum zu nähern.</a:t>
            </a:r>
          </a:p>
          <a:p>
            <a:pPr lvl="1"/>
            <a:r>
              <a:rPr lang="de-DE" altLang="en-US" smtClean="0"/>
              <a:t>Wir müssen dort, wo uns auch das differenzierte Bild der Kosten nicht weiterhilft, weil es zu viele Details bietet, nach dem Vorbild der Ingenieure das </a:t>
            </a:r>
            <a:r>
              <a:rPr lang="de-DE" altLang="en-US" smtClean="0">
                <a:solidFill>
                  <a:srgbClr val="3333FF"/>
                </a:solidFill>
              </a:rPr>
              <a:t>Prinzip der hohen Qualität </a:t>
            </a:r>
            <a:r>
              <a:rPr lang="de-DE" altLang="en-US" smtClean="0"/>
              <a:t>anwenden </a:t>
            </a:r>
            <a:endParaRPr lang="en-US" altLang="en-US" smtClean="0"/>
          </a:p>
        </p:txBody>
      </p:sp>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9F2A4E4-704A-4B61-941B-E6B9AB5071D9}" type="slidenum">
              <a:rPr lang="de-DE" altLang="en-US"/>
              <a:pPr eaLnBrk="1" hangingPunct="1"/>
              <a:t>22</a:t>
            </a:fld>
            <a:endParaRPr lang="de-DE"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SE als defensive Disziplin</a:t>
            </a:r>
          </a:p>
        </p:txBody>
      </p:sp>
      <p:sp>
        <p:nvSpPr>
          <p:cNvPr id="26627" name="Content Placeholder 2"/>
          <p:cNvSpPr>
            <a:spLocks noGrp="1"/>
          </p:cNvSpPr>
          <p:nvPr>
            <p:ph idx="1"/>
          </p:nvPr>
        </p:nvSpPr>
        <p:spPr>
          <a:xfrm>
            <a:off x="166688" y="981075"/>
            <a:ext cx="9501187" cy="5326063"/>
          </a:xfrm>
        </p:spPr>
        <p:txBody>
          <a:bodyPr/>
          <a:lstStyle/>
          <a:p>
            <a:pPr marL="0" indent="0"/>
            <a:r>
              <a:rPr lang="de-DE" altLang="en-US" smtClean="0"/>
              <a:t>Software Engineering spielt in der Informatik eine ähnliche Rolle wie die Hygiene in der Medizin: </a:t>
            </a:r>
          </a:p>
          <a:p>
            <a:pPr lvl="1"/>
            <a:r>
              <a:rPr lang="de-DE" altLang="en-US" smtClean="0"/>
              <a:t>Sie nützt nichts, sondern </a:t>
            </a:r>
            <a:r>
              <a:rPr lang="de-DE" altLang="en-US" smtClean="0">
                <a:solidFill>
                  <a:srgbClr val="3333FF"/>
                </a:solidFill>
              </a:rPr>
              <a:t>verhindert vielmehr Schäden </a:t>
            </a:r>
            <a:r>
              <a:rPr lang="de-DE" altLang="en-US" smtClean="0"/>
              <a:t>und sollte generell beachtet werden. </a:t>
            </a:r>
          </a:p>
          <a:p>
            <a:pPr marL="0" indent="0"/>
            <a:r>
              <a:rPr lang="de-DE" altLang="en-US" smtClean="0"/>
              <a:t>Ist dieses Ideal erreicht, so ist sie als eigenständiges Fach überflüssig. </a:t>
            </a:r>
          </a:p>
          <a:p>
            <a:pPr marL="0" indent="0"/>
            <a:r>
              <a:rPr lang="de-DE" altLang="en-US" smtClean="0"/>
              <a:t>Software Engineering ist – wie die Hygiene – langweilig und frustrierend für Leute, die die Abwehr von Fehlschlägen und Katastrophen nicht als positive Leistung betrachten.</a:t>
            </a:r>
            <a:endParaRPr lang="en-US" altLang="en-US" smtClean="0"/>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9EAC270-34C5-4DAE-9131-FAB408F72238}" type="slidenum">
              <a:rPr lang="de-DE" altLang="en-US"/>
              <a:pPr eaLnBrk="1" hangingPunct="1"/>
              <a:t>23</a:t>
            </a:fld>
            <a:endParaRPr lang="de-DE"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de-DE" altLang="en-US" smtClean="0"/>
              <a:t>SE als ein Gestrüpp von Problemen</a:t>
            </a:r>
            <a:endParaRPr lang="en-US" altLang="en-US" smtClean="0"/>
          </a:p>
        </p:txBody>
      </p:sp>
      <p:sp>
        <p:nvSpPr>
          <p:cNvPr id="27651" name="Content Placeholder 2"/>
          <p:cNvSpPr>
            <a:spLocks noGrp="1"/>
          </p:cNvSpPr>
          <p:nvPr>
            <p:ph idx="1"/>
          </p:nvPr>
        </p:nvSpPr>
        <p:spPr>
          <a:xfrm>
            <a:off x="166688" y="765175"/>
            <a:ext cx="9501187" cy="5326063"/>
          </a:xfrm>
        </p:spPr>
        <p:txBody>
          <a:bodyPr/>
          <a:lstStyle/>
          <a:p>
            <a:pPr marL="0" indent="0"/>
            <a:r>
              <a:rPr lang="de-DE" altLang="en-US" smtClean="0"/>
              <a:t>Eine Schwierigkeit ist die wechselseitige Verknüpfung zwischen den Maßnahmen, die zum Software Engineering gerechnet werden. </a:t>
            </a:r>
          </a:p>
          <a:p>
            <a:pPr marL="0" indent="0"/>
            <a:r>
              <a:rPr lang="de-DE" altLang="en-US" smtClean="0"/>
              <a:t>Beispiel: </a:t>
            </a:r>
          </a:p>
          <a:p>
            <a:pPr lvl="1"/>
            <a:r>
              <a:rPr lang="de-DE" altLang="en-US" smtClean="0"/>
              <a:t>Qualitätssicherung erfordert eine Konfigurationsverwaltung. </a:t>
            </a:r>
          </a:p>
          <a:p>
            <a:pPr lvl="1"/>
            <a:r>
              <a:rPr lang="de-DE" altLang="en-US" smtClean="0"/>
              <a:t>Konfigurationsverwaltung setzt die Stabilität der Teilprodukte voraus, was nur durch Qualitätssicherung möglich ist. </a:t>
            </a:r>
            <a:endParaRPr lang="en-US" altLang="en-US" smtClean="0"/>
          </a:p>
        </p:txBody>
      </p:sp>
      <p:sp>
        <p:nvSpPr>
          <p:cNvPr id="276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8C9C00C-8A97-4D5A-AFDA-F2A3D7205C13}" type="slidenum">
              <a:rPr lang="de-DE" altLang="en-US"/>
              <a:pPr eaLnBrk="1" hangingPunct="1"/>
              <a:t>24</a:t>
            </a:fld>
            <a:endParaRPr lang="de-DE" altLang="en-US"/>
          </a:p>
        </p:txBody>
      </p:sp>
      <p:pic>
        <p:nvPicPr>
          <p:cNvPr id="27653" name="Picture 4" descr="3_4_SE_Gewoelbe_sw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2913" y="3400425"/>
            <a:ext cx="6696075" cy="308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de-DE" altLang="en-US" smtClean="0"/>
              <a:t>SE als Technologie für die Köpfe</a:t>
            </a:r>
            <a:endParaRPr lang="en-US" altLang="en-US" smtClean="0"/>
          </a:p>
        </p:txBody>
      </p:sp>
      <p:sp>
        <p:nvSpPr>
          <p:cNvPr id="28675" name="Content Placeholder 2"/>
          <p:cNvSpPr>
            <a:spLocks noGrp="1"/>
          </p:cNvSpPr>
          <p:nvPr>
            <p:ph idx="1"/>
          </p:nvPr>
        </p:nvSpPr>
        <p:spPr>
          <a:xfrm>
            <a:off x="166688" y="908050"/>
            <a:ext cx="9501187" cy="5326063"/>
          </a:xfrm>
        </p:spPr>
        <p:txBody>
          <a:bodyPr/>
          <a:lstStyle/>
          <a:p>
            <a:pPr marL="0" indent="0"/>
            <a:r>
              <a:rPr lang="de-DE" altLang="en-US" smtClean="0"/>
              <a:t>Wissenschaftliche Erkenntnis und neue Technologie lassen sich gut in die Anwendung transferieren, wenn sie sich in </a:t>
            </a:r>
            <a:r>
              <a:rPr lang="de-DE" altLang="en-US" smtClean="0">
                <a:solidFill>
                  <a:srgbClr val="3333FF"/>
                </a:solidFill>
              </a:rPr>
              <a:t>Produkten</a:t>
            </a:r>
            <a:r>
              <a:rPr lang="de-DE" altLang="en-US" smtClean="0"/>
              <a:t> niederschlagen</a:t>
            </a:r>
          </a:p>
          <a:p>
            <a:pPr lvl="1"/>
            <a:r>
              <a:rPr lang="de-DE" altLang="en-US" smtClean="0"/>
              <a:t>Einen Compiler oder ein Betriebssystem kann man benutzen, ohne die Technik zu verstehen.</a:t>
            </a:r>
          </a:p>
          <a:p>
            <a:pPr marL="0" indent="0"/>
            <a:r>
              <a:rPr lang="de-DE" altLang="en-US" smtClean="0"/>
              <a:t>Leider lassen sich die Fortschritte im Software Engineering nur zu einem kleinen Teil in Werkzeuge gießen. </a:t>
            </a:r>
          </a:p>
          <a:p>
            <a:pPr marL="0" indent="0"/>
            <a:r>
              <a:rPr lang="de-DE" altLang="en-US" smtClean="0"/>
              <a:t>Häufig entstehen im Software Engineering </a:t>
            </a:r>
            <a:r>
              <a:rPr lang="de-DE" altLang="en-US" smtClean="0">
                <a:solidFill>
                  <a:srgbClr val="3333FF"/>
                </a:solidFill>
              </a:rPr>
              <a:t>Einsichten</a:t>
            </a:r>
            <a:r>
              <a:rPr lang="de-DE" altLang="en-US" smtClean="0"/>
              <a:t> und </a:t>
            </a:r>
            <a:r>
              <a:rPr lang="de-DE" altLang="en-US" smtClean="0">
                <a:solidFill>
                  <a:srgbClr val="3333FF"/>
                </a:solidFill>
              </a:rPr>
              <a:t>Regeln</a:t>
            </a:r>
            <a:r>
              <a:rPr lang="de-DE" altLang="en-US" smtClean="0"/>
              <a:t>, die von den Software-Entwicklern umgesetzt werden müssen. </a:t>
            </a:r>
          </a:p>
          <a:p>
            <a:pPr lvl="1"/>
            <a:r>
              <a:rPr lang="de-DE" altLang="en-US" smtClean="0"/>
              <a:t>Software Engineering zielt darauf ab, das Verhalten dieser Leute zu verändern. </a:t>
            </a:r>
          </a:p>
          <a:p>
            <a:pPr marL="0" indent="0"/>
            <a:r>
              <a:rPr lang="de-DE" altLang="en-US" smtClean="0">
                <a:solidFill>
                  <a:srgbClr val="FF0000"/>
                </a:solidFill>
              </a:rPr>
              <a:t>Nur, wenn den Entwicklern gute Arbeit, Beachtung der Normen, penible Prüfung usw. selbstverständlich sind, können wir erwarten, solide Produkte zu erhalten.</a:t>
            </a:r>
            <a:endParaRPr lang="en-US" altLang="en-US" smtClean="0">
              <a:solidFill>
                <a:srgbClr val="FF0000"/>
              </a:solidFill>
            </a:endParaRPr>
          </a:p>
        </p:txBody>
      </p:sp>
      <p:sp>
        <p:nvSpPr>
          <p:cNvPr id="2867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211BAF2-D7E9-4361-BB7A-FEF433B8A430}" type="slidenum">
              <a:rPr lang="de-DE" altLang="en-US"/>
              <a:pPr eaLnBrk="1" hangingPunct="1"/>
              <a:t>25</a:t>
            </a:fld>
            <a:endParaRPr lang="de-DE"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defTabSz="538163"/>
            <a:r>
              <a:rPr lang="de-DE" altLang="en-US" smtClean="0"/>
              <a:t>Moore‘s Law</a:t>
            </a:r>
          </a:p>
        </p:txBody>
      </p:sp>
      <p:sp>
        <p:nvSpPr>
          <p:cNvPr id="6147" name="Rectangle 3"/>
          <p:cNvSpPr>
            <a:spLocks noGrp="1" noChangeArrowheads="1"/>
          </p:cNvSpPr>
          <p:nvPr>
            <p:ph idx="1"/>
          </p:nvPr>
        </p:nvSpPr>
        <p:spPr>
          <a:xfrm>
            <a:off x="166688" y="981075"/>
            <a:ext cx="9501187" cy="5326063"/>
          </a:xfrm>
        </p:spPr>
        <p:txBody>
          <a:bodyPr/>
          <a:lstStyle/>
          <a:p>
            <a:pPr marL="0" indent="0" defTabSz="538163"/>
            <a:r>
              <a:rPr lang="de-DE" altLang="en-US" smtClean="0">
                <a:solidFill>
                  <a:srgbClr val="000000"/>
                </a:solidFill>
                <a:cs typeface="Times New Roman" panose="02020603050405020304" pitchFamily="18" charset="0"/>
              </a:rPr>
              <a:t>Schon in den Sechzigerjahren bemerkte </a:t>
            </a:r>
            <a:r>
              <a:rPr lang="de-DE" altLang="en-US" smtClean="0">
                <a:solidFill>
                  <a:srgbClr val="0000FF"/>
                </a:solidFill>
                <a:cs typeface="Times New Roman" panose="02020603050405020304" pitchFamily="18" charset="0"/>
              </a:rPr>
              <a:t>George Moore</a:t>
            </a:r>
            <a:r>
              <a:rPr lang="de-DE" altLang="en-US" smtClean="0">
                <a:solidFill>
                  <a:srgbClr val="000000"/>
                </a:solidFill>
                <a:cs typeface="Times New Roman" panose="02020603050405020304" pitchFamily="18" charset="0"/>
              </a:rPr>
              <a:t>, Chef der Firma Intel, dass sich die </a:t>
            </a:r>
            <a:r>
              <a:rPr lang="de-DE" altLang="en-US" b="1" smtClean="0">
                <a:solidFill>
                  <a:srgbClr val="000000"/>
                </a:solidFill>
                <a:cs typeface="Times New Roman" panose="02020603050405020304" pitchFamily="18" charset="0"/>
              </a:rPr>
              <a:t>Integrationsdichte</a:t>
            </a:r>
            <a:r>
              <a:rPr lang="de-DE" altLang="en-US" smtClean="0">
                <a:solidFill>
                  <a:srgbClr val="000000"/>
                </a:solidFill>
                <a:cs typeface="Times New Roman" panose="02020603050405020304" pitchFamily="18" charset="0"/>
              </a:rPr>
              <a:t> etwa alle 18 Monate </a:t>
            </a:r>
            <a:r>
              <a:rPr lang="de-DE" altLang="en-US" smtClean="0">
                <a:solidFill>
                  <a:srgbClr val="0000FF"/>
                </a:solidFill>
                <a:cs typeface="Times New Roman" panose="02020603050405020304" pitchFamily="18" charset="0"/>
              </a:rPr>
              <a:t>verdoppelt</a:t>
            </a:r>
            <a:r>
              <a:rPr lang="de-DE" altLang="en-US" smtClean="0">
                <a:solidFill>
                  <a:srgbClr val="000000"/>
                </a:solidFill>
                <a:cs typeface="Times New Roman" panose="02020603050405020304" pitchFamily="18" charset="0"/>
              </a:rPr>
              <a:t>, also </a:t>
            </a:r>
            <a:r>
              <a:rPr lang="de-DE" altLang="en-US" b="1" smtClean="0">
                <a:solidFill>
                  <a:srgbClr val="000000"/>
                </a:solidFill>
                <a:cs typeface="Times New Roman" panose="02020603050405020304" pitchFamily="18" charset="0"/>
              </a:rPr>
              <a:t>exponentiell wächst</a:t>
            </a:r>
            <a:r>
              <a:rPr lang="de-DE" altLang="en-US" smtClean="0">
                <a:solidFill>
                  <a:srgbClr val="000000"/>
                </a:solidFill>
                <a:cs typeface="Times New Roman" panose="02020603050405020304" pitchFamily="18" charset="0"/>
              </a:rPr>
              <a:t>.</a:t>
            </a:r>
            <a:endParaRPr lang="de-DE" altLang="en-US" b="1" smtClean="0">
              <a:solidFill>
                <a:srgbClr val="0000FF"/>
              </a:solidFill>
              <a:cs typeface="Times New Roman" panose="02020603050405020304" pitchFamily="18" charset="0"/>
              <a:sym typeface="Symbol" panose="05050102010706020507" pitchFamily="18" charset="2"/>
            </a:endParaRPr>
          </a:p>
          <a:p>
            <a:pPr marL="0" indent="0" defTabSz="538163"/>
            <a:r>
              <a:rPr lang="de-DE" altLang="en-US" smtClean="0">
                <a:solidFill>
                  <a:srgbClr val="000000"/>
                </a:solidFill>
                <a:cs typeface="Times New Roman" panose="02020603050405020304" pitchFamily="18" charset="0"/>
              </a:rPr>
              <a:t>(Die physikalischen Grenzen werden voraussichtlich im zweiten Jahrzehnt des 21. Jahrhunderts erreicht.)</a:t>
            </a:r>
          </a:p>
          <a:p>
            <a:pPr marL="0" indent="0" defTabSz="538163"/>
            <a:r>
              <a:rPr lang="de-DE" altLang="en-US" smtClean="0">
                <a:solidFill>
                  <a:srgbClr val="000000"/>
                </a:solidFill>
                <a:cs typeface="Times New Roman" panose="02020603050405020304" pitchFamily="18" charset="0"/>
              </a:rPr>
              <a:t>Ähnlich entwickeln sich die </a:t>
            </a:r>
            <a:r>
              <a:rPr lang="de-DE" altLang="en-US" b="1" smtClean="0">
                <a:solidFill>
                  <a:srgbClr val="000000"/>
                </a:solidFill>
                <a:cs typeface="Times New Roman" panose="02020603050405020304" pitchFamily="18" charset="0"/>
              </a:rPr>
              <a:t>Prozessorleistung</a:t>
            </a:r>
            <a:r>
              <a:rPr lang="de-DE" altLang="en-US" smtClean="0">
                <a:solidFill>
                  <a:srgbClr val="000000"/>
                </a:solidFill>
                <a:cs typeface="Times New Roman" panose="02020603050405020304" pitchFamily="18" charset="0"/>
              </a:rPr>
              <a:t> und die </a:t>
            </a:r>
            <a:r>
              <a:rPr lang="de-DE" altLang="en-US" b="1" smtClean="0">
                <a:solidFill>
                  <a:srgbClr val="000000"/>
                </a:solidFill>
                <a:cs typeface="Times New Roman" panose="02020603050405020304" pitchFamily="18" charset="0"/>
              </a:rPr>
              <a:t>Speicherkapazität</a:t>
            </a:r>
            <a:r>
              <a:rPr lang="de-DE" altLang="en-US" smtClean="0">
                <a:solidFill>
                  <a:srgbClr val="000000"/>
                </a:solidFill>
                <a:cs typeface="Times New Roman" panose="02020603050405020304" pitchFamily="18" charset="0"/>
              </a:rPr>
              <a:t> pro €.</a:t>
            </a:r>
          </a:p>
          <a:p>
            <a:pPr marL="0" indent="0" defTabSz="538163"/>
            <a:r>
              <a:rPr lang="de-DE" altLang="en-US" smtClean="0">
                <a:solidFill>
                  <a:srgbClr val="000000"/>
                </a:solidFill>
                <a:cs typeface="Times New Roman" panose="02020603050405020304" pitchFamily="18" charset="0"/>
              </a:rPr>
              <a:t>Damit entstand der Eindruck, dass die Hardware-Entwicklung der Software davonläuft. </a:t>
            </a:r>
          </a:p>
        </p:txBody>
      </p:sp>
      <p:sp>
        <p:nvSpPr>
          <p:cNvPr id="6148"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BA2688A-7888-4F60-9C3F-60A0541BE458}" type="slidenum">
              <a:rPr lang="de-DE" altLang="en-US"/>
              <a:pPr eaLnBrk="1" hangingPunct="1"/>
              <a:t>3</a:t>
            </a:fld>
            <a:endParaRPr lang="de-DE"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de-DE" altLang="en-US" smtClean="0"/>
              <a:t>Hardware vs. Software</a:t>
            </a:r>
          </a:p>
        </p:txBody>
      </p:sp>
      <p:sp>
        <p:nvSpPr>
          <p:cNvPr id="7171" name="Rectangle 3"/>
          <p:cNvSpPr>
            <a:spLocks noGrp="1" noChangeArrowheads="1"/>
          </p:cNvSpPr>
          <p:nvPr>
            <p:ph idx="1"/>
          </p:nvPr>
        </p:nvSpPr>
        <p:spPr>
          <a:xfrm>
            <a:off x="166688" y="981075"/>
            <a:ext cx="9501187" cy="5326063"/>
          </a:xfrm>
        </p:spPr>
        <p:txBody>
          <a:bodyPr/>
          <a:lstStyle/>
          <a:p>
            <a:pPr marL="0" indent="0" defTabSz="358775"/>
            <a:r>
              <a:rPr lang="de-DE" altLang="en-US" smtClean="0">
                <a:solidFill>
                  <a:srgbClr val="000000"/>
                </a:solidFill>
                <a:cs typeface="Times New Roman" panose="02020603050405020304" pitchFamily="18" charset="0"/>
              </a:rPr>
              <a:t>In den Fünfzigerjahren war der Computer </a:t>
            </a:r>
            <a:r>
              <a:rPr lang="de-DE" altLang="en-US" b="1" smtClean="0">
                <a:solidFill>
                  <a:srgbClr val="000000"/>
                </a:solidFill>
                <a:cs typeface="Times New Roman" panose="02020603050405020304" pitchFamily="18" charset="0"/>
              </a:rPr>
              <a:t>das schwächste Glied der Kette</a:t>
            </a:r>
            <a:r>
              <a:rPr lang="de-DE" altLang="en-US" smtClean="0">
                <a:solidFill>
                  <a:srgbClr val="000000"/>
                </a:solidFill>
                <a:cs typeface="Times New Roman" panose="02020603050405020304" pitchFamily="18" charset="0"/>
              </a:rPr>
              <a:t>, und die Leistung der Programmierer wurde eingesetzt, um seine Unzulänglichkeiten zu kompensieren. </a:t>
            </a:r>
            <a:endParaRPr lang="de-DE" altLang="en-US" smtClean="0">
              <a:solidFill>
                <a:srgbClr val="0000FF"/>
              </a:solidFill>
              <a:cs typeface="Times New Roman" panose="02020603050405020304" pitchFamily="18" charset="0"/>
            </a:endParaRPr>
          </a:p>
          <a:p>
            <a:pPr marL="0" indent="0" defTabSz="358775"/>
            <a:r>
              <a:rPr lang="de-DE" altLang="en-US" smtClean="0">
                <a:solidFill>
                  <a:srgbClr val="0000FF"/>
                </a:solidFill>
                <a:cs typeface="Times New Roman" panose="02020603050405020304" pitchFamily="18" charset="0"/>
              </a:rPr>
              <a:t>Beispiel: Algorithmen, die trotz Hardware-Ausfällen ein korrektes Resultat lieferten. </a:t>
            </a:r>
          </a:p>
          <a:p>
            <a:pPr marL="0" indent="0" defTabSz="358775"/>
            <a:r>
              <a:rPr lang="de-DE" altLang="en-US" smtClean="0">
                <a:solidFill>
                  <a:srgbClr val="000000"/>
                </a:solidFill>
                <a:cs typeface="Times New Roman" panose="02020603050405020304" pitchFamily="18" charset="0"/>
              </a:rPr>
              <a:t>Bald aber waren diese Probleme überwunden, die Rechner wurden </a:t>
            </a:r>
            <a:r>
              <a:rPr lang="de-DE" altLang="en-US" b="1" smtClean="0">
                <a:solidFill>
                  <a:srgbClr val="000000"/>
                </a:solidFill>
                <a:cs typeface="Times New Roman" panose="02020603050405020304" pitchFamily="18" charset="0"/>
              </a:rPr>
              <a:t>kleiner</a:t>
            </a:r>
            <a:r>
              <a:rPr lang="de-DE" altLang="en-US" smtClean="0">
                <a:solidFill>
                  <a:srgbClr val="000000"/>
                </a:solidFill>
                <a:cs typeface="Times New Roman" panose="02020603050405020304" pitchFamily="18" charset="0"/>
              </a:rPr>
              <a:t> und </a:t>
            </a:r>
            <a:r>
              <a:rPr lang="de-DE" altLang="en-US" b="1" smtClean="0">
                <a:solidFill>
                  <a:srgbClr val="000000"/>
                </a:solidFill>
                <a:cs typeface="Times New Roman" panose="02020603050405020304" pitchFamily="18" charset="0"/>
              </a:rPr>
              <a:t>billiger</a:t>
            </a:r>
            <a:r>
              <a:rPr lang="de-DE" altLang="en-US" smtClean="0">
                <a:solidFill>
                  <a:srgbClr val="000000"/>
                </a:solidFill>
                <a:cs typeface="Times New Roman" panose="02020603050405020304" pitchFamily="18" charset="0"/>
              </a:rPr>
              <a:t>, </a:t>
            </a:r>
            <a:r>
              <a:rPr lang="de-DE" altLang="en-US" b="1" smtClean="0">
                <a:solidFill>
                  <a:srgbClr val="000000"/>
                </a:solidFill>
                <a:cs typeface="Times New Roman" panose="02020603050405020304" pitchFamily="18" charset="0"/>
              </a:rPr>
              <a:t>schneller</a:t>
            </a:r>
            <a:r>
              <a:rPr lang="de-DE" altLang="en-US" smtClean="0">
                <a:solidFill>
                  <a:srgbClr val="000000"/>
                </a:solidFill>
                <a:cs typeface="Times New Roman" panose="02020603050405020304" pitchFamily="18" charset="0"/>
              </a:rPr>
              <a:t> und </a:t>
            </a:r>
            <a:r>
              <a:rPr lang="de-DE" altLang="en-US" b="1" smtClean="0">
                <a:solidFill>
                  <a:srgbClr val="000000"/>
                </a:solidFill>
                <a:cs typeface="Times New Roman" panose="02020603050405020304" pitchFamily="18" charset="0"/>
              </a:rPr>
              <a:t>zuverlässiger</a:t>
            </a:r>
            <a:r>
              <a:rPr lang="de-DE" altLang="en-US" smtClean="0">
                <a:solidFill>
                  <a:srgbClr val="000000"/>
                </a:solidFill>
                <a:cs typeface="Times New Roman" panose="02020603050405020304" pitchFamily="18" charset="0"/>
              </a:rPr>
              <a:t>. </a:t>
            </a:r>
            <a:endParaRPr lang="de-DE" altLang="en-US" smtClean="0">
              <a:solidFill>
                <a:srgbClr val="0000FF"/>
              </a:solidFill>
              <a:cs typeface="Times New Roman" panose="02020603050405020304" pitchFamily="18" charset="0"/>
            </a:endParaRPr>
          </a:p>
          <a:p>
            <a:pPr marL="0" indent="0" defTabSz="358775"/>
            <a:r>
              <a:rPr lang="de-DE" altLang="en-US" smtClean="0">
                <a:solidFill>
                  <a:srgbClr val="000000"/>
                </a:solidFill>
                <a:cs typeface="Times New Roman" panose="02020603050405020304" pitchFamily="18" charset="0"/>
              </a:rPr>
              <a:t>Die Software wurde in dieser Zeit </a:t>
            </a:r>
            <a:r>
              <a:rPr lang="de-DE" altLang="en-US" smtClean="0">
                <a:solidFill>
                  <a:srgbClr val="0000FF"/>
                </a:solidFill>
                <a:cs typeface="Times New Roman" panose="02020603050405020304" pitchFamily="18" charset="0"/>
              </a:rPr>
              <a:t>weder billiger noch zuverlässiger</a:t>
            </a:r>
            <a:r>
              <a:rPr lang="de-DE" altLang="en-US" smtClean="0">
                <a:solidFill>
                  <a:srgbClr val="000000"/>
                </a:solidFill>
                <a:cs typeface="Times New Roman" panose="02020603050405020304" pitchFamily="18" charset="0"/>
              </a:rPr>
              <a:t>.</a:t>
            </a:r>
          </a:p>
          <a:p>
            <a:pPr lvl="1" defTabSz="358775"/>
            <a:r>
              <a:rPr lang="de-DE" altLang="en-US" smtClean="0">
                <a:cs typeface="Times New Roman" panose="02020603050405020304" pitchFamily="18" charset="0"/>
              </a:rPr>
              <a:t>Genauer: Die Kosten einer Zeile Code haben sich in Jahrzehnten kaum 	verändert. In höheren Sprachen leistet eine Zeile Code aber mehr als in 	den alten, primitiven Sprachen.</a:t>
            </a:r>
          </a:p>
          <a:p>
            <a:pPr marL="0" indent="0" defTabSz="358775"/>
            <a:r>
              <a:rPr lang="de-DE" altLang="en-US" b="1" smtClean="0">
                <a:solidFill>
                  <a:srgbClr val="000000"/>
                </a:solidFill>
                <a:cs typeface="Times New Roman" panose="02020603050405020304" pitchFamily="18" charset="0"/>
              </a:rPr>
              <a:t>Effekt</a:t>
            </a:r>
            <a:r>
              <a:rPr lang="de-DE" altLang="en-US" smtClean="0">
                <a:solidFill>
                  <a:srgbClr val="000000"/>
                </a:solidFill>
                <a:cs typeface="Times New Roman" panose="02020603050405020304" pitchFamily="18" charset="0"/>
              </a:rPr>
              <a:t>: Die </a:t>
            </a:r>
            <a:r>
              <a:rPr lang="de-DE" altLang="en-US" b="1" smtClean="0">
                <a:solidFill>
                  <a:srgbClr val="000000"/>
                </a:solidFill>
                <a:cs typeface="Times New Roman" panose="02020603050405020304" pitchFamily="18" charset="0"/>
              </a:rPr>
              <a:t>Software</a:t>
            </a:r>
            <a:r>
              <a:rPr lang="de-DE" altLang="en-US" smtClean="0">
                <a:solidFill>
                  <a:srgbClr val="000000"/>
                </a:solidFill>
                <a:cs typeface="Times New Roman" panose="02020603050405020304" pitchFamily="18" charset="0"/>
              </a:rPr>
              <a:t> war von nun an der </a:t>
            </a:r>
            <a:r>
              <a:rPr lang="de-DE" altLang="en-US" b="1" smtClean="0">
                <a:solidFill>
                  <a:srgbClr val="000000"/>
                </a:solidFill>
                <a:cs typeface="Times New Roman" panose="02020603050405020304" pitchFamily="18" charset="0"/>
              </a:rPr>
              <a:t>Schwachpunkt des Gesamtsystems</a:t>
            </a:r>
            <a:r>
              <a:rPr lang="de-DE" altLang="en-US" smtClean="0">
                <a:solidFill>
                  <a:srgbClr val="000000"/>
                </a:solidFill>
                <a:cs typeface="Times New Roman" panose="02020603050405020304" pitchFamily="18" charset="0"/>
              </a:rPr>
              <a:t>.</a:t>
            </a:r>
          </a:p>
        </p:txBody>
      </p:sp>
      <p:sp>
        <p:nvSpPr>
          <p:cNvPr id="717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2CF1F3D-9159-4D3B-AFE7-F5AD43340697}" type="slidenum">
              <a:rPr lang="de-DE" altLang="en-US"/>
              <a:pPr eaLnBrk="1" hangingPunct="1"/>
              <a:t>4</a:t>
            </a:fld>
            <a:endParaRPr lang="de-DE"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de-DE" altLang="en-US" smtClean="0"/>
              <a:t>Fortschritte bei Hard- und Software</a:t>
            </a:r>
          </a:p>
        </p:txBody>
      </p:sp>
      <p:sp>
        <p:nvSpPr>
          <p:cNvPr id="8195" name="Text Placeholder 2"/>
          <p:cNvSpPr>
            <a:spLocks noGrp="1"/>
          </p:cNvSpPr>
          <p:nvPr>
            <p:ph type="body" sz="half" idx="2"/>
          </p:nvPr>
        </p:nvSpPr>
        <p:spPr>
          <a:xfrm>
            <a:off x="344488" y="5648325"/>
            <a:ext cx="9072562" cy="804863"/>
          </a:xfrm>
        </p:spPr>
        <p:txBody>
          <a:bodyPr/>
          <a:lstStyle/>
          <a:p>
            <a:r>
              <a:rPr lang="de-DE" altLang="en-US" smtClean="0"/>
              <a:t>Entwicklung von 1960 bis 1990</a:t>
            </a:r>
          </a:p>
        </p:txBody>
      </p:sp>
      <p:pic>
        <p:nvPicPr>
          <p:cNvPr id="8196" name="Content Placeholder 5" descr="3_1_SW_vs_HW_COLL.png"/>
          <p:cNvPicPr>
            <a:picLocks noGrp="1" noChangeAspect="1"/>
          </p:cNvPicPr>
          <p:nvPr>
            <p:ph sz="quarter" idx="12"/>
          </p:nvPr>
        </p:nvPicPr>
        <p:blipFill>
          <a:blip r:embed="rId2" cstate="print">
            <a:extLst>
              <a:ext uri="{28A0092B-C50C-407E-A947-70E740481C1C}">
                <a14:useLocalDpi xmlns:a14="http://schemas.microsoft.com/office/drawing/2010/main" val="0"/>
              </a:ext>
            </a:extLst>
          </a:blip>
          <a:srcRect/>
          <a:stretch>
            <a:fillRect/>
          </a:stretch>
        </p:blipFill>
        <p:spPr>
          <a:xfrm>
            <a:off x="1592263" y="1341438"/>
            <a:ext cx="6240462" cy="3743325"/>
          </a:xfrm>
        </p:spPr>
      </p:pic>
      <p:sp>
        <p:nvSpPr>
          <p:cNvPr id="8197"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0463AC-E307-4A3A-9C20-EC5F84C85CE0}" type="slidenum">
              <a:rPr lang="de-DE" altLang="en-US"/>
              <a:pPr eaLnBrk="1" hangingPunct="1"/>
              <a:t>5</a:t>
            </a:fld>
            <a:endParaRPr lang="de-DE"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de-DE" altLang="en-US" smtClean="0"/>
              <a:t>Die Ausgaben für Hard- und Software</a:t>
            </a:r>
          </a:p>
        </p:txBody>
      </p:sp>
      <p:sp>
        <p:nvSpPr>
          <p:cNvPr id="9219" name="Text Placeholder 2"/>
          <p:cNvSpPr>
            <a:spLocks noGrp="1"/>
          </p:cNvSpPr>
          <p:nvPr>
            <p:ph type="body" sz="half" idx="2"/>
          </p:nvPr>
        </p:nvSpPr>
        <p:spPr>
          <a:xfrm>
            <a:off x="344488" y="5648325"/>
            <a:ext cx="9072562" cy="804863"/>
          </a:xfrm>
        </p:spPr>
        <p:txBody>
          <a:bodyPr/>
          <a:lstStyle/>
          <a:p>
            <a:r>
              <a:rPr lang="de-DE" altLang="en-US" smtClean="0"/>
              <a:t>Wegen der unterschiedlichen Entwicklung in Hard- und Software wurde Ende der Sechzigerjahre vorausgesagt, dass zukünftig das meiste </a:t>
            </a:r>
            <a:r>
              <a:rPr lang="de-DE" altLang="en-US" b="1" smtClean="0"/>
              <a:t>Geld nicht mehr für Hardware, sondern für Software ausgegeben werde</a:t>
            </a:r>
            <a:r>
              <a:rPr lang="de-DE" altLang="en-US" smtClean="0"/>
              <a:t> (Boehm, 1973).</a:t>
            </a:r>
          </a:p>
          <a:p>
            <a:endParaRPr lang="de-DE" altLang="en-US" smtClean="0"/>
          </a:p>
        </p:txBody>
      </p:sp>
      <p:pic>
        <p:nvPicPr>
          <p:cNvPr id="9220" name="Content Placeholder 5" descr="3_2_SWHW_Trends_COL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666750" y="1125538"/>
            <a:ext cx="8499475" cy="4032250"/>
          </a:xfrm>
        </p:spPr>
      </p:pic>
      <p:sp>
        <p:nvSpPr>
          <p:cNvPr id="9221"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2E5CC5E-0AF3-46AD-A1E2-DD9415364E8C}" type="slidenum">
              <a:rPr lang="de-DE" altLang="en-US"/>
              <a:pPr eaLnBrk="1" hangingPunct="1"/>
              <a:t>6</a:t>
            </a:fld>
            <a:endParaRPr lang="de-DE"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r>
              <a:rPr lang="de-DE" altLang="en-US" smtClean="0"/>
              <a:t>Diskussion</a:t>
            </a:r>
          </a:p>
        </p:txBody>
      </p:sp>
      <p:sp>
        <p:nvSpPr>
          <p:cNvPr id="10243" name="Rectangle 6"/>
          <p:cNvSpPr>
            <a:spLocks noGrp="1" noChangeArrowheads="1"/>
          </p:cNvSpPr>
          <p:nvPr>
            <p:ph idx="1"/>
          </p:nvPr>
        </p:nvSpPr>
        <p:spPr>
          <a:xfrm>
            <a:off x="166688" y="981075"/>
            <a:ext cx="9501187" cy="5326063"/>
          </a:xfrm>
        </p:spPr>
        <p:txBody>
          <a:bodyPr/>
          <a:lstStyle/>
          <a:p>
            <a:pPr marL="0" indent="0" defTabSz="358775"/>
            <a:r>
              <a:rPr lang="de-DE" altLang="en-US" smtClean="0">
                <a:solidFill>
                  <a:srgbClr val="000000"/>
                </a:solidFill>
                <a:cs typeface="Times New Roman" panose="02020603050405020304" pitchFamily="18" charset="0"/>
              </a:rPr>
              <a:t>Diese Vermutung hat sich als </a:t>
            </a:r>
            <a:r>
              <a:rPr lang="de-DE" altLang="en-US" smtClean="0">
                <a:solidFill>
                  <a:srgbClr val="0000FF"/>
                </a:solidFill>
                <a:cs typeface="Times New Roman" panose="02020603050405020304" pitchFamily="18" charset="0"/>
              </a:rPr>
              <a:t>falsch</a:t>
            </a:r>
            <a:r>
              <a:rPr lang="de-DE" altLang="en-US" smtClean="0">
                <a:solidFill>
                  <a:srgbClr val="000000"/>
                </a:solidFill>
                <a:cs typeface="Times New Roman" panose="02020603050405020304" pitchFamily="18" charset="0"/>
              </a:rPr>
              <a:t> erwiesen (Gurbaxani und Mendelson, 1987).</a:t>
            </a:r>
          </a:p>
          <a:p>
            <a:pPr marL="0" indent="0" defTabSz="358775"/>
            <a:r>
              <a:rPr lang="de-DE" altLang="en-US" smtClean="0">
                <a:solidFill>
                  <a:srgbClr val="000000"/>
                </a:solidFill>
                <a:cs typeface="Times New Roman" panose="02020603050405020304" pitchFamily="18" charset="0"/>
              </a:rPr>
              <a:t>Grund: Wenn eine Ware relativ zu anderen knapp und teuer wird, </a:t>
            </a:r>
            <a:r>
              <a:rPr lang="de-DE" altLang="en-US" smtClean="0">
                <a:solidFill>
                  <a:srgbClr val="0000FF"/>
                </a:solidFill>
                <a:cs typeface="Times New Roman" panose="02020603050405020304" pitchFamily="18" charset="0"/>
              </a:rPr>
              <a:t>substituieren</a:t>
            </a:r>
            <a:r>
              <a:rPr lang="de-DE" altLang="en-US" smtClean="0">
                <a:solidFill>
                  <a:srgbClr val="000000"/>
                </a:solidFill>
                <a:cs typeface="Times New Roman" panose="02020603050405020304" pitchFamily="18" charset="0"/>
              </a:rPr>
              <a:t> die Menschen die teure Ware durch billigere.</a:t>
            </a:r>
          </a:p>
          <a:p>
            <a:pPr lvl="1" defTabSz="358775"/>
            <a:r>
              <a:rPr lang="de-DE" altLang="en-US" smtClean="0">
                <a:solidFill>
                  <a:srgbClr val="000000"/>
                </a:solidFill>
                <a:ea typeface="Times New Roman" panose="02020603050405020304" pitchFamily="18" charset="0"/>
                <a:cs typeface="New York" charset="0"/>
              </a:rPr>
              <a:t>Wir verwenden </a:t>
            </a:r>
            <a:r>
              <a:rPr lang="de-DE" altLang="en-US" b="1" smtClean="0">
                <a:solidFill>
                  <a:srgbClr val="000000"/>
                </a:solidFill>
                <a:ea typeface="Times New Roman" panose="02020603050405020304" pitchFamily="18" charset="0"/>
                <a:cs typeface="New York" charset="0"/>
              </a:rPr>
              <a:t>schlechte Software auf gigantischen Rechnern</a:t>
            </a:r>
            <a:r>
              <a:rPr lang="de-DE" altLang="en-US" smtClean="0">
                <a:solidFill>
                  <a:srgbClr val="000000"/>
                </a:solidFill>
                <a:ea typeface="Times New Roman" panose="02020603050405020304" pitchFamily="18" charset="0"/>
                <a:cs typeface="New York" charset="0"/>
              </a:rPr>
              <a:t> statt 	guter, teurer Software auf kleinen, billigen Rechnern. </a:t>
            </a:r>
            <a:endParaRPr lang="de-DE" altLang="en-US" smtClean="0">
              <a:solidFill>
                <a:srgbClr val="000000"/>
              </a:solidFill>
              <a:cs typeface="Times New Roman" panose="02020603050405020304" pitchFamily="18" charset="0"/>
            </a:endParaRPr>
          </a:p>
          <a:p>
            <a:pPr lvl="1" defTabSz="358775"/>
            <a:r>
              <a:rPr lang="de-DE" altLang="en-US" smtClean="0">
                <a:solidFill>
                  <a:srgbClr val="000000"/>
                </a:solidFill>
                <a:cs typeface="Times New Roman" panose="02020603050405020304" pitchFamily="18" charset="0"/>
              </a:rPr>
              <a:t>Einige wenige Basiskomponenten der Software sind heute </a:t>
            </a:r>
            <a:r>
              <a:rPr lang="de-DE" altLang="en-US" b="1" smtClean="0">
                <a:solidFill>
                  <a:srgbClr val="000000"/>
                </a:solidFill>
                <a:cs typeface="Times New Roman" panose="02020603050405020304" pitchFamily="18" charset="0"/>
              </a:rPr>
              <a:t>über die 	ganze Welt verbreitet</a:t>
            </a:r>
            <a:r>
              <a:rPr lang="de-DE" altLang="en-US" smtClean="0">
                <a:solidFill>
                  <a:srgbClr val="000000"/>
                </a:solidFill>
                <a:cs typeface="Times New Roman" panose="02020603050405020304" pitchFamily="18" charset="0"/>
              </a:rPr>
              <a:t>, so dass die Kosten pro Exemplar sehr gering 	sind.</a:t>
            </a:r>
          </a:p>
          <a:p>
            <a:pPr lvl="1" defTabSz="358775"/>
            <a:r>
              <a:rPr lang="de-DE" altLang="en-US" smtClean="0">
                <a:solidFill>
                  <a:srgbClr val="000000"/>
                </a:solidFill>
                <a:cs typeface="Times New Roman" panose="02020603050405020304" pitchFamily="18" charset="0"/>
              </a:rPr>
              <a:t>Viele wichtige Komponenten sind heute </a:t>
            </a:r>
            <a:r>
              <a:rPr lang="de-DE" altLang="en-US" b="1" smtClean="0">
                <a:solidFill>
                  <a:srgbClr val="000000"/>
                </a:solidFill>
                <a:cs typeface="Times New Roman" panose="02020603050405020304" pitchFamily="18" charset="0"/>
              </a:rPr>
              <a:t>kostenlos</a:t>
            </a:r>
            <a:r>
              <a:rPr lang="de-DE" altLang="en-US" smtClean="0">
                <a:solidFill>
                  <a:srgbClr val="000000"/>
                </a:solidFill>
                <a:cs typeface="Times New Roman" panose="02020603050405020304" pitchFamily="18" charset="0"/>
              </a:rPr>
              <a:t> verfügbar.</a:t>
            </a:r>
          </a:p>
          <a:p>
            <a:pPr marL="0" indent="0" defTabSz="358775"/>
            <a:r>
              <a:rPr lang="de-DE" altLang="en-US" smtClean="0">
                <a:solidFill>
                  <a:srgbClr val="000000"/>
                </a:solidFill>
                <a:cs typeface="Times New Roman" panose="02020603050405020304" pitchFamily="18" charset="0"/>
              </a:rPr>
              <a:t>Das Verhältnis zwischen Hardware- und Software-Ausgaben bleibt etwa </a:t>
            </a:r>
            <a:r>
              <a:rPr lang="de-DE" altLang="en-US" smtClean="0">
                <a:solidFill>
                  <a:srgbClr val="0000FF"/>
                </a:solidFill>
                <a:cs typeface="Times New Roman" panose="02020603050405020304" pitchFamily="18" charset="0"/>
              </a:rPr>
              <a:t>konstant bei 6:4</a:t>
            </a:r>
            <a:r>
              <a:rPr lang="de-DE" altLang="en-US" smtClean="0">
                <a:solidFill>
                  <a:srgbClr val="000000"/>
                </a:solidFill>
                <a:cs typeface="Times New Roman" panose="02020603050405020304" pitchFamily="18" charset="0"/>
              </a:rPr>
              <a:t>. Dafür kann es viele Gründe geben. Unterstellt man, dass damit tatsächlich das Optimum des Nutzens erzielt wird, so kann man ein Modell suchen, das den Effekt erklärt.</a:t>
            </a:r>
          </a:p>
        </p:txBody>
      </p:sp>
      <p:sp>
        <p:nvSpPr>
          <p:cNvPr id="1024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4ABB5A7-684A-4C4C-959F-0CE380F18BAD}" type="slidenum">
              <a:rPr lang="de-DE" altLang="en-US"/>
              <a:pPr eaLnBrk="1" hangingPunct="1"/>
              <a:t>7</a:t>
            </a:fld>
            <a:endParaRPr lang="de-DE"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de-DE" altLang="en-US" smtClean="0"/>
              <a:t>Betrachtung des Gesamtnutzens - 1</a:t>
            </a:r>
          </a:p>
        </p:txBody>
      </p:sp>
      <p:sp>
        <p:nvSpPr>
          <p:cNvPr id="11267" name="Rectangle 3"/>
          <p:cNvSpPr>
            <a:spLocks noGrp="1" noChangeArrowheads="1"/>
          </p:cNvSpPr>
          <p:nvPr>
            <p:ph idx="1"/>
          </p:nvPr>
        </p:nvSpPr>
        <p:spPr>
          <a:xfrm>
            <a:off x="166688" y="981075"/>
            <a:ext cx="9501187" cy="5326063"/>
          </a:xfrm>
        </p:spPr>
        <p:txBody>
          <a:bodyPr/>
          <a:lstStyle/>
          <a:p>
            <a:pPr marL="0" indent="0" defTabSz="358775"/>
            <a:r>
              <a:rPr lang="de-DE" altLang="en-US" smtClean="0">
                <a:solidFill>
                  <a:srgbClr val="000000"/>
                </a:solidFill>
                <a:cs typeface="Times New Roman" panose="02020603050405020304" pitchFamily="18" charset="0"/>
              </a:rPr>
              <a:t>Extrem einfaches Modell</a:t>
            </a:r>
          </a:p>
          <a:p>
            <a:pPr lvl="1" defTabSz="358775"/>
            <a:r>
              <a:rPr lang="de-DE" altLang="en-US" smtClean="0">
                <a:solidFill>
                  <a:srgbClr val="000000"/>
                </a:solidFill>
                <a:cs typeface="Times New Roman" panose="02020603050405020304" pitchFamily="18" charset="0"/>
              </a:rPr>
              <a:t>Der Gesamtnutzen N ist das Produkt aus Hardware-Nutzen und Software-Nutzen.</a:t>
            </a:r>
          </a:p>
          <a:p>
            <a:pPr lvl="1" defTabSz="358775">
              <a:lnSpc>
                <a:spcPct val="110000"/>
              </a:lnSpc>
              <a:spcAft>
                <a:spcPct val="30000"/>
              </a:spcAft>
            </a:pPr>
            <a:r>
              <a:rPr lang="de-DE" altLang="en-US" smtClean="0">
                <a:solidFill>
                  <a:srgbClr val="3333FF"/>
                </a:solidFill>
                <a:cs typeface="Times New Roman" panose="02020603050405020304" pitchFamily="18" charset="0"/>
              </a:rPr>
              <a:t>N = N</a:t>
            </a:r>
            <a:r>
              <a:rPr lang="de-DE" altLang="en-US" sz="2000" baseline="-25000" smtClean="0">
                <a:solidFill>
                  <a:srgbClr val="3333FF"/>
                </a:solidFill>
                <a:cs typeface="Times New Roman" panose="02020603050405020304" pitchFamily="18" charset="0"/>
              </a:rPr>
              <a:t>HW</a:t>
            </a:r>
            <a:r>
              <a:rPr lang="de-DE" altLang="en-US" smtClean="0">
                <a:solidFill>
                  <a:srgbClr val="3333FF"/>
                </a:solidFill>
                <a:cs typeface="Times New Roman" panose="02020603050405020304" pitchFamily="18" charset="0"/>
              </a:rPr>
              <a:t> * N</a:t>
            </a:r>
            <a:r>
              <a:rPr lang="de-DE" altLang="en-US" sz="2000" baseline="-25000" smtClean="0">
                <a:solidFill>
                  <a:srgbClr val="3333FF"/>
                </a:solidFill>
                <a:cs typeface="Times New Roman" panose="02020603050405020304" pitchFamily="18" charset="0"/>
              </a:rPr>
              <a:t>SW</a:t>
            </a:r>
            <a:r>
              <a:rPr lang="de-DE" altLang="en-US" sz="1200" smtClean="0">
                <a:solidFill>
                  <a:srgbClr val="3333FF"/>
                </a:solidFill>
                <a:cs typeface="Times New Roman" panose="02020603050405020304" pitchFamily="18" charset="0"/>
              </a:rPr>
              <a:t>		</a:t>
            </a:r>
            <a:r>
              <a:rPr lang="de-DE" altLang="en-US" smtClean="0">
                <a:solidFill>
                  <a:srgbClr val="3333FF"/>
                </a:solidFill>
                <a:cs typeface="Times New Roman" panose="02020603050405020304" pitchFamily="18" charset="0"/>
              </a:rPr>
              <a:t>N</a:t>
            </a:r>
            <a:r>
              <a:rPr lang="de-DE" altLang="en-US" sz="2000" baseline="-25000" smtClean="0">
                <a:solidFill>
                  <a:srgbClr val="3333FF"/>
                </a:solidFill>
                <a:cs typeface="Times New Roman" panose="02020603050405020304" pitchFamily="18" charset="0"/>
              </a:rPr>
              <a:t>HW</a:t>
            </a:r>
            <a:r>
              <a:rPr lang="de-DE" altLang="en-US" smtClean="0">
                <a:solidFill>
                  <a:srgbClr val="3333FF"/>
                </a:solidFill>
                <a:cs typeface="Times New Roman" panose="02020603050405020304" pitchFamily="18" charset="0"/>
              </a:rPr>
              <a:t> = k</a:t>
            </a:r>
            <a:r>
              <a:rPr lang="de-DE" altLang="en-US" sz="2000" baseline="-25000" smtClean="0">
                <a:solidFill>
                  <a:srgbClr val="3333FF"/>
                </a:solidFill>
                <a:cs typeface="Times New Roman" panose="02020603050405020304" pitchFamily="18" charset="0"/>
              </a:rPr>
              <a:t>HW</a:t>
            </a:r>
            <a:r>
              <a:rPr lang="de-DE" altLang="en-US" sz="1200" smtClean="0">
                <a:solidFill>
                  <a:srgbClr val="3333FF"/>
                </a:solidFill>
                <a:cs typeface="Times New Roman" panose="02020603050405020304" pitchFamily="18" charset="0"/>
              </a:rPr>
              <a:t> </a:t>
            </a:r>
            <a:r>
              <a:rPr lang="de-DE" altLang="en-US" smtClean="0">
                <a:solidFill>
                  <a:srgbClr val="3333FF"/>
                </a:solidFill>
                <a:cs typeface="Times New Roman" panose="02020603050405020304" pitchFamily="18" charset="0"/>
              </a:rPr>
              <a:t>* G</a:t>
            </a:r>
            <a:r>
              <a:rPr lang="de-DE" altLang="en-US" sz="2000" baseline="-25000" smtClean="0">
                <a:solidFill>
                  <a:srgbClr val="3333FF"/>
                </a:solidFill>
                <a:cs typeface="Times New Roman" panose="02020603050405020304" pitchFamily="18" charset="0"/>
              </a:rPr>
              <a:t>HW</a:t>
            </a:r>
            <a:r>
              <a:rPr lang="de-DE" altLang="en-US" smtClean="0">
                <a:solidFill>
                  <a:srgbClr val="3333FF"/>
                </a:solidFill>
                <a:cs typeface="Times New Roman" panose="02020603050405020304" pitchFamily="18" charset="0"/>
              </a:rPr>
              <a:t>, N</a:t>
            </a:r>
            <a:r>
              <a:rPr lang="de-DE" altLang="en-US" sz="2000" baseline="-25000" smtClean="0">
                <a:solidFill>
                  <a:srgbClr val="3333FF"/>
                </a:solidFill>
                <a:cs typeface="Times New Roman" panose="02020603050405020304" pitchFamily="18" charset="0"/>
              </a:rPr>
              <a:t>SW</a:t>
            </a:r>
            <a:r>
              <a:rPr lang="de-DE" altLang="en-US" smtClean="0">
                <a:solidFill>
                  <a:srgbClr val="3333FF"/>
                </a:solidFill>
                <a:cs typeface="Times New Roman" panose="02020603050405020304" pitchFamily="18" charset="0"/>
              </a:rPr>
              <a:t> = k</a:t>
            </a:r>
            <a:r>
              <a:rPr lang="de-DE" altLang="en-US" sz="2000" baseline="-25000" smtClean="0">
                <a:solidFill>
                  <a:srgbClr val="3333FF"/>
                </a:solidFill>
                <a:cs typeface="Times New Roman" panose="02020603050405020304" pitchFamily="18" charset="0"/>
              </a:rPr>
              <a:t>SW</a:t>
            </a:r>
            <a:r>
              <a:rPr lang="de-DE" altLang="en-US" sz="1200" smtClean="0">
                <a:solidFill>
                  <a:srgbClr val="3333FF"/>
                </a:solidFill>
                <a:cs typeface="Times New Roman" panose="02020603050405020304" pitchFamily="18" charset="0"/>
              </a:rPr>
              <a:t> *</a:t>
            </a:r>
            <a:r>
              <a:rPr lang="de-DE" altLang="en-US" smtClean="0">
                <a:solidFill>
                  <a:srgbClr val="3333FF"/>
                </a:solidFill>
                <a:cs typeface="Times New Roman" panose="02020603050405020304" pitchFamily="18" charset="0"/>
              </a:rPr>
              <a:t> G</a:t>
            </a:r>
            <a:r>
              <a:rPr lang="de-DE" altLang="en-US" sz="2000" baseline="-25000" smtClean="0">
                <a:solidFill>
                  <a:srgbClr val="3333FF"/>
                </a:solidFill>
                <a:cs typeface="Times New Roman" panose="02020603050405020304" pitchFamily="18" charset="0"/>
              </a:rPr>
              <a:t>SW</a:t>
            </a:r>
            <a:endParaRPr lang="de-DE" altLang="en-US" sz="2000" baseline="-25000" smtClean="0">
              <a:solidFill>
                <a:srgbClr val="000000"/>
              </a:solidFill>
              <a:cs typeface="Times New Roman" panose="02020603050405020304" pitchFamily="18" charset="0"/>
            </a:endParaRPr>
          </a:p>
          <a:p>
            <a:pPr marL="0" indent="0" defTabSz="358775">
              <a:spcAft>
                <a:spcPct val="25000"/>
              </a:spcAft>
            </a:pPr>
            <a:r>
              <a:rPr lang="de-DE" altLang="en-US" smtClean="0">
                <a:solidFill>
                  <a:srgbClr val="000000"/>
                </a:solidFill>
                <a:cs typeface="Times New Roman" panose="02020603050405020304" pitchFamily="18" charset="0"/>
              </a:rPr>
              <a:t>Steht das Geld G zur Verfügung, so gilt außerdem </a:t>
            </a:r>
            <a:r>
              <a:rPr lang="de-DE" altLang="en-US" smtClean="0">
                <a:solidFill>
                  <a:srgbClr val="3333FF"/>
                </a:solidFill>
                <a:cs typeface="Times New Roman" panose="02020603050405020304" pitchFamily="18" charset="0"/>
              </a:rPr>
              <a:t>G</a:t>
            </a:r>
            <a:r>
              <a:rPr lang="de-DE" altLang="en-US" sz="2000" baseline="-25000" smtClean="0">
                <a:solidFill>
                  <a:srgbClr val="3333FF"/>
                </a:solidFill>
                <a:cs typeface="Times New Roman" panose="02020603050405020304" pitchFamily="18" charset="0"/>
              </a:rPr>
              <a:t>HW</a:t>
            </a:r>
            <a:r>
              <a:rPr lang="de-DE" altLang="en-US" smtClean="0">
                <a:solidFill>
                  <a:srgbClr val="3333FF"/>
                </a:solidFill>
                <a:cs typeface="Times New Roman" panose="02020603050405020304" pitchFamily="18" charset="0"/>
              </a:rPr>
              <a:t> + G</a:t>
            </a:r>
            <a:r>
              <a:rPr lang="de-DE" altLang="en-US" sz="2000" baseline="-25000" smtClean="0">
                <a:solidFill>
                  <a:srgbClr val="3333FF"/>
                </a:solidFill>
                <a:cs typeface="Times New Roman" panose="02020603050405020304" pitchFamily="18" charset="0"/>
              </a:rPr>
              <a:t>SW</a:t>
            </a:r>
            <a:r>
              <a:rPr lang="de-DE" altLang="en-US" smtClean="0">
                <a:solidFill>
                  <a:srgbClr val="3333FF"/>
                </a:solidFill>
                <a:cs typeface="Times New Roman" panose="02020603050405020304" pitchFamily="18" charset="0"/>
              </a:rPr>
              <a:t> = G</a:t>
            </a:r>
            <a:r>
              <a:rPr lang="de-DE" altLang="en-US" smtClean="0">
                <a:solidFill>
                  <a:srgbClr val="000000"/>
                </a:solidFill>
                <a:cs typeface="Times New Roman" panose="02020603050405020304" pitchFamily="18" charset="0"/>
              </a:rPr>
              <a:t>.</a:t>
            </a:r>
          </a:p>
          <a:p>
            <a:pPr marL="0" indent="0" defTabSz="358775">
              <a:spcAft>
                <a:spcPct val="20000"/>
              </a:spcAft>
            </a:pPr>
            <a:r>
              <a:rPr lang="de-DE" altLang="en-US" smtClean="0">
                <a:solidFill>
                  <a:srgbClr val="000000"/>
                </a:solidFill>
                <a:cs typeface="Times New Roman" panose="02020603050405020304" pitchFamily="18" charset="0"/>
              </a:rPr>
              <a:t>Die Ableitung nach N</a:t>
            </a:r>
            <a:r>
              <a:rPr lang="de-DE" altLang="en-US" sz="2000" baseline="-25000" smtClean="0">
                <a:solidFill>
                  <a:srgbClr val="000000"/>
                </a:solidFill>
                <a:cs typeface="Times New Roman" panose="02020603050405020304" pitchFamily="18" charset="0"/>
              </a:rPr>
              <a:t>HW</a:t>
            </a:r>
            <a:r>
              <a:rPr lang="de-DE" altLang="en-US" smtClean="0">
                <a:solidFill>
                  <a:srgbClr val="000000"/>
                </a:solidFill>
                <a:cs typeface="Times New Roman" panose="02020603050405020304" pitchFamily="18" charset="0"/>
              </a:rPr>
              <a:t> (oder N</a:t>
            </a:r>
            <a:r>
              <a:rPr lang="de-DE" altLang="en-US" sz="2000" baseline="-25000" smtClean="0">
                <a:solidFill>
                  <a:srgbClr val="000000"/>
                </a:solidFill>
                <a:cs typeface="Times New Roman" panose="02020603050405020304" pitchFamily="18" charset="0"/>
              </a:rPr>
              <a:t>SW</a:t>
            </a:r>
            <a:r>
              <a:rPr lang="de-DE" altLang="en-US" smtClean="0">
                <a:solidFill>
                  <a:srgbClr val="000000"/>
                </a:solidFill>
                <a:cs typeface="Times New Roman" panose="02020603050405020304" pitchFamily="18" charset="0"/>
              </a:rPr>
              <a:t>) ergibt:</a:t>
            </a:r>
          </a:p>
          <a:p>
            <a:pPr lvl="1" defTabSz="358775">
              <a:spcAft>
                <a:spcPct val="20000"/>
              </a:spcAft>
            </a:pPr>
            <a:r>
              <a:rPr lang="de-DE" altLang="en-US" smtClean="0">
                <a:solidFill>
                  <a:srgbClr val="000000"/>
                </a:solidFill>
                <a:cs typeface="Times New Roman" panose="02020603050405020304" pitchFamily="18" charset="0"/>
              </a:rPr>
              <a:t>N erreicht sein Maximum für </a:t>
            </a:r>
          </a:p>
          <a:p>
            <a:pPr lvl="1" defTabSz="358775">
              <a:spcAft>
                <a:spcPct val="20000"/>
              </a:spcAft>
            </a:pPr>
            <a:r>
              <a:rPr lang="de-DE" altLang="en-US" smtClean="0">
                <a:solidFill>
                  <a:srgbClr val="3333FF"/>
                </a:solidFill>
                <a:cs typeface="Times New Roman" panose="02020603050405020304" pitchFamily="18" charset="0"/>
              </a:rPr>
              <a:t>N</a:t>
            </a:r>
            <a:r>
              <a:rPr lang="de-DE" altLang="en-US" sz="2000" baseline="-25000" smtClean="0">
                <a:solidFill>
                  <a:srgbClr val="3333FF"/>
                </a:solidFill>
                <a:cs typeface="Times New Roman" panose="02020603050405020304" pitchFamily="18" charset="0"/>
              </a:rPr>
              <a:t>HW</a:t>
            </a:r>
            <a:r>
              <a:rPr lang="de-DE" altLang="en-US" smtClean="0">
                <a:solidFill>
                  <a:srgbClr val="3333FF"/>
                </a:solidFill>
                <a:cs typeface="Times New Roman" panose="02020603050405020304" pitchFamily="18" charset="0"/>
              </a:rPr>
              <a:t> = N</a:t>
            </a:r>
            <a:r>
              <a:rPr lang="de-DE" altLang="en-US" sz="2000" baseline="-25000" smtClean="0">
                <a:solidFill>
                  <a:srgbClr val="3333FF"/>
                </a:solidFill>
                <a:cs typeface="Times New Roman" panose="02020603050405020304" pitchFamily="18" charset="0"/>
              </a:rPr>
              <a:t>SW</a:t>
            </a:r>
            <a:r>
              <a:rPr lang="de-DE" altLang="en-US" smtClean="0">
                <a:solidFill>
                  <a:srgbClr val="3333FF"/>
                </a:solidFill>
                <a:cs typeface="Times New Roman" panose="02020603050405020304" pitchFamily="18" charset="0"/>
              </a:rPr>
              <a:t> = N/2</a:t>
            </a:r>
          </a:p>
          <a:p>
            <a:pPr marL="0" indent="0" defTabSz="358775"/>
            <a:endParaRPr lang="de-DE" altLang="en-US" smtClean="0">
              <a:solidFill>
                <a:srgbClr val="000000"/>
              </a:solidFill>
              <a:ea typeface="Times New Roman" panose="02020603050405020304" pitchFamily="18" charset="0"/>
              <a:cs typeface="New York" charset="0"/>
            </a:endParaRPr>
          </a:p>
        </p:txBody>
      </p:sp>
      <p:sp>
        <p:nvSpPr>
          <p:cNvPr id="11268"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02E393F-87F7-4D41-87E4-DC176C268890}" type="slidenum">
              <a:rPr lang="de-DE" altLang="en-US"/>
              <a:pPr eaLnBrk="1" hangingPunct="1"/>
              <a:t>8</a:t>
            </a:fld>
            <a:endParaRPr lang="de-DE"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p:txBody>
          <a:bodyPr/>
          <a:lstStyle/>
          <a:p>
            <a:r>
              <a:rPr lang="de-DE" altLang="en-US" smtClean="0"/>
              <a:t>Betrachtung des Gesamtnutzens - 2</a:t>
            </a:r>
          </a:p>
        </p:txBody>
      </p:sp>
      <p:sp>
        <p:nvSpPr>
          <p:cNvPr id="12291" name="Rectangle 3"/>
          <p:cNvSpPr>
            <a:spLocks noGrp="1" noChangeArrowheads="1"/>
          </p:cNvSpPr>
          <p:nvPr>
            <p:ph idx="1"/>
          </p:nvPr>
        </p:nvSpPr>
        <p:spPr>
          <a:xfrm>
            <a:off x="166688" y="981075"/>
            <a:ext cx="9501187" cy="5326063"/>
          </a:xfrm>
        </p:spPr>
        <p:txBody>
          <a:bodyPr/>
          <a:lstStyle/>
          <a:p>
            <a:pPr marL="0" indent="0" defTabSz="358775"/>
            <a:r>
              <a:rPr lang="de-DE" altLang="en-US" smtClean="0">
                <a:solidFill>
                  <a:srgbClr val="000000"/>
                </a:solidFill>
                <a:cs typeface="Times New Roman" panose="02020603050405020304" pitchFamily="18" charset="0"/>
              </a:rPr>
              <a:t>Die Abweichung (6:4) kann man wie folgt deuten:</a:t>
            </a:r>
          </a:p>
          <a:p>
            <a:pPr lvl="1" defTabSz="358775"/>
            <a:r>
              <a:rPr lang="de-DE" altLang="en-US" smtClean="0">
                <a:solidFill>
                  <a:srgbClr val="000000"/>
                </a:solidFill>
                <a:ea typeface="Times New Roman" panose="02020603050405020304" pitchFamily="18" charset="0"/>
                <a:cs typeface="New York" charset="0"/>
              </a:rPr>
              <a:t>Manager kaufen lieber Hardware als Software, denn Hardware ist in 	vieler Hinsicht kaufmännisch einfacher zu handhaben (Bilanzierung, Wartungskosten, Abschreibung).</a:t>
            </a:r>
          </a:p>
          <a:p>
            <a:pPr lvl="1" defTabSz="358775"/>
            <a:r>
              <a:rPr lang="de-DE" altLang="en-US" smtClean="0">
                <a:solidFill>
                  <a:srgbClr val="000000"/>
                </a:solidFill>
                <a:ea typeface="Times New Roman" panose="02020603050405020304" pitchFamily="18" charset="0"/>
                <a:cs typeface="New York" charset="0"/>
              </a:rPr>
              <a:t>Der Nutzen ist nicht linear über dem Aufwand, sondern bei der Hardware progressiv und/oder bei der Software degressiv (</a:t>
            </a:r>
            <a:r>
              <a:rPr lang="de-DE" altLang="en-US" smtClean="0">
                <a:solidFill>
                  <a:srgbClr val="0000FF"/>
                </a:solidFill>
                <a:ea typeface="Times New Roman" panose="02020603050405020304" pitchFamily="18" charset="0"/>
                <a:cs typeface="New York" charset="0"/>
              </a:rPr>
              <a:t>mehr Geld bringt nicht mehr Leistung</a:t>
            </a:r>
            <a:r>
              <a:rPr lang="de-DE" altLang="en-US" smtClean="0">
                <a:solidFill>
                  <a:srgbClr val="000000"/>
                </a:solidFill>
                <a:ea typeface="Times New Roman" panose="02020603050405020304" pitchFamily="18" charset="0"/>
                <a:cs typeface="New York" charset="0"/>
              </a:rPr>
              <a:t>). </a:t>
            </a:r>
          </a:p>
          <a:p>
            <a:pPr marL="0" indent="0" defTabSz="358775"/>
            <a:r>
              <a:rPr lang="de-DE" altLang="en-US" smtClean="0">
                <a:solidFill>
                  <a:srgbClr val="000000"/>
                </a:solidFill>
                <a:ea typeface="Times New Roman" panose="02020603050405020304" pitchFamily="18" charset="0"/>
                <a:cs typeface="New York" charset="0"/>
              </a:rPr>
              <a:t>Effekt: Das Optimum verschiebt sich in Richtung </a:t>
            </a:r>
            <a:r>
              <a:rPr lang="de-DE" altLang="en-US" b="1" smtClean="0">
                <a:solidFill>
                  <a:srgbClr val="000000"/>
                </a:solidFill>
                <a:ea typeface="Times New Roman" panose="02020603050405020304" pitchFamily="18" charset="0"/>
                <a:cs typeface="New York" charset="0"/>
              </a:rPr>
              <a:t>höherer Ausgabenanteile</a:t>
            </a:r>
            <a:r>
              <a:rPr lang="de-DE" altLang="en-US" smtClean="0">
                <a:solidFill>
                  <a:srgbClr val="000000"/>
                </a:solidFill>
                <a:ea typeface="Times New Roman" panose="02020603050405020304" pitchFamily="18" charset="0"/>
                <a:cs typeface="New York" charset="0"/>
              </a:rPr>
              <a:t> für die Hardware.</a:t>
            </a:r>
          </a:p>
        </p:txBody>
      </p:sp>
      <p:sp>
        <p:nvSpPr>
          <p:cNvPr id="1229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25846CC-9226-4E86-961C-0E2246CC9ADA}" type="slidenum">
              <a:rPr lang="de-DE" altLang="en-US"/>
              <a:pPr eaLnBrk="1" hangingPunct="1"/>
              <a:t>9</a:t>
            </a:fld>
            <a:endParaRPr lang="de-DE"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 Modelle</Template>
  <TotalTime>0</TotalTime>
  <Words>1541</Words>
  <Application>Microsoft Office PowerPoint</Application>
  <PresentationFormat>A4 Paper (210x297 mm)</PresentationFormat>
  <Paragraphs>180</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Arial Rounded MT Bold</vt:lpstr>
      <vt:lpstr>Verdana</vt:lpstr>
      <vt:lpstr>Wingdings</vt:lpstr>
      <vt:lpstr>Times New Roman</vt:lpstr>
      <vt:lpstr>Symbol</vt:lpstr>
      <vt:lpstr>New York</vt:lpstr>
      <vt:lpstr>Calibri</vt:lpstr>
      <vt:lpstr>Helvetica</vt:lpstr>
      <vt:lpstr>PMingLiU</vt:lpstr>
      <vt:lpstr>SE Book</vt:lpstr>
      <vt:lpstr>3 Software Engineering</vt:lpstr>
      <vt:lpstr>3.1 Fortschritte in Hard- und Software </vt:lpstr>
      <vt:lpstr>Moore‘s Law</vt:lpstr>
      <vt:lpstr>Hardware vs. Software</vt:lpstr>
      <vt:lpstr>Fortschritte bei Hard- und Software</vt:lpstr>
      <vt:lpstr>Die Ausgaben für Hard- und Software</vt:lpstr>
      <vt:lpstr>Diskussion</vt:lpstr>
      <vt:lpstr>Betrachtung des Gesamtnutzens - 1</vt:lpstr>
      <vt:lpstr>Betrachtung des Gesamtnutzens - 2</vt:lpstr>
      <vt:lpstr>Historisches - 1</vt:lpstr>
      <vt:lpstr>Historisches - 2</vt:lpstr>
      <vt:lpstr>Beiträge der Frühzeit</vt:lpstr>
      <vt:lpstr>Wichtige Definitionen</vt:lpstr>
      <vt:lpstr>IEEE-Definition auf Deutsch</vt:lpstr>
      <vt:lpstr>Eigene Definition</vt:lpstr>
      <vt:lpstr>3.2 Grundideen des Software Engineerings</vt:lpstr>
      <vt:lpstr>Werstatt versus Atelier</vt:lpstr>
      <vt:lpstr>Ein Blick in die Software-Steinzeit </vt:lpstr>
      <vt:lpstr>Quantität als Qualität</vt:lpstr>
      <vt:lpstr>Beispiel</vt:lpstr>
      <vt:lpstr>3.3 Probleme und Chancen des Software Engineerings</vt:lpstr>
      <vt:lpstr>SE als globale Optimierung</vt:lpstr>
      <vt:lpstr>SE als defensive Disziplin</vt:lpstr>
      <vt:lpstr>SE als ein Gestrüpp von Problemen</vt:lpstr>
      <vt:lpstr>SE als Technologie für die Köpfe</vt:lpstr>
    </vt:vector>
  </TitlesOfParts>
  <Company>Universität Stuttgart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Modelle und Modellierung</dc:title>
  <dc:creator>Institut für Softwaretechnologie</dc:creator>
  <cp:lastModifiedBy>Horst Lichter</cp:lastModifiedBy>
  <cp:revision>72</cp:revision>
  <dcterms:created xsi:type="dcterms:W3CDTF">2010-06-18T13:16:15Z</dcterms:created>
  <dcterms:modified xsi:type="dcterms:W3CDTF">2022-11-16T09:46:24Z</dcterms:modified>
</cp:coreProperties>
</file>