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86"/>
  </p:notesMasterIdLst>
  <p:handoutMasterIdLst>
    <p:handoutMasterId r:id="rId87"/>
  </p:handoutMasterIdLst>
  <p:sldIdLst>
    <p:sldId id="257" r:id="rId2"/>
    <p:sldId id="259" r:id="rId3"/>
    <p:sldId id="258" r:id="rId4"/>
    <p:sldId id="260" r:id="rId5"/>
    <p:sldId id="261" r:id="rId6"/>
    <p:sldId id="262" r:id="rId7"/>
    <p:sldId id="263" r:id="rId8"/>
    <p:sldId id="264" r:id="rId9"/>
    <p:sldId id="265" r:id="rId10"/>
    <p:sldId id="266" r:id="rId11"/>
    <p:sldId id="268" r:id="rId12"/>
    <p:sldId id="269" r:id="rId13"/>
    <p:sldId id="270" r:id="rId14"/>
    <p:sldId id="271" r:id="rId15"/>
    <p:sldId id="272" r:id="rId16"/>
    <p:sldId id="273" r:id="rId17"/>
    <p:sldId id="274" r:id="rId18"/>
    <p:sldId id="282" r:id="rId19"/>
    <p:sldId id="276" r:id="rId20"/>
    <p:sldId id="363" r:id="rId21"/>
    <p:sldId id="278" r:id="rId22"/>
    <p:sldId id="351" r:id="rId23"/>
    <p:sldId id="283" r:id="rId24"/>
    <p:sldId id="280" r:id="rId25"/>
    <p:sldId id="284" r:id="rId26"/>
    <p:sldId id="286" r:id="rId27"/>
    <p:sldId id="285" r:id="rId28"/>
    <p:sldId id="287" r:id="rId29"/>
    <p:sldId id="352" r:id="rId30"/>
    <p:sldId id="293" r:id="rId31"/>
    <p:sldId id="295" r:id="rId32"/>
    <p:sldId id="296" r:id="rId33"/>
    <p:sldId id="294" r:id="rId34"/>
    <p:sldId id="297" r:id="rId35"/>
    <p:sldId id="298" r:id="rId36"/>
    <p:sldId id="299" r:id="rId37"/>
    <p:sldId id="301" r:id="rId38"/>
    <p:sldId id="355" r:id="rId39"/>
    <p:sldId id="353" r:id="rId40"/>
    <p:sldId id="354" r:id="rId41"/>
    <p:sldId id="304" r:id="rId42"/>
    <p:sldId id="305" r:id="rId43"/>
    <p:sldId id="306" r:id="rId44"/>
    <p:sldId id="307" r:id="rId45"/>
    <p:sldId id="308" r:id="rId46"/>
    <p:sldId id="309" r:id="rId47"/>
    <p:sldId id="310" r:id="rId48"/>
    <p:sldId id="311" r:id="rId49"/>
    <p:sldId id="312" r:id="rId50"/>
    <p:sldId id="313" r:id="rId51"/>
    <p:sldId id="365" r:id="rId52"/>
    <p:sldId id="366" r:id="rId53"/>
    <p:sldId id="367" r:id="rId54"/>
    <p:sldId id="368" r:id="rId55"/>
    <p:sldId id="370" r:id="rId56"/>
    <p:sldId id="369" r:id="rId57"/>
    <p:sldId id="371" r:id="rId58"/>
    <p:sldId id="372" r:id="rId59"/>
    <p:sldId id="373" r:id="rId60"/>
    <p:sldId id="314" r:id="rId61"/>
    <p:sldId id="315" r:id="rId62"/>
    <p:sldId id="316" r:id="rId63"/>
    <p:sldId id="317" r:id="rId64"/>
    <p:sldId id="318" r:id="rId65"/>
    <p:sldId id="320" r:id="rId66"/>
    <p:sldId id="321" r:id="rId67"/>
    <p:sldId id="356" r:id="rId68"/>
    <p:sldId id="357" r:id="rId69"/>
    <p:sldId id="359" r:id="rId70"/>
    <p:sldId id="325" r:id="rId71"/>
    <p:sldId id="326" r:id="rId72"/>
    <p:sldId id="327" r:id="rId73"/>
    <p:sldId id="328" r:id="rId74"/>
    <p:sldId id="364" r:id="rId75"/>
    <p:sldId id="330" r:id="rId76"/>
    <p:sldId id="331" r:id="rId77"/>
    <p:sldId id="332" r:id="rId78"/>
    <p:sldId id="333" r:id="rId79"/>
    <p:sldId id="360" r:id="rId80"/>
    <p:sldId id="362" r:id="rId81"/>
    <p:sldId id="361" r:id="rId82"/>
    <p:sldId id="337" r:id="rId83"/>
    <p:sldId id="338" r:id="rId84"/>
    <p:sldId id="339" r:id="rId85"/>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42835"/>
    <a:srgbClr val="E73B49"/>
    <a:srgbClr val="CCCCFF"/>
    <a:srgbClr val="9999FF"/>
    <a:srgbClr val="F5F5F7"/>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5" autoAdjust="0"/>
    <p:restoredTop sz="93068" autoAdjust="0"/>
  </p:normalViewPr>
  <p:slideViewPr>
    <p:cSldViewPr>
      <p:cViewPr varScale="1">
        <p:scale>
          <a:sx n="119" d="100"/>
          <a:sy n="119" d="100"/>
        </p:scale>
        <p:origin x="540" y="96"/>
      </p:cViewPr>
      <p:guideLst>
        <p:guide orient="horz" pos="2160"/>
        <p:guide pos="3120"/>
      </p:guideLst>
    </p:cSldViewPr>
  </p:slideViewPr>
  <p:outlineViewPr>
    <p:cViewPr>
      <p:scale>
        <a:sx n="33" d="100"/>
        <a:sy n="33" d="100"/>
      </p:scale>
      <p:origin x="0" y="215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 r:id="rId61" collapse="1"/>
      <p:sld r:id="rId62" collapse="1"/>
      <p:sld r:id="rId63" collapse="1"/>
      <p:sld r:id="rId64" collapse="1"/>
      <p:sld r:id="rId65" collapse="1"/>
      <p:sld r:id="rId66" collapse="1"/>
      <p:sld r:id="rId67" collapse="1"/>
      <p:sld r:id="rId68" collapse="1"/>
      <p:sld r:id="rId69" collapse="1"/>
      <p:sld r:id="rId70" collapse="1"/>
      <p:sld r:id="rId71" collapse="1"/>
      <p:sld r:id="rId72" collapse="1"/>
      <p:sld r:id="rId73" collapse="1"/>
      <p:sld r:id="rId74" collapse="1"/>
    </p:sldLst>
  </p:outlineViewPr>
  <p:notesTextViewPr>
    <p:cViewPr>
      <p:scale>
        <a:sx n="100" d="100"/>
        <a:sy n="100" d="100"/>
      </p:scale>
      <p:origin x="0" y="0"/>
    </p:cViewPr>
  </p:notesTextViewPr>
  <p:sorterViewPr>
    <p:cViewPr>
      <p:scale>
        <a:sx n="66" d="100"/>
        <a:sy n="66" d="100"/>
      </p:scale>
      <p:origin x="0" y="2214"/>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26" Type="http://schemas.openxmlformats.org/officeDocument/2006/relationships/slide" Target="slides/slide26.xml"/><Relationship Id="rId21" Type="http://schemas.openxmlformats.org/officeDocument/2006/relationships/slide" Target="slides/slide21.xml"/><Relationship Id="rId42" Type="http://schemas.openxmlformats.org/officeDocument/2006/relationships/slide" Target="slides/slide42.xml"/><Relationship Id="rId47" Type="http://schemas.openxmlformats.org/officeDocument/2006/relationships/slide" Target="slides/slide47.xml"/><Relationship Id="rId63" Type="http://schemas.openxmlformats.org/officeDocument/2006/relationships/slide" Target="slides/slide72.xml"/><Relationship Id="rId68" Type="http://schemas.openxmlformats.org/officeDocument/2006/relationships/slide" Target="slides/slide78.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29.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37" Type="http://schemas.openxmlformats.org/officeDocument/2006/relationships/slide" Target="slides/slide37.xml"/><Relationship Id="rId40" Type="http://schemas.openxmlformats.org/officeDocument/2006/relationships/slide" Target="slides/slide40.xml"/><Relationship Id="rId45" Type="http://schemas.openxmlformats.org/officeDocument/2006/relationships/slide" Target="slides/slide45.xml"/><Relationship Id="rId53" Type="http://schemas.openxmlformats.org/officeDocument/2006/relationships/slide" Target="slides/slide62.xml"/><Relationship Id="rId58" Type="http://schemas.openxmlformats.org/officeDocument/2006/relationships/slide" Target="slides/slide67.xml"/><Relationship Id="rId66" Type="http://schemas.openxmlformats.org/officeDocument/2006/relationships/slide" Target="slides/slide76.xml"/><Relationship Id="rId74" Type="http://schemas.openxmlformats.org/officeDocument/2006/relationships/slide" Target="slides/slide84.xml"/><Relationship Id="rId5" Type="http://schemas.openxmlformats.org/officeDocument/2006/relationships/slide" Target="slides/slide5.xml"/><Relationship Id="rId61" Type="http://schemas.openxmlformats.org/officeDocument/2006/relationships/slide" Target="slides/slide70.xml"/><Relationship Id="rId19" Type="http://schemas.openxmlformats.org/officeDocument/2006/relationships/slide" Target="slides/slide1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43" Type="http://schemas.openxmlformats.org/officeDocument/2006/relationships/slide" Target="slides/slide43.xml"/><Relationship Id="rId48" Type="http://schemas.openxmlformats.org/officeDocument/2006/relationships/slide" Target="slides/slide48.xml"/><Relationship Id="rId56" Type="http://schemas.openxmlformats.org/officeDocument/2006/relationships/slide" Target="slides/slide65.xml"/><Relationship Id="rId64" Type="http://schemas.openxmlformats.org/officeDocument/2006/relationships/slide" Target="slides/slide73.xml"/><Relationship Id="rId69" Type="http://schemas.openxmlformats.org/officeDocument/2006/relationships/slide" Target="slides/slide79.xml"/><Relationship Id="rId8" Type="http://schemas.openxmlformats.org/officeDocument/2006/relationships/slide" Target="slides/slide8.xml"/><Relationship Id="rId51" Type="http://schemas.openxmlformats.org/officeDocument/2006/relationships/slide" Target="slides/slide60.xml"/><Relationship Id="rId72" Type="http://schemas.openxmlformats.org/officeDocument/2006/relationships/slide" Target="slides/slide82.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38" Type="http://schemas.openxmlformats.org/officeDocument/2006/relationships/slide" Target="slides/slide38.xml"/><Relationship Id="rId46" Type="http://schemas.openxmlformats.org/officeDocument/2006/relationships/slide" Target="slides/slide46.xml"/><Relationship Id="rId59" Type="http://schemas.openxmlformats.org/officeDocument/2006/relationships/slide" Target="slides/slide68.xml"/><Relationship Id="rId67" Type="http://schemas.openxmlformats.org/officeDocument/2006/relationships/slide" Target="slides/slide77.xml"/><Relationship Id="rId20" Type="http://schemas.openxmlformats.org/officeDocument/2006/relationships/slide" Target="slides/slide20.xml"/><Relationship Id="rId41" Type="http://schemas.openxmlformats.org/officeDocument/2006/relationships/slide" Target="slides/slide41.xml"/><Relationship Id="rId54" Type="http://schemas.openxmlformats.org/officeDocument/2006/relationships/slide" Target="slides/slide63.xml"/><Relationship Id="rId62" Type="http://schemas.openxmlformats.org/officeDocument/2006/relationships/slide" Target="slides/slide71.xml"/><Relationship Id="rId70" Type="http://schemas.openxmlformats.org/officeDocument/2006/relationships/slide" Target="slides/slide80.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49" Type="http://schemas.openxmlformats.org/officeDocument/2006/relationships/slide" Target="slides/slide49.xml"/><Relationship Id="rId57" Type="http://schemas.openxmlformats.org/officeDocument/2006/relationships/slide" Target="slides/slide66.xml"/><Relationship Id="rId10" Type="http://schemas.openxmlformats.org/officeDocument/2006/relationships/slide" Target="slides/slide10.xml"/><Relationship Id="rId31" Type="http://schemas.openxmlformats.org/officeDocument/2006/relationships/slide" Target="slides/slide31.xml"/><Relationship Id="rId44" Type="http://schemas.openxmlformats.org/officeDocument/2006/relationships/slide" Target="slides/slide44.xml"/><Relationship Id="rId52" Type="http://schemas.openxmlformats.org/officeDocument/2006/relationships/slide" Target="slides/slide61.xml"/><Relationship Id="rId60" Type="http://schemas.openxmlformats.org/officeDocument/2006/relationships/slide" Target="slides/slide69.xml"/><Relationship Id="rId65" Type="http://schemas.openxmlformats.org/officeDocument/2006/relationships/slide" Target="slides/slide75.xml"/><Relationship Id="rId73" Type="http://schemas.openxmlformats.org/officeDocument/2006/relationships/slide" Target="slides/slide83.xml"/><Relationship Id="rId4" Type="http://schemas.openxmlformats.org/officeDocument/2006/relationships/slide" Target="slides/slide4.xml"/><Relationship Id="rId9" Type="http://schemas.openxmlformats.org/officeDocument/2006/relationships/slide" Target="slides/slide9.xml"/><Relationship Id="rId13" Type="http://schemas.openxmlformats.org/officeDocument/2006/relationships/slide" Target="slides/slide13.xml"/><Relationship Id="rId18" Type="http://schemas.openxmlformats.org/officeDocument/2006/relationships/slide" Target="slides/slide18.xml"/><Relationship Id="rId39" Type="http://schemas.openxmlformats.org/officeDocument/2006/relationships/slide" Target="slides/slide39.xml"/><Relationship Id="rId34" Type="http://schemas.openxmlformats.org/officeDocument/2006/relationships/slide" Target="slides/slide34.xml"/><Relationship Id="rId50" Type="http://schemas.openxmlformats.org/officeDocument/2006/relationships/slide" Target="slides/slide50.xml"/><Relationship Id="rId55" Type="http://schemas.openxmlformats.org/officeDocument/2006/relationships/slide" Target="slides/slide64.xml"/><Relationship Id="rId7" Type="http://schemas.openxmlformats.org/officeDocument/2006/relationships/slide" Target="slides/slide7.xml"/><Relationship Id="rId71" Type="http://schemas.openxmlformats.org/officeDocument/2006/relationships/slide" Target="slides/slide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B2E0F9CF-01FC-412B-82CE-67F223FFE9E7}"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cs typeface="Arial" pitchFamily="34"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cs typeface="Arial" pitchFamily="34" charset="0"/>
              </a:defRPr>
            </a:lvl1pPr>
          </a:lstStyle>
          <a:p>
            <a:pPr>
              <a:defRPr/>
            </a:pPr>
            <a:endParaRPr lang="de-DE"/>
          </a:p>
        </p:txBody>
      </p:sp>
      <p:sp>
        <p:nvSpPr>
          <p:cNvPr id="90116"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cs typeface="Arial" pitchFamily="34"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CE440DC2-3568-4061-AFB7-405716238272}"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marL="0" indent="0">
              <a:buClr>
                <a:srgbClr val="3333FF"/>
              </a:buClr>
              <a:buNone/>
              <a:defRPr/>
            </a:lvl1pPr>
            <a:lvl2pPr>
              <a:buClr>
                <a:srgbClr val="3333FF"/>
              </a:buClr>
              <a:buSzPct val="100000"/>
              <a:buFont typeface="Arial" pitchFamily="34" charset="0"/>
              <a:buChar char="●"/>
              <a:defRPr/>
            </a:lvl2pPr>
            <a:lvl3pPr>
              <a:buClr>
                <a:srgbClr val="3333FF"/>
              </a:buClr>
              <a:buSzPct val="100000"/>
              <a:buFont typeface="Arial" pitchFamily="34" charset="0"/>
              <a:buChar char="●"/>
              <a:defRPr/>
            </a:lvl3pPr>
            <a:lvl4pPr>
              <a:buClr>
                <a:srgbClr val="3333FF"/>
              </a:buClr>
              <a:buSzPct val="100000"/>
              <a:buFont typeface="Arial" pitchFamily="34" charset="0"/>
              <a:buChar char="●"/>
              <a:defRPr/>
            </a:lvl4pPr>
            <a:lvl5pPr>
              <a:buClr>
                <a:srgbClr val="3333FF"/>
              </a:buClr>
              <a:buSzPct val="100000"/>
              <a:buFont typeface="Arial" pitchFamily="34" charset="0"/>
              <a:buChar cha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4AA77A38-1FEA-4FB3-91BC-FCA20CB6FE5C}" type="slidenum">
              <a:rPr lang="de-DE" altLang="en-US"/>
              <a:pPr/>
              <a:t>‹#›</a:t>
            </a:fld>
            <a:endParaRPr lang="de-DE" altLang="en-US"/>
          </a:p>
        </p:txBody>
      </p:sp>
    </p:spTree>
    <p:extLst>
      <p:ext uri="{BB962C8B-B14F-4D97-AF65-F5344CB8AC3E}">
        <p14:creationId xmlns:p14="http://schemas.microsoft.com/office/powerpoint/2010/main" val="3203872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533CFEF7-B819-4D06-95B0-9D71F7ED5B54}" type="slidenum">
              <a:rPr lang="de-DE" altLang="en-US"/>
              <a:pPr/>
              <a:t>‹#›</a:t>
            </a:fld>
            <a:endParaRPr lang="de-DE" altLang="en-US"/>
          </a:p>
        </p:txBody>
      </p:sp>
    </p:spTree>
    <p:extLst>
      <p:ext uri="{BB962C8B-B14F-4D97-AF65-F5344CB8AC3E}">
        <p14:creationId xmlns:p14="http://schemas.microsoft.com/office/powerpoint/2010/main" val="378958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3D6F0669-1713-44F3-9CB8-9EAAD709A005}" type="slidenum">
              <a:rPr lang="de-DE" altLang="en-US"/>
              <a:pPr/>
              <a:t>‹#›</a:t>
            </a:fld>
            <a:endParaRPr lang="de-DE" altLang="en-US"/>
          </a:p>
        </p:txBody>
      </p:sp>
    </p:spTree>
    <p:extLst>
      <p:ext uri="{BB962C8B-B14F-4D97-AF65-F5344CB8AC3E}">
        <p14:creationId xmlns:p14="http://schemas.microsoft.com/office/powerpoint/2010/main" val="2479759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BC22D599-E38E-4621-A519-67134FDAD986}" type="slidenum">
              <a:rPr lang="de-DE" altLang="en-US"/>
              <a:pPr/>
              <a:t>‹#›</a:t>
            </a:fld>
            <a:endParaRPr lang="de-DE" altLang="en-US"/>
          </a:p>
        </p:txBody>
      </p:sp>
    </p:spTree>
    <p:extLst>
      <p:ext uri="{BB962C8B-B14F-4D97-AF65-F5344CB8AC3E}">
        <p14:creationId xmlns:p14="http://schemas.microsoft.com/office/powerpoint/2010/main" val="1727196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118329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6325" indent="-1076325">
              <a:defRPr/>
            </a:lvl1pPr>
          </a:lstStyle>
          <a:p>
            <a:r>
              <a:rPr lang="en-US" dirty="0" smtClean="0"/>
              <a:t>Click to edit Master title style</a:t>
            </a:r>
            <a:endParaRPr lang="de-DE" dirty="0"/>
          </a:p>
        </p:txBody>
      </p:sp>
    </p:spTree>
    <p:extLst>
      <p:ext uri="{BB962C8B-B14F-4D97-AF65-F5344CB8AC3E}">
        <p14:creationId xmlns:p14="http://schemas.microsoft.com/office/powerpoint/2010/main" val="1630217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Slide Number Placeholder 9"/>
          <p:cNvSpPr>
            <a:spLocks noGrp="1"/>
          </p:cNvSpPr>
          <p:nvPr>
            <p:ph type="sldNum" sz="quarter" idx="10"/>
          </p:nvPr>
        </p:nvSpPr>
        <p:spPr/>
        <p:txBody>
          <a:bodyPr/>
          <a:lstStyle>
            <a:lvl1pPr>
              <a:defRPr/>
            </a:lvl1pPr>
          </a:lstStyle>
          <a:p>
            <a:fld id="{ECDBB24F-11B5-43D8-95BB-65CE8DB55FED}" type="slidenum">
              <a:rPr lang="de-DE" altLang="en-US"/>
              <a:pPr/>
              <a:t>‹#›</a:t>
            </a:fld>
            <a:endParaRPr lang="de-DE" altLang="en-US"/>
          </a:p>
        </p:txBody>
      </p:sp>
    </p:spTree>
    <p:extLst>
      <p:ext uri="{BB962C8B-B14F-4D97-AF65-F5344CB8AC3E}">
        <p14:creationId xmlns:p14="http://schemas.microsoft.com/office/powerpoint/2010/main" val="121450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de-DE" sz="1100">
              <a:solidFill>
                <a:srgbClr val="01186C"/>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EF7840B6-B69C-4F47-94C3-13BEFFC0243E}"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4" r:id="rId5"/>
    <p:sldLayoutId id="2147483815" r:id="rId6"/>
    <p:sldLayoutId id="2147483813"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xfrm>
            <a:off x="992188" y="1196975"/>
            <a:ext cx="7921625" cy="1223963"/>
          </a:xfrm>
        </p:spPr>
        <p:txBody>
          <a:bodyPr>
            <a:spAutoFit/>
          </a:bodyPr>
          <a:lstStyle/>
          <a:p>
            <a:r>
              <a:rPr lang="de-DE" altLang="en-US" smtClean="0"/>
              <a:t>16	Analyse und Spezifikation</a:t>
            </a:r>
          </a:p>
        </p:txBody>
      </p:sp>
      <p:sp>
        <p:nvSpPr>
          <p:cNvPr id="3" name="Inhaltsplatzhalter 2"/>
          <p:cNvSpPr>
            <a:spLocks noGrp="1"/>
          </p:cNvSpPr>
          <p:nvPr>
            <p:ph sz="quarter" idx="13"/>
          </p:nvPr>
        </p:nvSpPr>
        <p:spPr>
          <a:xfrm>
            <a:off x="1497013" y="2565400"/>
            <a:ext cx="7416800" cy="3527425"/>
          </a:xfrm>
        </p:spPr>
        <p:txBody>
          <a:bodyPr/>
          <a:lstStyle/>
          <a:p>
            <a:pPr>
              <a:defRPr/>
            </a:pPr>
            <a:r>
              <a:rPr lang="de-DE" dirty="0" smtClean="0"/>
              <a:t>16.1  Die Bedeutung der Spezifikation im Entwicklungsprozess</a:t>
            </a:r>
          </a:p>
          <a:p>
            <a:pPr>
              <a:defRPr/>
            </a:pPr>
            <a:r>
              <a:rPr lang="de-DE" dirty="0" smtClean="0"/>
              <a:t>16.2  Die Analyse</a:t>
            </a:r>
          </a:p>
          <a:p>
            <a:pPr>
              <a:defRPr/>
            </a:pPr>
            <a:r>
              <a:rPr lang="de-DE" dirty="0" smtClean="0"/>
              <a:t>16.3  Begriffslexikon und Begriffsmodell</a:t>
            </a:r>
          </a:p>
          <a:p>
            <a:pPr>
              <a:defRPr/>
            </a:pPr>
            <a:r>
              <a:rPr lang="de-DE" dirty="0" smtClean="0"/>
              <a:t>16.4  Anforderungen</a:t>
            </a:r>
          </a:p>
          <a:p>
            <a:pPr>
              <a:defRPr/>
            </a:pPr>
            <a:r>
              <a:rPr lang="de-DE" dirty="0" smtClean="0"/>
              <a:t>16.5  Die Spezifikation im Überblick</a:t>
            </a:r>
          </a:p>
          <a:p>
            <a:pPr>
              <a:defRPr/>
            </a:pPr>
            <a:r>
              <a:rPr lang="de-DE" dirty="0" smtClean="0"/>
              <a:t>16.6  Die Darstellung der Spezifikation</a:t>
            </a:r>
          </a:p>
          <a:p>
            <a:pPr>
              <a:defRPr/>
            </a:pPr>
            <a:r>
              <a:rPr lang="de-DE" dirty="0" smtClean="0"/>
              <a:t>16.7  Konzepte und Komponenten der Spezifikation</a:t>
            </a:r>
          </a:p>
          <a:p>
            <a:pPr>
              <a:defRPr/>
            </a:pPr>
            <a:r>
              <a:rPr lang="de-DE" dirty="0" smtClean="0"/>
              <a:t>16.8  Muster und Normen für die Spezifikation</a:t>
            </a:r>
          </a:p>
          <a:p>
            <a:pPr>
              <a:defRPr/>
            </a:pPr>
            <a:r>
              <a:rPr lang="de-DE" dirty="0" smtClean="0"/>
              <a:t>16.9  Regeln für Analyse und Spezifikation</a:t>
            </a:r>
            <a:endParaRPr lang="de-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p:txBody>
          <a:bodyPr/>
          <a:lstStyle/>
          <a:p>
            <a:r>
              <a:rPr lang="de-DE" altLang="en-US" smtClean="0"/>
              <a:t>Analyse und Jewish motherhood</a:t>
            </a:r>
          </a:p>
        </p:txBody>
      </p:sp>
      <p:sp>
        <p:nvSpPr>
          <p:cNvPr id="13315"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A0A1CDB-221D-4828-A51B-2B2FA888EF46}" type="slidenum">
              <a:rPr lang="de-DE" altLang="en-US" sz="1100"/>
              <a:pPr eaLnBrk="1" hangingPunct="1"/>
              <a:t>10</a:t>
            </a:fld>
            <a:endParaRPr lang="de-DE" altLang="en-US" sz="1100"/>
          </a:p>
        </p:txBody>
      </p:sp>
      <p:sp>
        <p:nvSpPr>
          <p:cNvPr id="13316" name="Rechteck 5"/>
          <p:cNvSpPr>
            <a:spLocks noChangeArrowheads="1"/>
          </p:cNvSpPr>
          <p:nvPr/>
        </p:nvSpPr>
        <p:spPr bwMode="auto">
          <a:xfrm>
            <a:off x="415925" y="2205038"/>
            <a:ext cx="8858250" cy="193833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Introspection showed three main techniques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that were applied beyond normal common sense: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abstract data typing, strong typing, Jewish motherhood.</a:t>
            </a:r>
          </a:p>
          <a:p>
            <a:pPr eaLnBrk="1" hangingPunct="1"/>
            <a:r>
              <a:rPr lang="de-DE" altLang="en-US" sz="2400" i="1">
                <a:solidFill>
                  <a:srgbClr val="3333FF"/>
                </a:solidFill>
                <a:latin typeface="Calibri" panose="020F0502020204030204" pitchFamily="34" charset="0"/>
                <a:cs typeface="Calibri" panose="020F0502020204030204" pitchFamily="34" charset="0"/>
              </a:rPr>
              <a:t>					</a:t>
            </a:r>
          </a:p>
          <a:p>
            <a:pPr algn="r" eaLnBrk="1" hangingPunct="1"/>
            <a:r>
              <a:rPr lang="de-DE" altLang="en-US" sz="2400">
                <a:latin typeface="Calibri" panose="020F0502020204030204" pitchFamily="34" charset="0"/>
                <a:cs typeface="Calibri" panose="020F0502020204030204" pitchFamily="34" charset="0"/>
              </a:rPr>
              <a:t>D. M. und O. Berry (1980)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de-DE" altLang="en-US" smtClean="0"/>
              <a:t>Grundbegriffe der Analyse</a:t>
            </a:r>
          </a:p>
        </p:txBody>
      </p:sp>
      <p:sp>
        <p:nvSpPr>
          <p:cNvPr id="14339"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1E2EBE7-3026-4531-844F-C1A4E5EE77DB}" type="slidenum">
              <a:rPr lang="de-DE" altLang="en-US" sz="1100"/>
              <a:pPr eaLnBrk="1" hangingPunct="1"/>
              <a:t>11</a:t>
            </a:fld>
            <a:endParaRPr lang="de-DE" altLang="en-US" sz="1100"/>
          </a:p>
        </p:txBody>
      </p:sp>
      <p:sp>
        <p:nvSpPr>
          <p:cNvPr id="4103" name="TextBox 6"/>
          <p:cNvSpPr txBox="1">
            <a:spLocks noChangeArrowheads="1"/>
          </p:cNvSpPr>
          <p:nvPr/>
        </p:nvSpPr>
        <p:spPr bwMode="auto">
          <a:xfrm>
            <a:off x="344488" y="908050"/>
            <a:ext cx="9001125" cy="5264150"/>
          </a:xfrm>
          <a:prstGeom prst="rect">
            <a:avLst/>
          </a:prstGeom>
          <a:noFill/>
          <a:ln w="9525">
            <a:solidFill>
              <a:schemeClr val="tx2"/>
            </a:solidFill>
            <a:miter lim="800000"/>
            <a:headEnd/>
            <a:tailEnd/>
          </a:ln>
        </p:spPr>
        <p:txBody>
          <a:bodyPr>
            <a:spAutoFit/>
          </a:bodyPr>
          <a:lstStyle/>
          <a:p>
            <a:pPr marL="355600" indent="-355600">
              <a:defRPr/>
            </a:pPr>
            <a:r>
              <a:rPr lang="en-US" sz="2400" b="1" dirty="0">
                <a:solidFill>
                  <a:srgbClr val="0000FF"/>
                </a:solidFill>
                <a:latin typeface="Calibri" pitchFamily="34" charset="0"/>
                <a:cs typeface="Calibri" pitchFamily="34" charset="0"/>
              </a:rPr>
              <a:t>requirement </a:t>
            </a:r>
            <a:r>
              <a:rPr lang="en-US" sz="2400" dirty="0">
                <a:solidFill>
                  <a:srgbClr val="0000FF"/>
                </a:solidFill>
                <a:latin typeface="Calibri" pitchFamily="34" charset="0"/>
                <a:cs typeface="Calibri" pitchFamily="34" charset="0"/>
              </a:rPr>
              <a:t>—</a:t>
            </a:r>
            <a:r>
              <a:rPr lang="en-US" sz="2400" b="1" dirty="0">
                <a:solidFill>
                  <a:srgbClr val="0000FF"/>
                </a:solidFill>
                <a:latin typeface="Calibri" pitchFamily="34" charset="0"/>
                <a:cs typeface="Calibri" pitchFamily="34" charset="0"/>
              </a:rPr>
              <a:t> </a:t>
            </a:r>
            <a:r>
              <a:rPr lang="en-US" sz="2400" i="1" dirty="0">
                <a:solidFill>
                  <a:srgbClr val="0000FF"/>
                </a:solidFill>
                <a:latin typeface="Calibri" pitchFamily="34" charset="0"/>
                <a:cs typeface="Calibri" pitchFamily="34" charset="0"/>
              </a:rPr>
              <a:t>(1) A condition or capability needed by a user to solve a problem or achieve an objective. </a:t>
            </a:r>
          </a:p>
          <a:p>
            <a:pPr marL="355600" indent="-355600">
              <a:defRPr/>
            </a:pPr>
            <a:r>
              <a:rPr lang="en-US" sz="2400" i="1" dirty="0">
                <a:solidFill>
                  <a:srgbClr val="0000FF"/>
                </a:solidFill>
                <a:latin typeface="Calibri" pitchFamily="34" charset="0"/>
                <a:cs typeface="Calibri" pitchFamily="34" charset="0"/>
              </a:rPr>
              <a:t>	(2) A condition or capability that must be met or possessed by a system or system component to satisfy a contract, standard, specification, or other formally imposed documents. </a:t>
            </a:r>
          </a:p>
          <a:p>
            <a:pPr marL="355600" indent="-355600">
              <a:defRPr/>
            </a:pPr>
            <a:r>
              <a:rPr lang="en-US" sz="2400" i="1" dirty="0">
                <a:solidFill>
                  <a:srgbClr val="0000FF"/>
                </a:solidFill>
                <a:latin typeface="Calibri" pitchFamily="34" charset="0"/>
                <a:cs typeface="Calibri" pitchFamily="34" charset="0"/>
              </a:rPr>
              <a:t>	(3) A documented representation of a condition or capability as in (1) or (2). </a:t>
            </a:r>
            <a:br>
              <a:rPr lang="en-US" sz="2400" i="1" dirty="0">
                <a:solidFill>
                  <a:srgbClr val="0000FF"/>
                </a:solidFill>
                <a:latin typeface="Calibri" pitchFamily="34" charset="0"/>
                <a:cs typeface="Calibri" pitchFamily="34" charset="0"/>
              </a:rPr>
            </a:br>
            <a:endParaRPr lang="en-US" sz="2400" i="1" dirty="0">
              <a:solidFill>
                <a:srgbClr val="0000FF"/>
              </a:solidFill>
              <a:latin typeface="Calibri" pitchFamily="34" charset="0"/>
              <a:cs typeface="Calibri" pitchFamily="34" charset="0"/>
            </a:endParaRPr>
          </a:p>
          <a:p>
            <a:pPr marL="355600" indent="-355600">
              <a:defRPr/>
            </a:pPr>
            <a:r>
              <a:rPr lang="en-US" sz="2400" b="1" dirty="0">
                <a:solidFill>
                  <a:srgbClr val="0000FF"/>
                </a:solidFill>
                <a:latin typeface="Calibri" pitchFamily="34" charset="0"/>
                <a:cs typeface="Calibri" pitchFamily="34" charset="0"/>
              </a:rPr>
              <a:t>requirements analysis </a:t>
            </a:r>
            <a:r>
              <a:rPr lang="en-US" sz="2400" i="1" dirty="0">
                <a:solidFill>
                  <a:srgbClr val="0000FF"/>
                </a:solidFill>
                <a:latin typeface="Calibri" pitchFamily="34" charset="0"/>
                <a:cs typeface="Calibri" pitchFamily="34" charset="0"/>
              </a:rPr>
              <a:t>— (1) The process of studying user needs to arrive at a definition of system, hardware, or software requirements. </a:t>
            </a:r>
          </a:p>
          <a:p>
            <a:pPr marL="355600" indent="-355600">
              <a:defRPr/>
            </a:pPr>
            <a:r>
              <a:rPr lang="en-US" sz="2400" i="1" dirty="0">
                <a:solidFill>
                  <a:srgbClr val="0000FF"/>
                </a:solidFill>
                <a:latin typeface="Calibri" pitchFamily="34" charset="0"/>
                <a:cs typeface="Calibri" pitchFamily="34" charset="0"/>
              </a:rPr>
              <a:t>	(2) The process of studying and refining system, hardware, or software requirements.</a:t>
            </a: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r>
              <a:rPr lang="de-DE" altLang="en-US" smtClean="0"/>
              <a:t>Lastenheft /Anforderungssammlung</a:t>
            </a:r>
          </a:p>
        </p:txBody>
      </p:sp>
      <p:sp>
        <p:nvSpPr>
          <p:cNvPr id="15363" name="Inhaltsplatzhalter 2"/>
          <p:cNvSpPr>
            <a:spLocks noGrp="1"/>
          </p:cNvSpPr>
          <p:nvPr>
            <p:ph idx="1"/>
          </p:nvPr>
        </p:nvSpPr>
        <p:spPr>
          <a:xfrm>
            <a:off x="166688" y="981075"/>
            <a:ext cx="9501187" cy="5326063"/>
          </a:xfrm>
        </p:spPr>
        <p:txBody>
          <a:bodyPr/>
          <a:lstStyle/>
          <a:p>
            <a:r>
              <a:rPr lang="de-DE" altLang="en-US" smtClean="0"/>
              <a:t>Die Analyse ist die Vorarbeit und Voraussetzung der Spezifikation; ihr Ergebnis wird auch als </a:t>
            </a:r>
            <a:r>
              <a:rPr lang="de-DE" altLang="en-US" smtClean="0">
                <a:solidFill>
                  <a:srgbClr val="0000FF"/>
                </a:solidFill>
              </a:rPr>
              <a:t>Lastenheft</a:t>
            </a:r>
            <a:r>
              <a:rPr lang="de-DE" altLang="en-US" smtClean="0"/>
              <a:t> bezeichnet. </a:t>
            </a:r>
          </a:p>
          <a:p>
            <a:r>
              <a:rPr lang="de-DE" altLang="en-US" smtClean="0"/>
              <a:t>Obwohl es Definitionen für diesen Begriff gibt (z.B. in DIN 69905), bleibt er in der Praxis unscharf, weil der Inhalt des Lastenhefts von Firma zu Firma </a:t>
            </a:r>
            <a:r>
              <a:rPr lang="de-DE" altLang="en-US" smtClean="0">
                <a:solidFill>
                  <a:srgbClr val="0000FF"/>
                </a:solidFill>
              </a:rPr>
              <a:t>stark variiert</a:t>
            </a:r>
            <a:r>
              <a:rPr lang="de-DE" altLang="en-US" smtClean="0"/>
              <a:t>. </a:t>
            </a:r>
          </a:p>
          <a:p>
            <a:r>
              <a:rPr lang="de-DE" altLang="en-US" smtClean="0"/>
              <a:t>Wir sprechen nachfolgend nicht vom Lastenheft, sondern von der </a:t>
            </a:r>
            <a:r>
              <a:rPr lang="de-DE" altLang="en-US" smtClean="0">
                <a:solidFill>
                  <a:srgbClr val="0000FF"/>
                </a:solidFill>
              </a:rPr>
              <a:t>Anforderungssammlung</a:t>
            </a:r>
            <a:r>
              <a:rPr lang="de-DE" altLang="en-US" smtClean="0"/>
              <a:t>. </a:t>
            </a:r>
          </a:p>
          <a:p>
            <a:pPr lvl="1"/>
            <a:r>
              <a:rPr lang="de-DE" altLang="en-US" smtClean="0"/>
              <a:t>Beschreibt die </a:t>
            </a:r>
            <a:r>
              <a:rPr lang="de-DE" altLang="en-US" smtClean="0">
                <a:solidFill>
                  <a:srgbClr val="0000FF"/>
                </a:solidFill>
              </a:rPr>
              <a:t>fachlichen Anforderungen aus Klientensicht</a:t>
            </a:r>
            <a:r>
              <a:rPr lang="de-DE" altLang="en-US" smtClean="0"/>
              <a:t>.</a:t>
            </a:r>
          </a:p>
          <a:p>
            <a:pPr lvl="1"/>
            <a:r>
              <a:rPr lang="de-DE" altLang="en-US" smtClean="0"/>
              <a:t>Lücken, Unklarheiten und Widersprüche sind darin normal. </a:t>
            </a:r>
          </a:p>
          <a:p>
            <a:r>
              <a:rPr lang="de-DE" altLang="en-US" smtClean="0"/>
              <a:t>Erst die Anforderungsspezifikation sollte </a:t>
            </a:r>
            <a:r>
              <a:rPr lang="de-DE" altLang="en-US" smtClean="0">
                <a:solidFill>
                  <a:srgbClr val="0000FF"/>
                </a:solidFill>
              </a:rPr>
              <a:t>vollständig, klar und konsistent </a:t>
            </a:r>
            <a:r>
              <a:rPr lang="de-DE" altLang="en-US" smtClean="0"/>
              <a:t>sein.</a:t>
            </a:r>
          </a:p>
          <a:p>
            <a:endParaRPr lang="de-DE" altLang="en-US" smtClean="0"/>
          </a:p>
        </p:txBody>
      </p:sp>
      <p:sp>
        <p:nvSpPr>
          <p:cNvPr id="1536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7D693DA-36B7-4CEC-A2F3-F4037DC0D9F5}" type="slidenum">
              <a:rPr lang="de-DE" altLang="en-US" sz="1100"/>
              <a:pPr eaLnBrk="1" hangingPunct="1"/>
              <a:t>12</a:t>
            </a:fld>
            <a:endParaRPr lang="de-DE" altLang="en-U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de-DE" altLang="en-US" smtClean="0"/>
              <a:t>Das Begriffslexikon</a:t>
            </a:r>
          </a:p>
        </p:txBody>
      </p:sp>
      <p:sp>
        <p:nvSpPr>
          <p:cNvPr id="16387" name="Inhaltsplatzhalter 2"/>
          <p:cNvSpPr>
            <a:spLocks noGrp="1"/>
          </p:cNvSpPr>
          <p:nvPr>
            <p:ph idx="1"/>
          </p:nvPr>
        </p:nvSpPr>
        <p:spPr>
          <a:xfrm>
            <a:off x="166688" y="981075"/>
            <a:ext cx="9501187" cy="5326063"/>
          </a:xfrm>
        </p:spPr>
        <p:txBody>
          <a:bodyPr/>
          <a:lstStyle/>
          <a:p>
            <a:r>
              <a:rPr lang="de-DE" altLang="en-US" smtClean="0"/>
              <a:t>Bei der Analyse wird auch das</a:t>
            </a:r>
            <a:r>
              <a:rPr lang="de-DE" altLang="en-US" smtClean="0">
                <a:solidFill>
                  <a:srgbClr val="0000FF"/>
                </a:solidFill>
              </a:rPr>
              <a:t> Begriffslexikon </a:t>
            </a:r>
            <a:r>
              <a:rPr lang="de-DE" altLang="en-US" smtClean="0"/>
              <a:t>angelegt; dieses wird während der gesamten Software-Entwicklung verwendet und ergänzt.</a:t>
            </a:r>
          </a:p>
          <a:p>
            <a:r>
              <a:rPr lang="de-DE" altLang="en-US" smtClean="0"/>
              <a:t>Oft kommt während der Entwicklung oder bei der Abnahme die Frage auf, </a:t>
            </a:r>
            <a:r>
              <a:rPr lang="de-DE" altLang="en-US" smtClean="0">
                <a:solidFill>
                  <a:srgbClr val="0000FF"/>
                </a:solidFill>
              </a:rPr>
              <a:t>woher</a:t>
            </a:r>
            <a:r>
              <a:rPr lang="de-DE" altLang="en-US" smtClean="0"/>
              <a:t> eine Anforderung gekommen ist. Konsequent </a:t>
            </a:r>
            <a:r>
              <a:rPr lang="de-DE" altLang="en-US" smtClean="0">
                <a:solidFill>
                  <a:srgbClr val="0000FF"/>
                </a:solidFill>
              </a:rPr>
              <a:t>dokumentieren</a:t>
            </a:r>
            <a:r>
              <a:rPr lang="de-DE" altLang="en-US" smtClean="0"/>
              <a:t>, welcher Klient hinter welcher Anforderung steht!</a:t>
            </a:r>
          </a:p>
          <a:p>
            <a:r>
              <a:rPr lang="de-DE" altLang="en-US" smtClean="0"/>
              <a:t>Diese Zuordnung bei Besprechungen </a:t>
            </a:r>
            <a:r>
              <a:rPr lang="de-DE" altLang="en-US" smtClean="0">
                <a:solidFill>
                  <a:srgbClr val="0000FF"/>
                </a:solidFill>
              </a:rPr>
              <a:t>regelmäßig überprüfen</a:t>
            </a:r>
            <a:r>
              <a:rPr lang="de-DE" altLang="en-US" smtClean="0"/>
              <a:t>!</a:t>
            </a:r>
          </a:p>
          <a:p>
            <a:r>
              <a:rPr lang="de-DE" altLang="en-US" smtClean="0"/>
              <a:t> </a:t>
            </a:r>
          </a:p>
          <a:p>
            <a:r>
              <a:rPr lang="de-DE" altLang="en-US" smtClean="0"/>
              <a:t> </a:t>
            </a:r>
          </a:p>
          <a:p>
            <a:endParaRPr lang="de-DE" altLang="en-US" smtClean="0"/>
          </a:p>
        </p:txBody>
      </p:sp>
      <p:sp>
        <p:nvSpPr>
          <p:cNvPr id="1638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B0B1B10-C517-44D4-B912-A13DD9165F46}" type="slidenum">
              <a:rPr lang="de-DE" altLang="en-US" sz="1100"/>
              <a:pPr eaLnBrk="1" hangingPunct="1"/>
              <a:t>13</a:t>
            </a:fld>
            <a:endParaRPr lang="de-DE" altLang="en-US" sz="1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r>
              <a:rPr lang="de-DE" altLang="en-US" smtClean="0"/>
              <a:t>Die Ist-Analyse - 1</a:t>
            </a:r>
          </a:p>
        </p:txBody>
      </p:sp>
      <p:sp>
        <p:nvSpPr>
          <p:cNvPr id="17411" name="Inhaltsplatzhalter 2"/>
          <p:cNvSpPr>
            <a:spLocks noGrp="1"/>
          </p:cNvSpPr>
          <p:nvPr>
            <p:ph idx="1"/>
          </p:nvPr>
        </p:nvSpPr>
        <p:spPr>
          <a:xfrm>
            <a:off x="166688" y="981075"/>
            <a:ext cx="9501187" cy="5326063"/>
          </a:xfrm>
        </p:spPr>
        <p:txBody>
          <a:bodyPr/>
          <a:lstStyle/>
          <a:p>
            <a:r>
              <a:rPr lang="de-DE" altLang="en-US" smtClean="0"/>
              <a:t>Ziel der Analyse: </a:t>
            </a:r>
            <a:r>
              <a:rPr lang="de-DE" altLang="en-US" smtClean="0">
                <a:solidFill>
                  <a:srgbClr val="0000FF"/>
                </a:solidFill>
              </a:rPr>
              <a:t>Soll-Zustand</a:t>
            </a:r>
            <a:r>
              <a:rPr lang="de-DE" altLang="en-US" smtClean="0"/>
              <a:t> feststellen</a:t>
            </a:r>
          </a:p>
          <a:p>
            <a:r>
              <a:rPr lang="de-DE" altLang="en-US" smtClean="0"/>
              <a:t>Es sollte also genügen, die Klienten nach ihren Wünschen zu fragen. </a:t>
            </a:r>
          </a:p>
          <a:p>
            <a:r>
              <a:rPr lang="de-DE" altLang="en-US" smtClean="0">
                <a:solidFill>
                  <a:srgbClr val="0000FF"/>
                </a:solidFill>
              </a:rPr>
              <a:t>Abe</a:t>
            </a:r>
            <a:r>
              <a:rPr lang="de-DE" altLang="en-US" smtClean="0"/>
              <a:t>r: Die Klienten konzentrieren sich auf das, was ihnen derzeit </a:t>
            </a:r>
            <a:r>
              <a:rPr lang="de-DE" altLang="en-US" smtClean="0">
                <a:solidFill>
                  <a:srgbClr val="0000FF"/>
                </a:solidFill>
              </a:rPr>
              <a:t>nicht </a:t>
            </a:r>
            <a:r>
              <a:rPr lang="de-DE" altLang="en-US" smtClean="0"/>
              <a:t>gefällt. </a:t>
            </a:r>
          </a:p>
          <a:p>
            <a:r>
              <a:rPr lang="de-DE" altLang="en-US" smtClean="0"/>
              <a:t>Wir sind also bei jeder Umstellung auf die </a:t>
            </a:r>
            <a:r>
              <a:rPr lang="de-DE" altLang="en-US" smtClean="0">
                <a:solidFill>
                  <a:srgbClr val="0000FF"/>
                </a:solidFill>
              </a:rPr>
              <a:t>Schwachpunkte des bestehenden Systems</a:t>
            </a:r>
            <a:r>
              <a:rPr lang="de-DE" altLang="en-US" smtClean="0"/>
              <a:t> fixiert</a:t>
            </a:r>
          </a:p>
          <a:p>
            <a:pPr lvl="1"/>
            <a:r>
              <a:rPr lang="de-DE" altLang="en-US" smtClean="0"/>
              <a:t>Seine Stärken nehmen wir erst wahr, wenn sie uns fehlen.</a:t>
            </a:r>
          </a:p>
          <a:p>
            <a:r>
              <a:rPr lang="de-DE" altLang="en-US" smtClean="0">
                <a:solidFill>
                  <a:srgbClr val="0000FF"/>
                </a:solidFill>
              </a:rPr>
              <a:t>Implizit</a:t>
            </a:r>
            <a:r>
              <a:rPr lang="de-DE" altLang="en-US" smtClean="0"/>
              <a:t> erwarten die Klienten, dass alles, was bisher akzeptabel oder gut war, unverändert bleibt oder besser wird. Die Anforderungen an das neue System bestehen also nur zum kleinsten Teil aus Änderungswünschen, die allermeisten Anforderungen gehen in Richtung</a:t>
            </a:r>
            <a:r>
              <a:rPr lang="de-DE" altLang="en-US" smtClean="0">
                <a:solidFill>
                  <a:srgbClr val="0000FF"/>
                </a:solidFill>
              </a:rPr>
              <a:t> Kontinuität</a:t>
            </a:r>
            <a:r>
              <a:rPr lang="de-DE" altLang="en-US" smtClean="0"/>
              <a:t>. </a:t>
            </a:r>
          </a:p>
          <a:p>
            <a:endParaRPr lang="de-DE" altLang="en-US" smtClean="0"/>
          </a:p>
        </p:txBody>
      </p:sp>
      <p:sp>
        <p:nvSpPr>
          <p:cNvPr id="1741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2CC1284-40B3-48E3-BBB1-DA49413BF9EF}" type="slidenum">
              <a:rPr lang="de-DE" altLang="en-US" sz="1100"/>
              <a:pPr eaLnBrk="1" hangingPunct="1"/>
              <a:t>14</a:t>
            </a:fld>
            <a:endParaRPr lang="de-DE" altLang="en-US" sz="1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de-DE" altLang="en-US" smtClean="0"/>
              <a:t>Die Ist-Analyse - 2</a:t>
            </a:r>
          </a:p>
        </p:txBody>
      </p:sp>
      <p:sp>
        <p:nvSpPr>
          <p:cNvPr id="18435" name="Inhaltsplatzhalter 2"/>
          <p:cNvSpPr>
            <a:spLocks noGrp="1"/>
          </p:cNvSpPr>
          <p:nvPr>
            <p:ph idx="1"/>
          </p:nvPr>
        </p:nvSpPr>
        <p:spPr>
          <a:xfrm>
            <a:off x="166688" y="981075"/>
            <a:ext cx="9501187" cy="5326063"/>
          </a:xfrm>
        </p:spPr>
        <p:txBody>
          <a:bodyPr/>
          <a:lstStyle/>
          <a:p>
            <a:r>
              <a:rPr lang="de-DE" altLang="en-US" smtClean="0"/>
              <a:t>Darum hat die Ist-Analyse, also die Feststellung des bestehenden Zustands, große Bedeutung für die erfolgreiche Projektdurchführung.</a:t>
            </a:r>
            <a:br>
              <a:rPr lang="de-DE" altLang="en-US" smtClean="0"/>
            </a:br>
            <a:r>
              <a:rPr lang="de-DE" altLang="en-US" smtClean="0"/>
              <a:t>Bei </a:t>
            </a:r>
            <a:r>
              <a:rPr lang="de-DE" altLang="en-US" smtClean="0">
                <a:solidFill>
                  <a:srgbClr val="0000FF"/>
                </a:solidFill>
              </a:rPr>
              <a:t>Widersprüchen</a:t>
            </a:r>
            <a:r>
              <a:rPr lang="de-DE" altLang="en-US" smtClean="0"/>
              <a:t> ist der Ist-Zustand zudem ein </a:t>
            </a:r>
            <a:r>
              <a:rPr lang="de-DE" altLang="en-US" smtClean="0">
                <a:solidFill>
                  <a:srgbClr val="0000FF"/>
                </a:solidFill>
              </a:rPr>
              <a:t>sicherer Halt</a:t>
            </a:r>
            <a:r>
              <a:rPr lang="de-DE" altLang="en-US" smtClean="0"/>
              <a:t>!</a:t>
            </a:r>
          </a:p>
          <a:p>
            <a:r>
              <a:rPr lang="de-DE" altLang="en-US" smtClean="0"/>
              <a:t>Der Analytiker muss sich also </a:t>
            </a:r>
            <a:r>
              <a:rPr lang="de-DE" altLang="en-US" smtClean="0">
                <a:solidFill>
                  <a:srgbClr val="0000FF"/>
                </a:solidFill>
              </a:rPr>
              <a:t>gut einfühlen </a:t>
            </a:r>
            <a:r>
              <a:rPr lang="de-DE" altLang="en-US" smtClean="0"/>
              <a:t>und </a:t>
            </a:r>
            <a:r>
              <a:rPr lang="de-DE" altLang="en-US" smtClean="0">
                <a:solidFill>
                  <a:srgbClr val="0000FF"/>
                </a:solidFill>
              </a:rPr>
              <a:t>genau beobachten</a:t>
            </a:r>
            <a:r>
              <a:rPr lang="de-DE" altLang="en-US" smtClean="0"/>
              <a:t>, um vom Kunden zu erfahren, welche Aspekte des Ist-Zustands für ihn wichtig sind und beibehalten werden sollten. </a:t>
            </a:r>
          </a:p>
          <a:p>
            <a:r>
              <a:rPr lang="de-DE" altLang="en-US" smtClean="0"/>
              <a:t>Die Ist-Analyse ist eine </a:t>
            </a:r>
            <a:r>
              <a:rPr lang="de-DE" altLang="en-US" smtClean="0">
                <a:solidFill>
                  <a:srgbClr val="0000FF"/>
                </a:solidFill>
              </a:rPr>
              <a:t>undankbare Tätigkeit</a:t>
            </a:r>
            <a:r>
              <a:rPr lang="de-DE" altLang="en-US" smtClean="0"/>
              <a:t>! </a:t>
            </a:r>
          </a:p>
          <a:p>
            <a:endParaRPr lang="de-DE" altLang="en-US" smtClean="0"/>
          </a:p>
        </p:txBody>
      </p:sp>
      <p:sp>
        <p:nvSpPr>
          <p:cNvPr id="1843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F00F7AA-DFA1-4607-BBDC-559636118F1B}" type="slidenum">
              <a:rPr lang="de-DE" altLang="en-US" sz="1100"/>
              <a:pPr eaLnBrk="1" hangingPunct="1"/>
              <a:t>15</a:t>
            </a:fld>
            <a:endParaRPr lang="de-DE" altLang="en-US" sz="1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de-DE" altLang="en-US" smtClean="0"/>
              <a:t>Beispiel</a:t>
            </a:r>
          </a:p>
        </p:txBody>
      </p:sp>
      <p:sp>
        <p:nvSpPr>
          <p:cNvPr id="19459" name="Inhaltsplatzhalter 2"/>
          <p:cNvSpPr>
            <a:spLocks noGrp="1"/>
          </p:cNvSpPr>
          <p:nvPr>
            <p:ph idx="1"/>
          </p:nvPr>
        </p:nvSpPr>
        <p:spPr>
          <a:xfrm>
            <a:off x="166688" y="981075"/>
            <a:ext cx="9501187" cy="5326063"/>
          </a:xfrm>
        </p:spPr>
        <p:txBody>
          <a:bodyPr/>
          <a:lstStyle/>
          <a:p>
            <a:pPr lvl="1">
              <a:buFont typeface="Arial" pitchFamily="34" charset="0"/>
              <a:buNone/>
            </a:pPr>
            <a:r>
              <a:rPr lang="de-DE" altLang="en-US" sz="2000" smtClean="0">
                <a:solidFill>
                  <a:srgbClr val="0000FF"/>
                </a:solidFill>
              </a:rPr>
              <a:t>Sie öffnen also morgens das Schloss am Haupteingang?</a:t>
            </a:r>
          </a:p>
          <a:p>
            <a:pPr lvl="2">
              <a:buFont typeface="Arial" pitchFamily="34" charset="0"/>
              <a:buNone/>
            </a:pPr>
            <a:r>
              <a:rPr lang="de-DE" altLang="en-US" sz="2000" smtClean="0"/>
              <a:t>Ja, habe ich Ihnen doch gesagt.</a:t>
            </a:r>
          </a:p>
          <a:p>
            <a:pPr lvl="1">
              <a:buFont typeface="Arial" pitchFamily="34" charset="0"/>
              <a:buNone/>
            </a:pPr>
            <a:r>
              <a:rPr lang="de-DE" altLang="en-US" sz="2000" smtClean="0">
                <a:solidFill>
                  <a:srgbClr val="0000FF"/>
                </a:solidFill>
              </a:rPr>
              <a:t>Jeden Morgen?</a:t>
            </a:r>
            <a:r>
              <a:rPr lang="de-DE" altLang="en-US" sz="2000" smtClean="0"/>
              <a:t>	</a:t>
            </a:r>
          </a:p>
          <a:p>
            <a:pPr lvl="2">
              <a:buFont typeface="Arial" pitchFamily="34" charset="0"/>
              <a:buNone/>
            </a:pPr>
            <a:r>
              <a:rPr lang="de-DE" altLang="en-US" sz="2000" smtClean="0"/>
              <a:t>Natürlich.</a:t>
            </a:r>
          </a:p>
          <a:p>
            <a:pPr lvl="1">
              <a:buFont typeface="Arial" pitchFamily="34" charset="0"/>
              <a:buNone/>
            </a:pPr>
            <a:r>
              <a:rPr lang="de-DE" altLang="en-US" sz="2000" smtClean="0">
                <a:solidFill>
                  <a:srgbClr val="0000FF"/>
                </a:solidFill>
              </a:rPr>
              <a:t>Auch am Wochenende?</a:t>
            </a:r>
          </a:p>
          <a:p>
            <a:pPr lvl="2">
              <a:buFont typeface="Arial" pitchFamily="34" charset="0"/>
              <a:buNone/>
            </a:pPr>
            <a:r>
              <a:rPr lang="de-DE" altLang="en-US" sz="2000" smtClean="0"/>
              <a:t>Nein, am Wochenende bleibt der Eingang zu.</a:t>
            </a:r>
          </a:p>
          <a:p>
            <a:pPr lvl="1">
              <a:buFont typeface="Arial" pitchFamily="34" charset="0"/>
              <a:buNone/>
            </a:pPr>
            <a:r>
              <a:rPr lang="de-DE" altLang="en-US" sz="2000" smtClean="0">
                <a:solidFill>
                  <a:srgbClr val="0000FF"/>
                </a:solidFill>
              </a:rPr>
              <a:t>Und während der Betriebsferien?</a:t>
            </a:r>
            <a:r>
              <a:rPr lang="de-DE" altLang="en-US" sz="2000" smtClean="0"/>
              <a:t>	</a:t>
            </a:r>
          </a:p>
          <a:p>
            <a:pPr lvl="2">
              <a:buFont typeface="Arial" pitchFamily="34" charset="0"/>
              <a:buNone/>
            </a:pPr>
            <a:r>
              <a:rPr lang="de-DE" altLang="en-US" sz="2000" smtClean="0"/>
              <a:t>Da bleibt er natürlich auch zu.</a:t>
            </a:r>
          </a:p>
          <a:p>
            <a:pPr lvl="1">
              <a:buFont typeface="Arial" pitchFamily="34" charset="0"/>
              <a:buNone/>
            </a:pPr>
            <a:r>
              <a:rPr lang="de-DE" altLang="en-US" sz="2000" smtClean="0">
                <a:solidFill>
                  <a:srgbClr val="0000FF"/>
                </a:solidFill>
              </a:rPr>
              <a:t>Und wenn Sie krank sind oder Urlaub haben?</a:t>
            </a:r>
            <a:r>
              <a:rPr lang="de-DE" altLang="en-US" sz="2000" smtClean="0"/>
              <a:t>	</a:t>
            </a:r>
          </a:p>
          <a:p>
            <a:pPr lvl="2">
              <a:buFont typeface="Arial" pitchFamily="34" charset="0"/>
              <a:buNone/>
            </a:pPr>
            <a:r>
              <a:rPr lang="de-DE" altLang="en-US" sz="2000" smtClean="0"/>
              <a:t>Dann macht das Herr X.</a:t>
            </a:r>
          </a:p>
          <a:p>
            <a:pPr lvl="1">
              <a:buFont typeface="Arial" pitchFamily="34" charset="0"/>
              <a:buNone/>
            </a:pPr>
            <a:r>
              <a:rPr lang="de-DE" altLang="en-US" sz="2000" smtClean="0">
                <a:solidFill>
                  <a:srgbClr val="0000FF"/>
                </a:solidFill>
              </a:rPr>
              <a:t>Und wenn auch Herr X ausfällt?</a:t>
            </a:r>
            <a:r>
              <a:rPr lang="de-DE" altLang="en-US" sz="2000" smtClean="0"/>
              <a:t>	</a:t>
            </a:r>
          </a:p>
          <a:p>
            <a:pPr lvl="2">
              <a:buFont typeface="Arial" pitchFamily="34" charset="0"/>
              <a:buNone/>
            </a:pPr>
            <a:r>
              <a:rPr lang="de-DE" altLang="en-US" sz="2000" smtClean="0"/>
              <a:t>Dann klopft irgendwann ein Kunde ans Fenster, weil er nicht reinkommt.</a:t>
            </a:r>
          </a:p>
          <a:p>
            <a:pPr lvl="1">
              <a:buFont typeface="Arial" pitchFamily="34" charset="0"/>
              <a:buNone/>
            </a:pPr>
            <a:r>
              <a:rPr lang="de-DE" altLang="en-US" sz="2000" smtClean="0">
                <a:solidFill>
                  <a:srgbClr val="0000FF"/>
                </a:solidFill>
              </a:rPr>
              <a:t>Was bedeutet „morgens“?</a:t>
            </a:r>
            <a:r>
              <a:rPr lang="de-DE" altLang="en-US" sz="2000" smtClean="0"/>
              <a:t>	   ...</a:t>
            </a:r>
          </a:p>
          <a:p>
            <a:endParaRPr lang="de-DE" altLang="en-US" sz="2000" smtClean="0"/>
          </a:p>
        </p:txBody>
      </p:sp>
      <p:sp>
        <p:nvSpPr>
          <p:cNvPr id="1946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CAA2C91-4F4A-4EE1-A01C-91A5724CA249}" type="slidenum">
              <a:rPr lang="de-DE" altLang="en-US" sz="1100"/>
              <a:pPr eaLnBrk="1" hangingPunct="1"/>
              <a:t>16</a:t>
            </a:fld>
            <a:endParaRPr lang="de-DE" altLang="en-US" sz="1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r>
              <a:rPr lang="de-DE" altLang="en-US" smtClean="0"/>
              <a:t>Die Soll-Analyse</a:t>
            </a:r>
          </a:p>
        </p:txBody>
      </p:sp>
      <p:sp>
        <p:nvSpPr>
          <p:cNvPr id="20483" name="Inhaltsplatzhalter 2"/>
          <p:cNvSpPr>
            <a:spLocks noGrp="1"/>
          </p:cNvSpPr>
          <p:nvPr>
            <p:ph idx="1"/>
          </p:nvPr>
        </p:nvSpPr>
        <p:spPr>
          <a:xfrm>
            <a:off x="166688" y="620713"/>
            <a:ext cx="9501187" cy="5326062"/>
          </a:xfrm>
        </p:spPr>
        <p:txBody>
          <a:bodyPr/>
          <a:lstStyle/>
          <a:p>
            <a:r>
              <a:rPr lang="de-DE" altLang="en-US" smtClean="0"/>
              <a:t>Gefahr: Der Analytiker wird zum Prellbock zwischen </a:t>
            </a:r>
          </a:p>
          <a:p>
            <a:pPr lvl="1"/>
            <a:r>
              <a:rPr lang="de-DE" altLang="en-US" smtClean="0"/>
              <a:t>den </a:t>
            </a:r>
            <a:r>
              <a:rPr lang="de-DE" altLang="en-US" smtClean="0">
                <a:solidFill>
                  <a:srgbClr val="0000FF"/>
                </a:solidFill>
              </a:rPr>
              <a:t>Klienten</a:t>
            </a:r>
            <a:r>
              <a:rPr lang="de-DE" altLang="en-US" smtClean="0"/>
              <a:t> (mit großen Wünschen) und </a:t>
            </a:r>
          </a:p>
          <a:p>
            <a:pPr lvl="1"/>
            <a:r>
              <a:rPr lang="de-DE" altLang="en-US" smtClean="0"/>
              <a:t>den </a:t>
            </a:r>
            <a:r>
              <a:rPr lang="de-DE" altLang="en-US" smtClean="0">
                <a:solidFill>
                  <a:srgbClr val="0000FF"/>
                </a:solidFill>
              </a:rPr>
              <a:t>Entwicklern</a:t>
            </a:r>
            <a:r>
              <a:rPr lang="de-DE" altLang="en-US" smtClean="0"/>
              <a:t> (mit der Sorge, die Wünsche nicht erfüllen zu können, und dem Wunsch, eigene Vorstellungen zu realisieren).</a:t>
            </a:r>
          </a:p>
          <a:p>
            <a:r>
              <a:rPr lang="de-DE" altLang="en-US" smtClean="0"/>
              <a:t>Aber der Analytiker sollte sich nicht als </a:t>
            </a:r>
            <a:r>
              <a:rPr lang="de-DE" altLang="en-US" smtClean="0">
                <a:solidFill>
                  <a:srgbClr val="0000FF"/>
                </a:solidFill>
              </a:rPr>
              <a:t>deus ex machina </a:t>
            </a:r>
            <a:r>
              <a:rPr lang="de-DE" altLang="en-US" smtClean="0"/>
              <a:t>fühlen, der die unlösbaren Probleme löst.</a:t>
            </a:r>
          </a:p>
          <a:p>
            <a:r>
              <a:rPr lang="de-DE" altLang="en-US" smtClean="0"/>
              <a:t>Sinnvoll: </a:t>
            </a:r>
          </a:p>
          <a:p>
            <a:pPr lvl="1"/>
            <a:r>
              <a:rPr lang="de-DE" altLang="en-US" smtClean="0"/>
              <a:t>Alle Wünsche sammeln, nicht kritisieren („Wunschzettel“)</a:t>
            </a:r>
          </a:p>
          <a:p>
            <a:pPr lvl="1"/>
            <a:r>
              <a:rPr lang="de-DE" altLang="en-US" smtClean="0"/>
              <a:t>Widersprüche offenlegen</a:t>
            </a:r>
          </a:p>
          <a:p>
            <a:r>
              <a:rPr lang="de-DE" altLang="en-US" smtClean="0"/>
              <a:t>Wünsche sind technisch </a:t>
            </a:r>
            <a:r>
              <a:rPr lang="de-DE" altLang="en-US" smtClean="0">
                <a:solidFill>
                  <a:srgbClr val="0000FF"/>
                </a:solidFill>
              </a:rPr>
              <a:t>nicht realisierbar oder zu teuer</a:t>
            </a:r>
            <a:r>
              <a:rPr lang="de-DE" altLang="en-US" smtClean="0"/>
              <a:t>: →</a:t>
            </a:r>
          </a:p>
          <a:p>
            <a:pPr lvl="1"/>
            <a:r>
              <a:rPr lang="de-DE" altLang="en-US" smtClean="0"/>
              <a:t>Anforderungen müssen reduziert oder Mittel aufgestockt werden. </a:t>
            </a:r>
          </a:p>
          <a:p>
            <a:r>
              <a:rPr lang="de-DE" altLang="en-US" smtClean="0">
                <a:solidFill>
                  <a:srgbClr val="0000FF"/>
                </a:solidFill>
              </a:rPr>
              <a:t>Konflikte</a:t>
            </a:r>
            <a:r>
              <a:rPr lang="de-DE" altLang="en-US" smtClean="0"/>
              <a:t> zwischen Wünschen der  Klienten: →</a:t>
            </a:r>
          </a:p>
          <a:p>
            <a:pPr lvl="1"/>
            <a:r>
              <a:rPr lang="de-DE" altLang="en-US" smtClean="0"/>
              <a:t>Probleme vor Klienten ansprechen und auf Einigung drängen.</a:t>
            </a:r>
          </a:p>
          <a:p>
            <a:endParaRPr lang="de-DE" altLang="en-US" smtClean="0"/>
          </a:p>
          <a:p>
            <a:endParaRPr lang="de-DE" altLang="en-US" smtClean="0"/>
          </a:p>
        </p:txBody>
      </p:sp>
      <p:sp>
        <p:nvSpPr>
          <p:cNvPr id="2048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F54902F-5AC9-48ED-AF8D-87A117FDA995}" type="slidenum">
              <a:rPr lang="de-DE" altLang="en-US" sz="1100"/>
              <a:pPr eaLnBrk="1" hangingPunct="1"/>
              <a:t>17</a:t>
            </a:fld>
            <a:endParaRPr lang="de-DE" altLang="en-US" sz="11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r>
              <a:rPr lang="de-DE" altLang="en-US" smtClean="0"/>
              <a:t>Die Spielräume der Soll-Analyse</a:t>
            </a:r>
          </a:p>
        </p:txBody>
      </p:sp>
      <p:sp>
        <p:nvSpPr>
          <p:cNvPr id="21507" name="Inhaltsplatzhalter 2"/>
          <p:cNvSpPr>
            <a:spLocks noGrp="1"/>
          </p:cNvSpPr>
          <p:nvPr>
            <p:ph idx="1"/>
          </p:nvPr>
        </p:nvSpPr>
        <p:spPr>
          <a:xfrm>
            <a:off x="166688" y="981075"/>
            <a:ext cx="9501187" cy="5326063"/>
          </a:xfrm>
        </p:spPr>
        <p:txBody>
          <a:bodyPr/>
          <a:lstStyle/>
          <a:p>
            <a:r>
              <a:rPr lang="de-DE" altLang="en-US" smtClean="0"/>
              <a:t>In aller Regel haben die Kunden kein absolut festes Bild des Produkts. Das verschafft dem Analytiker Spielräume.</a:t>
            </a:r>
          </a:p>
          <a:p>
            <a:pPr lvl="1"/>
            <a:r>
              <a:rPr lang="de-DE" altLang="en-US" smtClean="0"/>
              <a:t>Ein System, das </a:t>
            </a:r>
            <a:r>
              <a:rPr lang="de-DE" altLang="en-US" smtClean="0">
                <a:solidFill>
                  <a:srgbClr val="0000FF"/>
                </a:solidFill>
              </a:rPr>
              <a:t>nicht völlig autonom </a:t>
            </a:r>
            <a:r>
              <a:rPr lang="de-DE" altLang="en-US" smtClean="0"/>
              <a:t>arbeitet, kann seine Benutzer mehr oder minder stark in Anspruch nehmen. </a:t>
            </a:r>
            <a:br>
              <a:rPr lang="de-DE" altLang="en-US" smtClean="0"/>
            </a:br>
            <a:r>
              <a:rPr lang="de-DE" altLang="en-US" smtClean="0">
                <a:solidFill>
                  <a:srgbClr val="0000FF"/>
                </a:solidFill>
              </a:rPr>
              <a:t>Wenn eine bestimmte Funktion schwierig zu implementieren ist, aber nur selten gebraucht wird, kann man sie auch von Hand ausführen. </a:t>
            </a:r>
          </a:p>
          <a:p>
            <a:pPr lvl="1"/>
            <a:r>
              <a:rPr lang="de-DE" altLang="en-US" smtClean="0"/>
              <a:t>Die </a:t>
            </a:r>
            <a:r>
              <a:rPr lang="de-DE" altLang="en-US" smtClean="0">
                <a:solidFill>
                  <a:srgbClr val="0000FF"/>
                </a:solidFill>
              </a:rPr>
              <a:t>zentrale Komponente </a:t>
            </a:r>
            <a:r>
              <a:rPr lang="de-DE" altLang="en-US" smtClean="0"/>
              <a:t>des Systems hat Vorrang; andere Teile werden nicht sofort benötigt. → Entwicklung in Ausbaustufen. Vorteile: Zentrale Funktion steht schnell zur Verfügung, und die weitere Entwicklung kann auch erste Erfahrungen und neue Fakten berücksichtigen.</a:t>
            </a:r>
          </a:p>
          <a:p>
            <a:pPr lvl="1"/>
            <a:r>
              <a:rPr lang="de-DE" altLang="en-US" smtClean="0"/>
              <a:t>Wenn </a:t>
            </a:r>
            <a:r>
              <a:rPr lang="de-DE" altLang="en-US" smtClean="0">
                <a:solidFill>
                  <a:srgbClr val="0000FF"/>
                </a:solidFill>
              </a:rPr>
              <a:t>käufliche (oder vorhandene) Komponenten </a:t>
            </a:r>
            <a:r>
              <a:rPr lang="de-DE" altLang="en-US" smtClean="0"/>
              <a:t>integriert werden, sinken die Kosten und die Entwicklungszeit. Der Kunde muss den Preis „handgeschmiedeter“ Lösungen kennen.</a:t>
            </a:r>
          </a:p>
          <a:p>
            <a:endParaRPr lang="de-DE" altLang="en-US" smtClean="0"/>
          </a:p>
        </p:txBody>
      </p:sp>
      <p:sp>
        <p:nvSpPr>
          <p:cNvPr id="2150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F84D1C2-B158-4DBD-80EB-7179E28348C4}" type="slidenum">
              <a:rPr lang="de-DE" altLang="en-US" sz="1100"/>
              <a:pPr eaLnBrk="1" hangingPunct="1"/>
              <a:t>18</a:t>
            </a:fld>
            <a:endParaRPr lang="de-DE" altLang="en-US"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r>
              <a:rPr lang="de-DE" altLang="en-US" smtClean="0"/>
              <a:t>Regeln für die Analyse</a:t>
            </a:r>
          </a:p>
        </p:txBody>
      </p:sp>
      <p:sp>
        <p:nvSpPr>
          <p:cNvPr id="22531" name="Inhaltsplatzhalter 2"/>
          <p:cNvSpPr>
            <a:spLocks noGrp="1"/>
          </p:cNvSpPr>
          <p:nvPr>
            <p:ph idx="1"/>
          </p:nvPr>
        </p:nvSpPr>
        <p:spPr>
          <a:xfrm>
            <a:off x="166688" y="981075"/>
            <a:ext cx="9501187" cy="5326063"/>
          </a:xfrm>
        </p:spPr>
        <p:txBody>
          <a:bodyPr/>
          <a:lstStyle/>
          <a:p>
            <a:r>
              <a:rPr lang="de-DE" altLang="en-US" smtClean="0"/>
              <a:t>Die Ausgangslage der Analyse ist </a:t>
            </a:r>
            <a:r>
              <a:rPr lang="de-DE" altLang="en-US" smtClean="0">
                <a:solidFill>
                  <a:srgbClr val="0000FF"/>
                </a:solidFill>
              </a:rPr>
              <a:t>extrem unterschiedlich</a:t>
            </a:r>
            <a:r>
              <a:rPr lang="de-DE" altLang="en-US" smtClean="0"/>
              <a:t>: </a:t>
            </a:r>
          </a:p>
          <a:p>
            <a:pPr lvl="1"/>
            <a:r>
              <a:rPr lang="de-DE" altLang="en-US" smtClean="0"/>
              <a:t>Anwendungsgebiet der Software</a:t>
            </a:r>
          </a:p>
          <a:p>
            <a:pPr lvl="1"/>
            <a:r>
              <a:rPr lang="de-DE" altLang="en-US" smtClean="0"/>
              <a:t>Umgebung des Zielsystems</a:t>
            </a:r>
          </a:p>
          <a:p>
            <a:pPr lvl="1"/>
            <a:r>
              <a:rPr lang="de-DE" altLang="en-US" smtClean="0"/>
              <a:t>Aufgabenstellung</a:t>
            </a:r>
          </a:p>
          <a:p>
            <a:pPr lvl="1"/>
            <a:r>
              <a:rPr lang="de-DE" altLang="en-US" smtClean="0"/>
              <a:t>Vorkenntnisse des Analytikers</a:t>
            </a:r>
          </a:p>
          <a:p>
            <a:pPr lvl="1"/>
            <a:r>
              <a:rPr lang="de-DE" altLang="en-US" smtClean="0"/>
              <a:t>Verständnis der Gesprächspartner usw.</a:t>
            </a:r>
          </a:p>
          <a:p>
            <a:r>
              <a:rPr lang="de-DE" altLang="en-US" smtClean="0"/>
              <a:t>Folge: Es gibt </a:t>
            </a:r>
            <a:r>
              <a:rPr lang="de-DE" altLang="en-US" smtClean="0">
                <a:solidFill>
                  <a:srgbClr val="0000FF"/>
                </a:solidFill>
              </a:rPr>
              <a:t>kaum allgemeine Regeln für die Analyse</a:t>
            </a:r>
            <a:r>
              <a:rPr lang="de-DE" altLang="en-US" smtClean="0"/>
              <a:t>. </a:t>
            </a:r>
          </a:p>
          <a:p>
            <a:r>
              <a:rPr lang="de-DE" altLang="en-US" smtClean="0"/>
              <a:t>Immer wichtig und richtig: </a:t>
            </a:r>
          </a:p>
          <a:p>
            <a:pPr lvl="1"/>
            <a:r>
              <a:rPr lang="de-DE" altLang="en-US" smtClean="0"/>
              <a:t>Die Analyse als Tätigkeit </a:t>
            </a:r>
            <a:r>
              <a:rPr lang="de-DE" altLang="en-US" smtClean="0">
                <a:solidFill>
                  <a:srgbClr val="FF0000"/>
                </a:solidFill>
              </a:rPr>
              <a:t>wahr- und ernst nehmen</a:t>
            </a:r>
            <a:r>
              <a:rPr lang="de-DE" altLang="en-US" smtClean="0"/>
              <a:t>!</a:t>
            </a:r>
          </a:p>
          <a:p>
            <a:pPr lvl="1"/>
            <a:r>
              <a:rPr lang="de-DE" altLang="en-US" smtClean="0"/>
              <a:t>Aufwand und Personal dafür im </a:t>
            </a:r>
            <a:r>
              <a:rPr lang="de-DE" altLang="en-US" smtClean="0">
                <a:solidFill>
                  <a:srgbClr val="FF0000"/>
                </a:solidFill>
              </a:rPr>
              <a:t>notwendigen Maße einplanen</a:t>
            </a:r>
            <a:r>
              <a:rPr lang="de-DE" altLang="en-US" smtClean="0"/>
              <a:t>!</a:t>
            </a:r>
          </a:p>
          <a:p>
            <a:pPr lvl="1"/>
            <a:r>
              <a:rPr lang="de-DE" altLang="en-US" smtClean="0"/>
              <a:t>Resultate in eine (auch dem Kunden) </a:t>
            </a:r>
            <a:r>
              <a:rPr lang="de-DE" altLang="en-US" smtClean="0">
                <a:solidFill>
                  <a:srgbClr val="FF0000"/>
                </a:solidFill>
              </a:rPr>
              <a:t>verständliche Form bringen</a:t>
            </a:r>
            <a:r>
              <a:rPr lang="de-DE" altLang="en-US" smtClean="0"/>
              <a:t>!</a:t>
            </a:r>
          </a:p>
          <a:p>
            <a:endParaRPr lang="de-DE" altLang="en-US" smtClean="0"/>
          </a:p>
        </p:txBody>
      </p:sp>
      <p:sp>
        <p:nvSpPr>
          <p:cNvPr id="2253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F38610C-8C74-423E-8F1A-CCE14DF94B6A}" type="slidenum">
              <a:rPr lang="de-DE" altLang="en-US" sz="1100"/>
              <a:pPr eaLnBrk="1" hangingPunct="1"/>
              <a:t>19</a:t>
            </a:fld>
            <a:endParaRPr lang="de-DE" altLang="en-US"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r>
              <a:rPr lang="de-DE" altLang="en-US" smtClean="0"/>
              <a:t>Stellenwert der Anforderungen</a:t>
            </a:r>
          </a:p>
        </p:txBody>
      </p:sp>
      <p:sp>
        <p:nvSpPr>
          <p:cNvPr id="5123" name="Inhaltsplatzhalter 2"/>
          <p:cNvSpPr>
            <a:spLocks noGrp="1"/>
          </p:cNvSpPr>
          <p:nvPr>
            <p:ph idx="1"/>
          </p:nvPr>
        </p:nvSpPr>
        <p:spPr>
          <a:xfrm>
            <a:off x="166688" y="4437063"/>
            <a:ext cx="9501187" cy="806450"/>
          </a:xfrm>
        </p:spPr>
        <p:txBody>
          <a:bodyPr/>
          <a:lstStyle/>
          <a:p>
            <a:r>
              <a:rPr lang="de-DE" altLang="en-US" smtClean="0"/>
              <a:t>Die Anforderungen des Kunden an die Software sind </a:t>
            </a:r>
            <a:r>
              <a:rPr lang="de-DE" altLang="en-US" smtClean="0">
                <a:solidFill>
                  <a:srgbClr val="0000FF"/>
                </a:solidFill>
              </a:rPr>
              <a:t>die wichtigsten Informationen in einem Software-Projekt</a:t>
            </a:r>
            <a:r>
              <a:rPr lang="de-DE" altLang="en-US" smtClean="0"/>
              <a:t>. </a:t>
            </a:r>
          </a:p>
          <a:p>
            <a:endParaRPr lang="de-DE" altLang="en-US" smtClean="0"/>
          </a:p>
        </p:txBody>
      </p:sp>
      <p:sp>
        <p:nvSpPr>
          <p:cNvPr id="512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4A1AFDF-6477-481D-99BB-6904119E50EC}" type="slidenum">
              <a:rPr lang="de-DE" altLang="en-US" sz="1100"/>
              <a:pPr eaLnBrk="1" hangingPunct="1"/>
              <a:t>2</a:t>
            </a:fld>
            <a:endParaRPr lang="de-DE" altLang="en-US" sz="1100"/>
          </a:p>
        </p:txBody>
      </p:sp>
      <p:sp>
        <p:nvSpPr>
          <p:cNvPr id="5125" name="Rechteck 5"/>
          <p:cNvSpPr>
            <a:spLocks noChangeArrowheads="1"/>
          </p:cNvSpPr>
          <p:nvPr/>
        </p:nvSpPr>
        <p:spPr bwMode="auto">
          <a:xfrm>
            <a:off x="523875" y="1125538"/>
            <a:ext cx="8858250" cy="26765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r" eaLnBrk="1" hangingPunct="1"/>
            <a:r>
              <a:rPr lang="de-DE" altLang="en-US" sz="2400" i="1">
                <a:solidFill>
                  <a:srgbClr val="3333FF"/>
                </a:solidFill>
                <a:latin typeface="Calibri" panose="020F0502020204030204" pitchFamily="34" charset="0"/>
                <a:cs typeface="Calibri" panose="020F0502020204030204" pitchFamily="34" charset="0"/>
              </a:rPr>
              <a:t>The hardest single part of building a software system is deciding precisely what to build. No other part of the conceptual work is as difficult as establishing the detailed technical requirements … No other part of the work so cripples the resulting system if done wrong. No other part is as difficult to rectify later.</a:t>
            </a:r>
          </a:p>
          <a:p>
            <a:pPr algn="r" eaLnBrk="1" hangingPunct="1"/>
            <a:endParaRPr lang="de-DE" altLang="en-US" sz="2400" i="1">
              <a:solidFill>
                <a:srgbClr val="3333FF"/>
              </a:solidFill>
              <a:latin typeface="Calibri" panose="020F0502020204030204" pitchFamily="34" charset="0"/>
              <a:cs typeface="Calibri" panose="020F0502020204030204" pitchFamily="34" charset="0"/>
            </a:endParaRPr>
          </a:p>
          <a:p>
            <a:pPr algn="r" eaLnBrk="1" hangingPunct="1"/>
            <a:r>
              <a:rPr lang="de-DE" altLang="en-US" sz="2400" i="1">
                <a:solidFill>
                  <a:srgbClr val="3333FF"/>
                </a:solidFill>
                <a:latin typeface="Calibri" panose="020F0502020204030204" pitchFamily="34" charset="0"/>
                <a:cs typeface="Calibri" panose="020F0502020204030204" pitchFamily="34" charset="0"/>
              </a:rPr>
              <a:t>							</a:t>
            </a:r>
            <a:r>
              <a:rPr lang="de-DE" altLang="en-US" sz="2400">
                <a:latin typeface="Calibri" panose="020F0502020204030204" pitchFamily="34" charset="0"/>
                <a:cs typeface="Calibri" panose="020F0502020204030204" pitchFamily="34" charset="0"/>
              </a:rPr>
              <a:t>Fred Brooks, 1987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de-DE" altLang="en-US" smtClean="0"/>
              <a:t>Techniken der Analyse - 1</a:t>
            </a:r>
            <a:endParaRPr lang="en-US" altLang="en-US" smtClean="0"/>
          </a:p>
        </p:txBody>
      </p:sp>
      <p:sp>
        <p:nvSpPr>
          <p:cNvPr id="2355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2F3079C-FDC4-439E-809D-2DBBD6D9E087}" type="slidenum">
              <a:rPr lang="de-DE" altLang="en-US" sz="1100"/>
              <a:pPr eaLnBrk="1" hangingPunct="1"/>
              <a:t>20</a:t>
            </a:fld>
            <a:endParaRPr lang="de-DE" altLang="en-US" sz="1100"/>
          </a:p>
        </p:txBody>
      </p:sp>
      <p:pic>
        <p:nvPicPr>
          <p:cNvPr id="23556" name="Content Placeholder 5" descr="16_2_Analysetech_COL.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58788" y="1122363"/>
            <a:ext cx="8916987" cy="5043487"/>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de-DE" altLang="en-US" smtClean="0"/>
              <a:t>Techniken der Analyse - 2</a:t>
            </a:r>
          </a:p>
        </p:txBody>
      </p:sp>
      <p:sp>
        <p:nvSpPr>
          <p:cNvPr id="24579" name="Inhaltsplatzhalter 2"/>
          <p:cNvSpPr>
            <a:spLocks noGrp="1"/>
          </p:cNvSpPr>
          <p:nvPr>
            <p:ph idx="1"/>
          </p:nvPr>
        </p:nvSpPr>
        <p:spPr>
          <a:xfrm>
            <a:off x="166688" y="981075"/>
            <a:ext cx="9501187" cy="5326063"/>
          </a:xfrm>
        </p:spPr>
        <p:txBody>
          <a:bodyPr/>
          <a:lstStyle/>
          <a:p>
            <a:r>
              <a:rPr lang="de-DE" altLang="en-US" smtClean="0"/>
              <a:t>Natürlich sollte der Analytiker sollte die einschlägigen </a:t>
            </a:r>
            <a:r>
              <a:rPr lang="de-DE" altLang="en-US" smtClean="0">
                <a:solidFill>
                  <a:srgbClr val="0000FF"/>
                </a:solidFill>
              </a:rPr>
              <a:t>Vorschriften und Regeln</a:t>
            </a:r>
            <a:r>
              <a:rPr lang="de-DE" altLang="en-US" smtClean="0"/>
              <a:t> kennen und beachten.</a:t>
            </a:r>
          </a:p>
          <a:p>
            <a:pPr lvl="1"/>
            <a:r>
              <a:rPr lang="de-DE" altLang="en-US" smtClean="0"/>
              <a:t>Auswertung der Dokumente</a:t>
            </a:r>
          </a:p>
          <a:p>
            <a:r>
              <a:rPr lang="de-DE" altLang="en-US" smtClean="0"/>
              <a:t>Wenn möglich, direkt </a:t>
            </a:r>
            <a:r>
              <a:rPr lang="de-DE" altLang="en-US" smtClean="0">
                <a:solidFill>
                  <a:srgbClr val="0000FF"/>
                </a:solidFill>
              </a:rPr>
              <a:t>am Alltag </a:t>
            </a:r>
            <a:r>
              <a:rPr lang="de-DE" altLang="en-US" smtClean="0"/>
              <a:t>derer </a:t>
            </a:r>
            <a:r>
              <a:rPr lang="de-DE" altLang="en-US" smtClean="0">
                <a:solidFill>
                  <a:srgbClr val="0000FF"/>
                </a:solidFill>
              </a:rPr>
              <a:t>teilnehmen</a:t>
            </a:r>
            <a:r>
              <a:rPr lang="de-DE" altLang="en-US" smtClean="0"/>
              <a:t>, die später mit der Software umgehen werden oder deren Funktion später von der Software übernommen wird.</a:t>
            </a:r>
          </a:p>
          <a:p>
            <a:pPr lvl="1"/>
            <a:r>
              <a:rPr lang="de-DE" altLang="en-US" smtClean="0">
                <a:solidFill>
                  <a:srgbClr val="0000FF"/>
                </a:solidFill>
              </a:rPr>
              <a:t>Über die Schulter schauen oder, besser noch, selbst mitarbeiten.</a:t>
            </a:r>
          </a:p>
          <a:p>
            <a:r>
              <a:rPr lang="de-DE" altLang="en-US" smtClean="0"/>
              <a:t>Dann kann der Analytiker die Klienten </a:t>
            </a:r>
            <a:r>
              <a:rPr lang="de-DE" altLang="en-US" smtClean="0">
                <a:solidFill>
                  <a:srgbClr val="0000FF"/>
                </a:solidFill>
              </a:rPr>
              <a:t>systematisch befragen</a:t>
            </a:r>
          </a:p>
          <a:p>
            <a:pPr lvl="1"/>
            <a:r>
              <a:rPr lang="de-DE" altLang="en-US" smtClean="0"/>
              <a:t>geschlossene und strukturierte, auch offene Fragen</a:t>
            </a:r>
          </a:p>
          <a:p>
            <a:pPr lvl="1"/>
            <a:r>
              <a:rPr lang="de-DE" altLang="en-US" smtClean="0">
                <a:solidFill>
                  <a:srgbClr val="0000FF"/>
                </a:solidFill>
              </a:rPr>
              <a:t>Gespräch</a:t>
            </a:r>
            <a:r>
              <a:rPr lang="de-DE" altLang="en-US" smtClean="0"/>
              <a:t> bringt mehr als Fragebogen-Versand!</a:t>
            </a:r>
          </a:p>
        </p:txBody>
      </p:sp>
      <p:sp>
        <p:nvSpPr>
          <p:cNvPr id="2458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56EAF0F-E239-4524-B747-AA323A3B8944}" type="slidenum">
              <a:rPr lang="de-DE" altLang="en-US" sz="1100"/>
              <a:pPr eaLnBrk="1" hangingPunct="1"/>
              <a:t>21</a:t>
            </a:fld>
            <a:endParaRPr lang="de-DE" altLang="en-US" sz="11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r>
              <a:rPr lang="de-DE" altLang="en-US" smtClean="0"/>
              <a:t>Techniken der Analyse - 2</a:t>
            </a:r>
          </a:p>
        </p:txBody>
      </p:sp>
      <p:sp>
        <p:nvSpPr>
          <p:cNvPr id="25603" name="Inhaltsplatzhalter 2"/>
          <p:cNvSpPr>
            <a:spLocks noGrp="1"/>
          </p:cNvSpPr>
          <p:nvPr>
            <p:ph idx="1"/>
          </p:nvPr>
        </p:nvSpPr>
        <p:spPr>
          <a:xfrm>
            <a:off x="166688" y="981075"/>
            <a:ext cx="9501187" cy="5326063"/>
          </a:xfrm>
        </p:spPr>
        <p:txBody>
          <a:bodyPr/>
          <a:lstStyle/>
          <a:p>
            <a:r>
              <a:rPr lang="de-DE" altLang="en-US" smtClean="0"/>
              <a:t>Wenn die abstrakte Vorstellung vom Zielsystem nicht ausreicht, muss etwas </a:t>
            </a:r>
            <a:r>
              <a:rPr lang="de-DE" altLang="en-US" smtClean="0">
                <a:solidFill>
                  <a:srgbClr val="0000FF"/>
                </a:solidFill>
              </a:rPr>
              <a:t>ausprobiert</a:t>
            </a:r>
            <a:r>
              <a:rPr lang="de-DE" altLang="en-US" smtClean="0"/>
              <a:t> oder</a:t>
            </a:r>
            <a:r>
              <a:rPr lang="de-DE" altLang="en-US" smtClean="0">
                <a:solidFill>
                  <a:srgbClr val="0000FF"/>
                </a:solidFill>
              </a:rPr>
              <a:t> gezeigt </a:t>
            </a:r>
            <a:r>
              <a:rPr lang="de-DE" altLang="en-US" smtClean="0"/>
              <a:t>werden.</a:t>
            </a:r>
          </a:p>
          <a:p>
            <a:pPr lvl="1"/>
            <a:r>
              <a:rPr lang="de-DE" altLang="en-US" smtClean="0">
                <a:solidFill>
                  <a:srgbClr val="0000FF"/>
                </a:solidFill>
              </a:rPr>
              <a:t>Modell-Entwicklung </a:t>
            </a:r>
          </a:p>
          <a:p>
            <a:pPr lvl="1"/>
            <a:r>
              <a:rPr lang="de-DE" altLang="en-US" smtClean="0">
                <a:solidFill>
                  <a:srgbClr val="0000FF"/>
                </a:solidFill>
              </a:rPr>
              <a:t>Experiment </a:t>
            </a:r>
          </a:p>
          <a:p>
            <a:pPr lvl="1"/>
            <a:r>
              <a:rPr lang="de-DE" altLang="en-US" smtClean="0">
                <a:solidFill>
                  <a:srgbClr val="0000FF"/>
                </a:solidFill>
              </a:rPr>
              <a:t>ausführbarer Prototyp</a:t>
            </a:r>
          </a:p>
          <a:p>
            <a:r>
              <a:rPr lang="de-DE" altLang="en-US" smtClean="0"/>
              <a:t>Bei der </a:t>
            </a:r>
            <a:r>
              <a:rPr lang="de-DE" altLang="en-US" smtClean="0">
                <a:solidFill>
                  <a:srgbClr val="0000FF"/>
                </a:solidFill>
              </a:rPr>
              <a:t>partizipativen Entwicklung </a:t>
            </a:r>
            <a:r>
              <a:rPr lang="de-DE" altLang="en-US" smtClean="0"/>
              <a:t>wird die Trennung zwischen Analyse und Entwicklung bewusst aufgehoben. Die neue Software wächst in den sozialen Kontext hinein. </a:t>
            </a:r>
          </a:p>
          <a:p>
            <a:pPr lvl="1"/>
            <a:r>
              <a:rPr lang="de-DE" altLang="en-US" smtClean="0"/>
              <a:t>Vergleiche auch die Ansätze der „</a:t>
            </a:r>
            <a:r>
              <a:rPr lang="de-DE" altLang="en-US" smtClean="0">
                <a:solidFill>
                  <a:srgbClr val="0000FF"/>
                </a:solidFill>
              </a:rPr>
              <a:t>agilen Software-Entwicklung</a:t>
            </a:r>
            <a:r>
              <a:rPr lang="de-DE" altLang="en-US" smtClean="0"/>
              <a:t>“!</a:t>
            </a:r>
          </a:p>
          <a:p>
            <a:endParaRPr lang="de-DE" altLang="en-US" smtClean="0"/>
          </a:p>
        </p:txBody>
      </p:sp>
      <p:sp>
        <p:nvSpPr>
          <p:cNvPr id="2560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6283E5E-E4EE-4B6C-AFA7-25B0831A314A}" type="slidenum">
              <a:rPr lang="de-DE" altLang="en-US" sz="1100"/>
              <a:pPr eaLnBrk="1" hangingPunct="1"/>
              <a:t>22</a:t>
            </a:fld>
            <a:endParaRPr lang="de-DE" altLang="en-US" sz="11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de-DE" altLang="en-US" smtClean="0"/>
              <a:t>Schwierigkeiten der Analyse - 1</a:t>
            </a:r>
          </a:p>
        </p:txBody>
      </p:sp>
      <p:sp>
        <p:nvSpPr>
          <p:cNvPr id="26627" name="Inhaltsplatzhalter 2"/>
          <p:cNvSpPr>
            <a:spLocks noGrp="1"/>
          </p:cNvSpPr>
          <p:nvPr>
            <p:ph idx="1"/>
          </p:nvPr>
        </p:nvSpPr>
        <p:spPr>
          <a:xfrm>
            <a:off x="166688" y="908050"/>
            <a:ext cx="9501187" cy="5326063"/>
          </a:xfrm>
        </p:spPr>
        <p:txBody>
          <a:bodyPr/>
          <a:lstStyle/>
          <a:p>
            <a:pPr lvl="1"/>
            <a:r>
              <a:rPr lang="de-DE" altLang="en-US" smtClean="0"/>
              <a:t>Der Klient kann sehr viele Anforderungen nicht nennen, </a:t>
            </a:r>
            <a:r>
              <a:rPr lang="de-DE" altLang="en-US" smtClean="0">
                <a:solidFill>
                  <a:srgbClr val="0000FF"/>
                </a:solidFill>
              </a:rPr>
              <a:t>weil er sie nicht hat</a:t>
            </a:r>
            <a:r>
              <a:rPr lang="de-DE" altLang="en-US" smtClean="0"/>
              <a:t>. Er hat nur </a:t>
            </a:r>
            <a:r>
              <a:rPr lang="de-DE" altLang="en-US" smtClean="0">
                <a:solidFill>
                  <a:srgbClr val="0000FF"/>
                </a:solidFill>
              </a:rPr>
              <a:t>Wünsche und Ziele</a:t>
            </a:r>
            <a:r>
              <a:rPr lang="de-DE" altLang="en-US" smtClean="0"/>
              <a:t>, die sich im Gespräch mit dem Analytiker auf Anforderungen abbilden lassen. </a:t>
            </a:r>
          </a:p>
          <a:p>
            <a:pPr lvl="1"/>
            <a:r>
              <a:rPr lang="de-DE" altLang="en-US" smtClean="0"/>
              <a:t>Der Analytiker hat (bewusst oder unbewusst) eigene Interessen, die er durchsetzen möchte (eine „</a:t>
            </a:r>
            <a:r>
              <a:rPr lang="de-DE" altLang="en-US" smtClean="0">
                <a:solidFill>
                  <a:srgbClr val="0000FF"/>
                </a:solidFill>
              </a:rPr>
              <a:t>hidden agenda</a:t>
            </a:r>
            <a:r>
              <a:rPr lang="de-DE" altLang="en-US" smtClean="0"/>
              <a:t>“).</a:t>
            </a:r>
          </a:p>
          <a:p>
            <a:pPr lvl="1"/>
            <a:r>
              <a:rPr lang="de-DE" altLang="en-US" smtClean="0"/>
              <a:t>Der Klient hat </a:t>
            </a:r>
            <a:r>
              <a:rPr lang="de-DE" altLang="en-US" smtClean="0">
                <a:solidFill>
                  <a:srgbClr val="0000FF"/>
                </a:solidFill>
              </a:rPr>
              <a:t>Anforderungen, die er nicht sagen will </a:t>
            </a:r>
            <a:r>
              <a:rPr lang="de-DE" altLang="en-US" smtClean="0"/>
              <a:t>(also auch eine hidden agenda)</a:t>
            </a:r>
          </a:p>
          <a:p>
            <a:pPr lvl="1"/>
            <a:r>
              <a:rPr lang="de-DE" altLang="en-US" smtClean="0"/>
              <a:t>Der Klient hat Anforderungen, die ihm so </a:t>
            </a:r>
            <a:r>
              <a:rPr lang="de-DE" altLang="en-US" smtClean="0">
                <a:solidFill>
                  <a:srgbClr val="0000FF"/>
                </a:solidFill>
              </a:rPr>
              <a:t>selbstverständlich </a:t>
            </a:r>
            <a:r>
              <a:rPr lang="de-DE" altLang="en-US" smtClean="0"/>
              <a:t>scheinen, dass er sie nicht erwähnt. </a:t>
            </a:r>
          </a:p>
          <a:p>
            <a:r>
              <a:rPr lang="de-DE" altLang="en-US" smtClean="0"/>
              <a:t>Am Ende der Analyse und Spezifikation sollte eine Vision entstanden sein, in der </a:t>
            </a:r>
          </a:p>
          <a:p>
            <a:pPr lvl="1"/>
            <a:r>
              <a:rPr lang="de-DE" altLang="en-US" smtClean="0"/>
              <a:t>der Kunde die </a:t>
            </a:r>
            <a:r>
              <a:rPr lang="de-DE" altLang="en-US" smtClean="0">
                <a:solidFill>
                  <a:srgbClr val="0000FF"/>
                </a:solidFill>
              </a:rPr>
              <a:t>Erfüllung seiner </a:t>
            </a:r>
            <a:r>
              <a:rPr lang="de-DE" altLang="en-US" smtClean="0"/>
              <a:t>(reduzierten) </a:t>
            </a:r>
            <a:r>
              <a:rPr lang="de-DE" altLang="en-US" smtClean="0">
                <a:solidFill>
                  <a:srgbClr val="0000FF"/>
                </a:solidFill>
              </a:rPr>
              <a:t>Wünsche</a:t>
            </a:r>
            <a:r>
              <a:rPr lang="de-DE" altLang="en-US" smtClean="0"/>
              <a:t>, </a:t>
            </a:r>
          </a:p>
          <a:p>
            <a:pPr lvl="1"/>
            <a:r>
              <a:rPr lang="de-DE" altLang="en-US" smtClean="0"/>
              <a:t>der Entwickler ein </a:t>
            </a:r>
            <a:r>
              <a:rPr lang="de-DE" altLang="en-US" smtClean="0">
                <a:solidFill>
                  <a:srgbClr val="0000FF"/>
                </a:solidFill>
              </a:rPr>
              <a:t>realisierbares Produkt </a:t>
            </a:r>
            <a:r>
              <a:rPr lang="de-DE" altLang="en-US" smtClean="0"/>
              <a:t>sieht. </a:t>
            </a:r>
          </a:p>
          <a:p>
            <a:r>
              <a:rPr lang="de-DE" altLang="en-US" smtClean="0"/>
              <a:t>Beschrieben durch ein </a:t>
            </a:r>
            <a:r>
              <a:rPr lang="de-DE" altLang="en-US" smtClean="0">
                <a:solidFill>
                  <a:srgbClr val="0000FF"/>
                </a:solidFill>
              </a:rPr>
              <a:t>Dokument</a:t>
            </a:r>
            <a:r>
              <a:rPr lang="de-DE" altLang="en-US" smtClean="0"/>
              <a:t> evtl. auch durch einen </a:t>
            </a:r>
            <a:r>
              <a:rPr lang="de-DE" altLang="en-US" smtClean="0">
                <a:solidFill>
                  <a:srgbClr val="0000FF"/>
                </a:solidFill>
              </a:rPr>
              <a:t>Prototypen</a:t>
            </a:r>
            <a:r>
              <a:rPr lang="de-DE" altLang="en-US" smtClean="0"/>
              <a:t>.</a:t>
            </a:r>
          </a:p>
          <a:p>
            <a:endParaRPr lang="de-DE" altLang="en-US" smtClean="0"/>
          </a:p>
          <a:p>
            <a:endParaRPr lang="de-DE" altLang="en-US" smtClean="0"/>
          </a:p>
        </p:txBody>
      </p:sp>
      <p:sp>
        <p:nvSpPr>
          <p:cNvPr id="2662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BA356EC-B3AD-441B-B11E-BE7C7D7AFE2C}" type="slidenum">
              <a:rPr lang="de-DE" altLang="en-US" sz="1100"/>
              <a:pPr eaLnBrk="1" hangingPunct="1"/>
              <a:t>23</a:t>
            </a:fld>
            <a:endParaRPr lang="de-DE" altLang="en-US" sz="1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e-DE" altLang="en-US" smtClean="0"/>
              <a:t>Schwierigkeiten der Analyse - 2</a:t>
            </a:r>
          </a:p>
        </p:txBody>
      </p:sp>
      <p:sp>
        <p:nvSpPr>
          <p:cNvPr id="27651" name="Inhaltsplatzhalter 2"/>
          <p:cNvSpPr>
            <a:spLocks noGrp="1"/>
          </p:cNvSpPr>
          <p:nvPr>
            <p:ph idx="1"/>
          </p:nvPr>
        </p:nvSpPr>
        <p:spPr>
          <a:xfrm>
            <a:off x="166688" y="981075"/>
            <a:ext cx="9501187" cy="5326063"/>
          </a:xfrm>
        </p:spPr>
        <p:txBody>
          <a:bodyPr/>
          <a:lstStyle/>
          <a:p>
            <a:r>
              <a:rPr lang="de-DE" altLang="en-US" smtClean="0"/>
              <a:t>Warum wird die Analyse (und besonders die Ist-Analyse) in der Praxis oft vernachlässigt oder falsch fokussiert?</a:t>
            </a:r>
          </a:p>
          <a:p>
            <a:pPr lvl="1"/>
            <a:r>
              <a:rPr lang="de-DE" altLang="en-US" smtClean="0"/>
              <a:t>Wo die </a:t>
            </a:r>
            <a:r>
              <a:rPr lang="de-DE" altLang="en-US" smtClean="0">
                <a:solidFill>
                  <a:srgbClr val="0000FF"/>
                </a:solidFill>
              </a:rPr>
              <a:t>Spezifikation keine Rolle </a:t>
            </a:r>
            <a:r>
              <a:rPr lang="de-DE" altLang="en-US" smtClean="0"/>
              <a:t>spielt, wird auch die Analyse keine Bedeutung haben.</a:t>
            </a:r>
          </a:p>
          <a:p>
            <a:pPr lvl="1"/>
            <a:r>
              <a:rPr lang="de-DE" altLang="en-US" smtClean="0"/>
              <a:t>Der Kunde will </a:t>
            </a:r>
            <a:r>
              <a:rPr lang="de-DE" altLang="en-US" smtClean="0">
                <a:solidFill>
                  <a:srgbClr val="0000FF"/>
                </a:solidFill>
              </a:rPr>
              <a:t>keine Veränderung, sondern eine Verbesserung</a:t>
            </a:r>
            <a:r>
              <a:rPr lang="de-DE" altLang="en-US" smtClean="0"/>
              <a:t>. Entwickler, die das nicht begreifen, vernachlässigen die Ist-Analyse. </a:t>
            </a:r>
          </a:p>
          <a:p>
            <a:pPr lvl="1"/>
            <a:r>
              <a:rPr lang="de-DE" altLang="en-US" smtClean="0"/>
              <a:t>Entwickler sind oft der (grundfalschen) Überzeugung, </a:t>
            </a:r>
            <a:r>
              <a:rPr lang="de-DE" altLang="en-US" smtClean="0">
                <a:solidFill>
                  <a:srgbClr val="0000FF"/>
                </a:solidFill>
              </a:rPr>
              <a:t>bereits zu wissen, was gewünscht oder benötigt wird</a:t>
            </a:r>
            <a:r>
              <a:rPr lang="de-DE" altLang="en-US" smtClean="0"/>
              <a:t>. </a:t>
            </a:r>
          </a:p>
          <a:p>
            <a:pPr lvl="1"/>
            <a:r>
              <a:rPr lang="de-DE" altLang="en-US" smtClean="0">
                <a:solidFill>
                  <a:srgbClr val="0000FF"/>
                </a:solidFill>
              </a:rPr>
              <a:t>Kunden</a:t>
            </a:r>
            <a:r>
              <a:rPr lang="de-DE" altLang="en-US" smtClean="0"/>
              <a:t> legen der Analyse </a:t>
            </a:r>
            <a:r>
              <a:rPr lang="de-DE" altLang="en-US" smtClean="0">
                <a:solidFill>
                  <a:srgbClr val="0000FF"/>
                </a:solidFill>
              </a:rPr>
              <a:t>Steine in den Weg</a:t>
            </a:r>
            <a:r>
              <a:rPr lang="de-DE" altLang="en-US" smtClean="0"/>
              <a:t>:</a:t>
            </a:r>
          </a:p>
          <a:p>
            <a:pPr lvl="2"/>
            <a:r>
              <a:rPr lang="de-DE" altLang="en-US" smtClean="0"/>
              <a:t>Den Analytikern stehen die Klienten (insbesondere die Fachleute auf Kundenseite) nicht zur Verfügung.</a:t>
            </a:r>
          </a:p>
          <a:p>
            <a:pPr lvl="2"/>
            <a:r>
              <a:rPr lang="de-DE" altLang="en-US" smtClean="0"/>
              <a:t>Die Analyse-Aktivität wird als unproduktiv denunziert.</a:t>
            </a:r>
          </a:p>
          <a:p>
            <a:pPr lvl="2"/>
            <a:r>
              <a:rPr lang="de-DE" altLang="en-US" smtClean="0"/>
              <a:t>	Kunden sabotieren den Prozess durch späte Änderungen.</a:t>
            </a:r>
          </a:p>
          <a:p>
            <a:endParaRPr lang="de-DE" altLang="en-US" smtClean="0"/>
          </a:p>
        </p:txBody>
      </p:sp>
      <p:sp>
        <p:nvSpPr>
          <p:cNvPr id="2765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C977DC2-7B01-4837-92CA-024F38CEC756}" type="slidenum">
              <a:rPr lang="de-DE" altLang="en-US" sz="1100"/>
              <a:pPr eaLnBrk="1" hangingPunct="1"/>
              <a:t>24</a:t>
            </a:fld>
            <a:endParaRPr lang="de-DE" altLang="en-US" sz="1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DE" altLang="en-US" smtClean="0"/>
              <a:t>Aus einem Praxisbericht</a:t>
            </a:r>
          </a:p>
        </p:txBody>
      </p:sp>
      <p:sp>
        <p:nvSpPr>
          <p:cNvPr id="28675" name="Inhaltsplatzhalter 2"/>
          <p:cNvSpPr>
            <a:spLocks noGrp="1"/>
          </p:cNvSpPr>
          <p:nvPr>
            <p:ph idx="1"/>
          </p:nvPr>
        </p:nvSpPr>
        <p:spPr>
          <a:xfrm>
            <a:off x="166688" y="981075"/>
            <a:ext cx="9501187" cy="5326063"/>
          </a:xfrm>
        </p:spPr>
        <p:txBody>
          <a:bodyPr/>
          <a:lstStyle/>
          <a:p>
            <a:pPr lvl="1"/>
            <a:r>
              <a:rPr lang="de-DE" altLang="en-US" smtClean="0"/>
              <a:t>Analyse wird vom </a:t>
            </a:r>
            <a:r>
              <a:rPr lang="de-DE" altLang="en-US" smtClean="0">
                <a:solidFill>
                  <a:srgbClr val="0000FF"/>
                </a:solidFill>
              </a:rPr>
              <a:t>Kernteam</a:t>
            </a:r>
            <a:r>
              <a:rPr lang="de-DE" altLang="en-US" smtClean="0"/>
              <a:t> durchgeführt (ca. 3-4 Leute). Die Mitglieder kommen teilweise aus der </a:t>
            </a:r>
            <a:r>
              <a:rPr lang="de-DE" altLang="en-US" smtClean="0">
                <a:solidFill>
                  <a:srgbClr val="0000FF"/>
                </a:solidFill>
              </a:rPr>
              <a:t>Anwendung</a:t>
            </a:r>
            <a:r>
              <a:rPr lang="de-DE" altLang="en-US" smtClean="0"/>
              <a:t>, teilweise handelt es sich um </a:t>
            </a:r>
            <a:r>
              <a:rPr lang="de-DE" altLang="en-US" smtClean="0">
                <a:solidFill>
                  <a:srgbClr val="0000FF"/>
                </a:solidFill>
              </a:rPr>
              <a:t>Entwickler</a:t>
            </a:r>
            <a:r>
              <a:rPr lang="de-DE" altLang="en-US" smtClean="0"/>
              <a:t>. Die Anforderungen an diese Leute sind </a:t>
            </a:r>
            <a:r>
              <a:rPr lang="de-DE" altLang="en-US" smtClean="0">
                <a:solidFill>
                  <a:srgbClr val="0000FF"/>
                </a:solidFill>
              </a:rPr>
              <a:t>sehr hoch</a:t>
            </a:r>
            <a:r>
              <a:rPr lang="de-DE" altLang="en-US" smtClean="0"/>
              <a:t>.</a:t>
            </a:r>
          </a:p>
          <a:p>
            <a:pPr lvl="1"/>
            <a:r>
              <a:rPr lang="de-DE" altLang="en-US" smtClean="0"/>
              <a:t>An der Analyse müssen </a:t>
            </a:r>
            <a:r>
              <a:rPr lang="de-DE" altLang="en-US" smtClean="0">
                <a:solidFill>
                  <a:srgbClr val="0000FF"/>
                </a:solidFill>
              </a:rPr>
              <a:t>Entscheidungsträger</a:t>
            </a:r>
            <a:r>
              <a:rPr lang="de-DE" altLang="en-US" smtClean="0"/>
              <a:t>,</a:t>
            </a:r>
            <a:r>
              <a:rPr lang="de-DE" altLang="en-US" smtClean="0">
                <a:solidFill>
                  <a:srgbClr val="0000FF"/>
                </a:solidFill>
              </a:rPr>
              <a:t> Fachleute </a:t>
            </a:r>
            <a:r>
              <a:rPr lang="de-DE" altLang="en-US" smtClean="0"/>
              <a:t>und </a:t>
            </a:r>
            <a:r>
              <a:rPr lang="de-DE" altLang="en-US" smtClean="0">
                <a:solidFill>
                  <a:srgbClr val="0000FF"/>
                </a:solidFill>
              </a:rPr>
              <a:t>Anwender</a:t>
            </a:r>
            <a:r>
              <a:rPr lang="de-DE" altLang="en-US" smtClean="0"/>
              <a:t> beteiligt sein. Die Anwender werden typisch durch </a:t>
            </a:r>
            <a:r>
              <a:rPr lang="de-DE" altLang="en-US" smtClean="0">
                <a:solidFill>
                  <a:srgbClr val="0000FF"/>
                </a:solidFill>
              </a:rPr>
              <a:t>Interviews</a:t>
            </a:r>
            <a:r>
              <a:rPr lang="de-DE" altLang="en-US" smtClean="0"/>
              <a:t> beteiligt. (Zwei Leute befragen eine Person ca. 90 min lang).</a:t>
            </a:r>
          </a:p>
          <a:p>
            <a:pPr lvl="1"/>
            <a:r>
              <a:rPr lang="de-DE" altLang="en-US" smtClean="0"/>
              <a:t>Abstimmung der Analyse in „</a:t>
            </a:r>
            <a:r>
              <a:rPr lang="de-DE" altLang="en-US" smtClean="0">
                <a:solidFill>
                  <a:srgbClr val="0000FF"/>
                </a:solidFill>
              </a:rPr>
              <a:t>Workshops</a:t>
            </a:r>
            <a:r>
              <a:rPr lang="de-DE" altLang="en-US" smtClean="0"/>
              <a:t>“ mit 6 bis 10 Teilnehmern, ein halber bis ganzer Tag.</a:t>
            </a:r>
          </a:p>
          <a:p>
            <a:pPr lvl="1"/>
            <a:r>
              <a:rPr lang="de-DE" altLang="en-US" smtClean="0"/>
              <a:t>Es ist aussichtslos, den Kunden mit </a:t>
            </a:r>
            <a:r>
              <a:rPr lang="de-DE" altLang="en-US" smtClean="0">
                <a:solidFill>
                  <a:srgbClr val="0000FF"/>
                </a:solidFill>
              </a:rPr>
              <a:t>formalen Darstellungen </a:t>
            </a:r>
            <a:r>
              <a:rPr lang="de-DE" altLang="en-US" smtClean="0"/>
              <a:t>zu kommen.</a:t>
            </a:r>
          </a:p>
          <a:p>
            <a:pPr lvl="1"/>
            <a:r>
              <a:rPr lang="de-DE" altLang="en-US" smtClean="0"/>
              <a:t>Resultat der Analyse ist ein </a:t>
            </a:r>
            <a:r>
              <a:rPr lang="de-DE" altLang="en-US" smtClean="0">
                <a:solidFill>
                  <a:srgbClr val="0000FF"/>
                </a:solidFill>
              </a:rPr>
              <a:t>Begriffslexikon</a:t>
            </a:r>
            <a:r>
              <a:rPr lang="de-DE" altLang="en-US" smtClean="0"/>
              <a:t>.</a:t>
            </a:r>
          </a:p>
          <a:p>
            <a:endParaRPr lang="de-DE" altLang="en-US" smtClean="0"/>
          </a:p>
        </p:txBody>
      </p:sp>
      <p:sp>
        <p:nvSpPr>
          <p:cNvPr id="2867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0B648C5-9776-413B-BA89-1B15A6AE4900}" type="slidenum">
              <a:rPr lang="de-DE" altLang="en-US" sz="1100"/>
              <a:pPr eaLnBrk="1" hangingPunct="1"/>
              <a:t>25</a:t>
            </a:fld>
            <a:endParaRPr lang="de-DE" altLang="en-US" sz="1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16.3	Begriffslexikon und Begriffsmodell</a:t>
            </a:r>
            <a:endParaRPr lang="de-DE"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r>
              <a:rPr lang="de-DE" altLang="en-US" smtClean="0"/>
              <a:t>Das Begriffslexikon</a:t>
            </a:r>
          </a:p>
        </p:txBody>
      </p:sp>
      <p:sp>
        <p:nvSpPr>
          <p:cNvPr id="30723" name="Inhaltsplatzhalter 2"/>
          <p:cNvSpPr>
            <a:spLocks noGrp="1"/>
          </p:cNvSpPr>
          <p:nvPr>
            <p:ph idx="1"/>
          </p:nvPr>
        </p:nvSpPr>
        <p:spPr>
          <a:xfrm>
            <a:off x="166688" y="981075"/>
            <a:ext cx="9501187" cy="5326063"/>
          </a:xfrm>
        </p:spPr>
        <p:txBody>
          <a:bodyPr/>
          <a:lstStyle/>
          <a:p>
            <a:r>
              <a:rPr lang="de-DE" altLang="en-US" smtClean="0"/>
              <a:t>In der Analyse wird ein </a:t>
            </a:r>
            <a:r>
              <a:rPr lang="de-DE" altLang="en-US" smtClean="0">
                <a:solidFill>
                  <a:srgbClr val="0000FF"/>
                </a:solidFill>
              </a:rPr>
              <a:t>Begriffslexikon</a:t>
            </a:r>
            <a:r>
              <a:rPr lang="de-DE" altLang="en-US" smtClean="0"/>
              <a:t> angelegt. </a:t>
            </a:r>
          </a:p>
          <a:p>
            <a:r>
              <a:rPr lang="de-DE" altLang="en-US" smtClean="0"/>
              <a:t>In den frühen Phasen wird dieses Dokument </a:t>
            </a:r>
            <a:r>
              <a:rPr lang="de-DE" altLang="en-US" smtClean="0">
                <a:solidFill>
                  <a:srgbClr val="0000FF"/>
                </a:solidFill>
              </a:rPr>
              <a:t>aufgebaut und weiterentwickelt</a:t>
            </a:r>
            <a:r>
              <a:rPr lang="de-DE" altLang="en-US" smtClean="0"/>
              <a:t>.</a:t>
            </a:r>
          </a:p>
          <a:p>
            <a:r>
              <a:rPr lang="de-DE" altLang="en-US" smtClean="0"/>
              <a:t>Das Begriffslexikon enthält solche Begriffe, die </a:t>
            </a:r>
          </a:p>
          <a:p>
            <a:pPr lvl="1"/>
            <a:r>
              <a:rPr lang="de-DE" altLang="en-US" smtClean="0">
                <a:solidFill>
                  <a:srgbClr val="0000FF"/>
                </a:solidFill>
              </a:rPr>
              <a:t>wichtig</a:t>
            </a:r>
            <a:r>
              <a:rPr lang="de-DE" altLang="en-US" smtClean="0"/>
              <a:t> sind und </a:t>
            </a:r>
          </a:p>
          <a:p>
            <a:pPr lvl="1"/>
            <a:r>
              <a:rPr lang="de-DE" altLang="en-US" smtClean="0"/>
              <a:t>von verschiedenen Leuten, v.a. von Klienten, Analytikern und Entwicklern, </a:t>
            </a:r>
            <a:r>
              <a:rPr lang="de-DE" altLang="en-US" smtClean="0">
                <a:solidFill>
                  <a:srgbClr val="0000FF"/>
                </a:solidFill>
              </a:rPr>
              <a:t>unterschiedlich ausgelegt werden </a:t>
            </a:r>
            <a:r>
              <a:rPr lang="de-DE" altLang="en-US" smtClean="0"/>
              <a:t>könnten. </a:t>
            </a:r>
          </a:p>
          <a:p>
            <a:r>
              <a:rPr lang="de-DE" altLang="en-US" smtClean="0"/>
              <a:t>Dazu gehören häufig </a:t>
            </a:r>
            <a:r>
              <a:rPr lang="de-DE" altLang="en-US" smtClean="0">
                <a:solidFill>
                  <a:srgbClr val="0000FF"/>
                </a:solidFill>
              </a:rPr>
              <a:t>Begriffe, die auf den ersten Blick völlig klar zu sein scheinen</a:t>
            </a:r>
            <a:r>
              <a:rPr lang="de-DE" altLang="en-US" smtClean="0"/>
              <a:t>.</a:t>
            </a:r>
          </a:p>
          <a:p>
            <a:r>
              <a:rPr lang="de-DE" altLang="en-US" smtClean="0"/>
              <a:t>Beispiel: Informationssystem für die Prüfungsdaten von Studenten</a:t>
            </a:r>
          </a:p>
          <a:p>
            <a:pPr lvl="1"/>
            <a:r>
              <a:rPr lang="de-DE" altLang="en-US" smtClean="0"/>
              <a:t>„Student“, „Prüfung“, „Note“, „Erstprüfung“</a:t>
            </a:r>
          </a:p>
        </p:txBody>
      </p:sp>
      <p:sp>
        <p:nvSpPr>
          <p:cNvPr id="3072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1A7ADB9-5FEE-4366-8BE6-045070026372}" type="slidenum">
              <a:rPr lang="de-DE" altLang="en-US" sz="1100"/>
              <a:pPr eaLnBrk="1" hangingPunct="1"/>
              <a:t>27</a:t>
            </a:fld>
            <a:endParaRPr lang="de-DE" altLang="en-US" sz="11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r>
              <a:rPr lang="de-DE" altLang="en-US" smtClean="0"/>
              <a:t>Informationen im Begriffslexikon</a:t>
            </a:r>
          </a:p>
        </p:txBody>
      </p:sp>
      <p:sp>
        <p:nvSpPr>
          <p:cNvPr id="31747" name="Inhaltsplatzhalter 2"/>
          <p:cNvSpPr>
            <a:spLocks noGrp="1"/>
          </p:cNvSpPr>
          <p:nvPr>
            <p:ph idx="1"/>
          </p:nvPr>
        </p:nvSpPr>
        <p:spPr>
          <a:xfrm>
            <a:off x="166688" y="981075"/>
            <a:ext cx="9501187" cy="5326063"/>
          </a:xfrm>
        </p:spPr>
        <p:txBody>
          <a:bodyPr/>
          <a:lstStyle/>
          <a:p>
            <a:pPr marL="457200" lvl="1" indent="-457200">
              <a:buFont typeface="Arial Rounded MT Bold" panose="020F0704030504030204" pitchFamily="34" charset="0"/>
              <a:buAutoNum type="alphaLcParenR"/>
            </a:pPr>
            <a:r>
              <a:rPr lang="de-DE" altLang="en-US" smtClean="0"/>
              <a:t>Begriff und Synonyma (im Sinne der Spezifikation)</a:t>
            </a:r>
          </a:p>
          <a:p>
            <a:pPr marL="457200" lvl="1" indent="-457200">
              <a:buFont typeface="Arial Rounded MT Bold" panose="020F0704030504030204" pitchFamily="34" charset="0"/>
              <a:buAutoNum type="alphaLcParenR"/>
            </a:pPr>
            <a:r>
              <a:rPr lang="de-DE" altLang="en-US" smtClean="0"/>
              <a:t>Bedeutung (Definition, Erklärung) </a:t>
            </a:r>
          </a:p>
          <a:p>
            <a:pPr marL="457200" lvl="1" indent="-457200">
              <a:buFont typeface="Arial Rounded MT Bold" panose="020F0704030504030204" pitchFamily="34" charset="0"/>
              <a:buAutoNum type="alphaLcParenR"/>
            </a:pPr>
            <a:r>
              <a:rPr lang="de-DE" altLang="en-US" smtClean="0"/>
              <a:t>Abgrenzung (wo ist dieser Begriff nicht anzuwenden?)</a:t>
            </a:r>
          </a:p>
          <a:p>
            <a:pPr marL="457200" lvl="1" indent="-457200">
              <a:buFont typeface="Arial Rounded MT Bold" panose="020F0704030504030204" pitchFamily="34" charset="0"/>
              <a:buAutoNum type="alphaLcParenR"/>
            </a:pPr>
            <a:r>
              <a:rPr lang="de-DE" altLang="en-US" smtClean="0"/>
              <a:t>Gültigkeit (zeitlich, räumlich, sonst)</a:t>
            </a:r>
          </a:p>
          <a:p>
            <a:pPr marL="457200" lvl="1" indent="-457200">
              <a:buFont typeface="Arial Rounded MT Bold" panose="020F0704030504030204" pitchFamily="34" charset="0"/>
              <a:buAutoNum type="alphaLcParenR"/>
            </a:pPr>
            <a:r>
              <a:rPr lang="de-DE" altLang="en-US" smtClean="0"/>
              <a:t>Fragen der Bezeichnung, Eindeutigkeit u. A.</a:t>
            </a:r>
          </a:p>
          <a:p>
            <a:pPr marL="457200" lvl="1" indent="-457200">
              <a:buFont typeface="Arial Rounded MT Bold" panose="020F0704030504030204" pitchFamily="34" charset="0"/>
              <a:buAutoNum type="alphaLcParenR"/>
            </a:pPr>
            <a:r>
              <a:rPr lang="de-DE" altLang="en-US" smtClean="0"/>
              <a:t>Unklarheiten, die noch nicht beseitigt werden konnten</a:t>
            </a:r>
          </a:p>
          <a:p>
            <a:pPr marL="457200" lvl="1" indent="-457200">
              <a:buFont typeface="Arial Rounded MT Bold" panose="020F0704030504030204" pitchFamily="34" charset="0"/>
              <a:buAutoNum type="alphaLcParenR"/>
            </a:pPr>
            <a:r>
              <a:rPr lang="de-DE" altLang="en-US" smtClean="0"/>
              <a:t>verwandte Begriffe (Querverweise)</a:t>
            </a:r>
          </a:p>
          <a:p>
            <a:r>
              <a:rPr lang="de-DE" altLang="en-US" smtClean="0"/>
              <a:t>Die Angaben werden </a:t>
            </a:r>
            <a:r>
              <a:rPr lang="de-DE" altLang="en-US" smtClean="0">
                <a:solidFill>
                  <a:srgbClr val="0000FF"/>
                </a:solidFill>
              </a:rPr>
              <a:t>aus den Gesprächen und Interviews abgeleitet </a:t>
            </a:r>
            <a:r>
              <a:rPr lang="de-DE" altLang="en-US" smtClean="0"/>
              <a:t>oder, wenn sie von den Analytikern kommen, </a:t>
            </a:r>
            <a:r>
              <a:rPr lang="de-DE" altLang="en-US" smtClean="0">
                <a:solidFill>
                  <a:srgbClr val="0000FF"/>
                </a:solidFill>
              </a:rPr>
              <a:t>sorgfältig mit den Klienten überprüft</a:t>
            </a:r>
            <a:r>
              <a:rPr lang="de-DE" altLang="en-US" smtClean="0"/>
              <a:t>.</a:t>
            </a:r>
          </a:p>
          <a:p>
            <a:r>
              <a:rPr lang="de-DE" altLang="en-US" smtClean="0"/>
              <a:t>Typische Quellen sind im genannten Beispiel die Angestellten in der Verwaltung, die Juristen der Uni, die Gesetze und Ordnungen der Universität.</a:t>
            </a:r>
          </a:p>
        </p:txBody>
      </p:sp>
      <p:sp>
        <p:nvSpPr>
          <p:cNvPr id="3174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681688E-81E0-449F-9551-ECCEB57061E1}" type="slidenum">
              <a:rPr lang="de-DE" altLang="en-US" sz="1100"/>
              <a:pPr eaLnBrk="1" hangingPunct="1"/>
              <a:t>28</a:t>
            </a:fld>
            <a:endParaRPr lang="de-DE" altLang="en-US" sz="11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Beispiel</a:t>
            </a:r>
          </a:p>
        </p:txBody>
      </p:sp>
      <p:sp>
        <p:nvSpPr>
          <p:cNvPr id="3277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AA7E74B-1660-4F72-A92F-307241B5FC18}" type="slidenum">
              <a:rPr lang="de-DE" altLang="en-US" sz="1100"/>
              <a:pPr eaLnBrk="1" hangingPunct="1"/>
              <a:t>29</a:t>
            </a:fld>
            <a:endParaRPr lang="de-DE" altLang="en-US" sz="1100"/>
          </a:p>
        </p:txBody>
      </p:sp>
      <p:graphicFrame>
        <p:nvGraphicFramePr>
          <p:cNvPr id="4" name="Table 3"/>
          <p:cNvGraphicFramePr>
            <a:graphicFrameLocks noGrp="1"/>
          </p:cNvGraphicFramePr>
          <p:nvPr/>
        </p:nvGraphicFramePr>
        <p:xfrm>
          <a:off x="704850" y="836613"/>
          <a:ext cx="8424863" cy="5670550"/>
        </p:xfrm>
        <a:graphic>
          <a:graphicData uri="http://schemas.openxmlformats.org/drawingml/2006/table">
            <a:tbl>
              <a:tblPr/>
              <a:tblGrid>
                <a:gridCol w="1464998">
                  <a:extLst>
                    <a:ext uri="{9D8B030D-6E8A-4147-A177-3AD203B41FA5}">
                      <a16:colId xmlns:a16="http://schemas.microsoft.com/office/drawing/2014/main" val="20000"/>
                    </a:ext>
                  </a:extLst>
                </a:gridCol>
                <a:gridCol w="6959865">
                  <a:extLst>
                    <a:ext uri="{9D8B030D-6E8A-4147-A177-3AD203B41FA5}">
                      <a16:colId xmlns:a16="http://schemas.microsoft.com/office/drawing/2014/main" val="20001"/>
                    </a:ext>
                  </a:extLst>
                </a:gridCol>
              </a:tblGrid>
              <a:tr h="559838">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Begriff</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b="1" dirty="0">
                          <a:solidFill>
                            <a:srgbClr val="000000"/>
                          </a:solidFill>
                          <a:latin typeface="+mn-lt"/>
                          <a:ea typeface="PMingLiU"/>
                          <a:cs typeface="Times New Roman"/>
                        </a:rPr>
                        <a:t>Student</a:t>
                      </a:r>
                      <a:r>
                        <a:rPr lang="de-DE" sz="1600" dirty="0">
                          <a:solidFill>
                            <a:srgbClr val="000000"/>
                          </a:solidFill>
                          <a:latin typeface="+mn-lt"/>
                          <a:ea typeface="PMingLiU"/>
                          <a:cs typeface="Times New Roman"/>
                        </a:rPr>
                        <a:t>, synonym Studentin, Studierender, Studierende</a:t>
                      </a: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47503">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Bedeutung</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mn-lt"/>
                          <a:ea typeface="PMingLiU"/>
                          <a:cs typeface="Times New Roman"/>
                        </a:rPr>
                        <a:t>Eine Person, die an der Universität Stuttgart immatrikuliert ist und noch nicht </a:t>
                      </a:r>
                      <a:br>
                        <a:rPr lang="de-DE" sz="1600" dirty="0">
                          <a:solidFill>
                            <a:srgbClr val="000000"/>
                          </a:solidFill>
                          <a:latin typeface="+mn-lt"/>
                          <a:ea typeface="PMingLiU"/>
                          <a:cs typeface="Times New Roman"/>
                        </a:rPr>
                      </a:br>
                      <a:r>
                        <a:rPr lang="de-DE" sz="1600" dirty="0">
                          <a:solidFill>
                            <a:srgbClr val="000000"/>
                          </a:solidFill>
                          <a:latin typeface="+mn-lt"/>
                          <a:ea typeface="PMingLiU"/>
                          <a:cs typeface="Times New Roman"/>
                        </a:rPr>
                        <a:t>exmatrikuliert wurde, die folglich legal einen Studentenausweis der Universität Stuttgart hat oder haben könnte.</a:t>
                      </a: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59838">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Abgrenzung</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mn-lt"/>
                          <a:ea typeface="PMingLiU"/>
                          <a:cs typeface="Times New Roman"/>
                        </a:rPr>
                        <a:t>Gasthörer und Studierende anderer Hochschulen sind im Sinne dieses Systems keine Studenten.</a:t>
                      </a: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79000">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Gültigkeit</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mn-lt"/>
                          <a:ea typeface="PMingLiU"/>
                          <a:cs typeface="Times New Roman"/>
                        </a:rPr>
                        <a:t>Mit der Immatrikulation an der Universität Stuttgart entsteht ein neuer Student; er existiert bis zur Exmatrikulation, gleichgültig, wie sie zustande kommt. Ein Fachwechsel oder eine Namensänderung implizieren keine Exmatrikulation.</a:t>
                      </a:r>
                      <a:br>
                        <a:rPr lang="de-DE" sz="1600" dirty="0">
                          <a:solidFill>
                            <a:srgbClr val="000000"/>
                          </a:solidFill>
                          <a:latin typeface="+mn-lt"/>
                          <a:ea typeface="PMingLiU"/>
                          <a:cs typeface="Times New Roman"/>
                        </a:rPr>
                      </a:br>
                      <a:r>
                        <a:rPr lang="de-DE" sz="1600" dirty="0">
                          <a:solidFill>
                            <a:srgbClr val="000000"/>
                          </a:solidFill>
                          <a:latin typeface="+mn-lt"/>
                          <a:ea typeface="PMingLiU"/>
                          <a:cs typeface="Times New Roman"/>
                        </a:rPr>
                        <a:t>Hat sich eine Person im Laufe ihres Lebens mehrfach an der Universität </a:t>
                      </a:r>
                      <a:r>
                        <a:rPr lang="de-DE" sz="1600" dirty="0" err="1">
                          <a:solidFill>
                            <a:srgbClr val="000000"/>
                          </a:solidFill>
                          <a:latin typeface="+mn-lt"/>
                          <a:ea typeface="PMingLiU"/>
                          <a:cs typeface="Times New Roman"/>
                        </a:rPr>
                        <a:t>Stutt</a:t>
                      </a:r>
                      <a:r>
                        <a:rPr lang="de-DE" sz="1600" dirty="0">
                          <a:solidFill>
                            <a:srgbClr val="000000"/>
                          </a:solidFill>
                          <a:latin typeface="+mn-lt"/>
                          <a:ea typeface="PMingLiU"/>
                          <a:cs typeface="Times New Roman"/>
                        </a:rPr>
                        <a:t>-gart immatrikuliert, so handelt es sich um mehrere, nicht identische Studenten.</a:t>
                      </a: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03670">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Bezeichnung</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mn-lt"/>
                          <a:ea typeface="PMingLiU"/>
                          <a:cs typeface="Times New Roman"/>
                        </a:rPr>
                        <a:t>Ein Student ist durch die </a:t>
                      </a:r>
                      <a:r>
                        <a:rPr lang="de-DE" sz="1600" dirty="0" err="1">
                          <a:solidFill>
                            <a:srgbClr val="000000"/>
                          </a:solidFill>
                          <a:latin typeface="+mn-lt"/>
                          <a:ea typeface="PMingLiU"/>
                          <a:cs typeface="Times New Roman"/>
                        </a:rPr>
                        <a:t>Matrikelnummer</a:t>
                      </a:r>
                      <a:r>
                        <a:rPr lang="de-DE" sz="1600" dirty="0">
                          <a:solidFill>
                            <a:srgbClr val="000000"/>
                          </a:solidFill>
                          <a:latin typeface="+mn-lt"/>
                          <a:ea typeface="PMingLiU"/>
                          <a:cs typeface="Times New Roman"/>
                        </a:rPr>
                        <a:t> und einen Zeitpunkt (zu dem die </a:t>
                      </a:r>
                      <a:r>
                        <a:rPr lang="de-DE" sz="1600" dirty="0" err="1">
                          <a:solidFill>
                            <a:srgbClr val="000000"/>
                          </a:solidFill>
                          <a:latin typeface="+mn-lt"/>
                          <a:ea typeface="PMingLiU"/>
                          <a:cs typeface="Times New Roman"/>
                        </a:rPr>
                        <a:t>Matrikelnummer</a:t>
                      </a:r>
                      <a:r>
                        <a:rPr lang="de-DE" sz="1600" dirty="0">
                          <a:solidFill>
                            <a:srgbClr val="000000"/>
                          </a:solidFill>
                          <a:latin typeface="+mn-lt"/>
                          <a:ea typeface="PMingLiU"/>
                          <a:cs typeface="Times New Roman"/>
                        </a:rPr>
                        <a:t> gültig war oder ist) eindeutig bestimmt, alle anderen Attribute, insbesondere der Name, können mehrfach vorkommen.</a:t>
                      </a: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59838">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Unklarheiten</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mn-lt"/>
                          <a:ea typeface="PMingLiU"/>
                          <a:cs typeface="Times New Roman"/>
                        </a:rPr>
                        <a:t>Es ist noch ungeklärt, wie Namen aus anderen Schriftsystemen (z.  </a:t>
                      </a:r>
                      <a:r>
                        <a:rPr lang="en-US" sz="1600" dirty="0">
                          <a:solidFill>
                            <a:srgbClr val="000000"/>
                          </a:solidFill>
                          <a:latin typeface="+mn-lt"/>
                          <a:ea typeface="PMingLiU"/>
                          <a:cs typeface="Times New Roman"/>
                        </a:rPr>
                        <a:t>B. </a:t>
                      </a:r>
                      <a:r>
                        <a:rPr lang="en-US" sz="1600" dirty="0" err="1">
                          <a:solidFill>
                            <a:srgbClr val="000000"/>
                          </a:solidFill>
                          <a:latin typeface="+mn-lt"/>
                          <a:ea typeface="PMingLiU"/>
                          <a:cs typeface="Times New Roman"/>
                        </a:rPr>
                        <a:t>Russisch</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Arabisch</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Chinesisch</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dargestellt</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werden</a:t>
                      </a:r>
                      <a:r>
                        <a:rPr lang="en-US" sz="1600" dirty="0">
                          <a:solidFill>
                            <a:srgbClr val="000000"/>
                          </a:solidFill>
                          <a:latin typeface="+mn-lt"/>
                          <a:ea typeface="PMingLiU"/>
                          <a:cs typeface="Times New Roman"/>
                        </a:rPr>
                        <a:t>.</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60863">
                <a:tc>
                  <a:txBody>
                    <a:bodyPr/>
                    <a:lstStyle/>
                    <a:p>
                      <a:pPr marL="36000">
                        <a:lnSpc>
                          <a:spcPts val="1400"/>
                        </a:lnSpc>
                        <a:spcBef>
                          <a:spcPts val="600"/>
                        </a:spcBef>
                        <a:spcAft>
                          <a:spcPts val="0"/>
                        </a:spcAft>
                        <a:tabLst>
                          <a:tab pos="177800" algn="l"/>
                          <a:tab pos="215900" algn="l"/>
                          <a:tab pos="393700" algn="l"/>
                          <a:tab pos="749300" algn="l"/>
                        </a:tabLst>
                      </a:pPr>
                      <a:r>
                        <a:rPr lang="en-US" sz="1600" b="1" dirty="0" err="1">
                          <a:solidFill>
                            <a:srgbClr val="000000"/>
                          </a:solidFill>
                          <a:latin typeface="+mn-lt"/>
                          <a:ea typeface="PMingLiU"/>
                          <a:cs typeface="Times New Roman"/>
                        </a:rPr>
                        <a:t>Querverweise</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dirty="0" err="1">
                          <a:solidFill>
                            <a:srgbClr val="000000"/>
                          </a:solidFill>
                          <a:latin typeface="+mn-lt"/>
                          <a:ea typeface="PMingLiU"/>
                          <a:cs typeface="Times New Roman"/>
                        </a:rPr>
                        <a:t>Gasthörer</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Matrikelnummer</a:t>
                      </a:r>
                      <a:r>
                        <a:rPr lang="en-US" sz="1600" dirty="0">
                          <a:solidFill>
                            <a:srgbClr val="000000"/>
                          </a:solidFill>
                          <a:latin typeface="+mn-lt"/>
                          <a:ea typeface="PMingLiU"/>
                          <a:cs typeface="Times New Roman"/>
                        </a:rPr>
                        <a:t>, </a:t>
                      </a:r>
                      <a:r>
                        <a:rPr lang="en-US" sz="1600" dirty="0" err="1">
                          <a:solidFill>
                            <a:srgbClr val="000000"/>
                          </a:solidFill>
                          <a:latin typeface="+mn-lt"/>
                          <a:ea typeface="PMingLiU"/>
                          <a:cs typeface="Times New Roman"/>
                        </a:rPr>
                        <a:t>Studentenausweis</a:t>
                      </a:r>
                      <a:endParaRPr lang="de-DE" sz="1600" dirty="0">
                        <a:solidFill>
                          <a:srgbClr val="000000"/>
                        </a:solidFill>
                        <a:latin typeface="+mn-lt"/>
                        <a:ea typeface="PMingLiU"/>
                        <a:cs typeface="Times New Roman"/>
                      </a:endParaRPr>
                    </a:p>
                  </a:txBody>
                  <a:tcPr marL="41243" marR="20621" marT="41242" marB="3093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16.1	Die Bedeutung der Spezifikation </a:t>
            </a:r>
            <a:br>
              <a:rPr lang="de-DE" dirty="0" smtClean="0"/>
            </a:br>
            <a:r>
              <a:rPr lang="de-DE" dirty="0" smtClean="0"/>
              <a:t>im Entwicklungsprozess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de-DE" altLang="en-US" smtClean="0"/>
              <a:t>Hinweis</a:t>
            </a:r>
          </a:p>
        </p:txBody>
      </p:sp>
      <p:sp>
        <p:nvSpPr>
          <p:cNvPr id="33795" name="Content Placeholder 5"/>
          <p:cNvSpPr>
            <a:spLocks noGrp="1"/>
          </p:cNvSpPr>
          <p:nvPr>
            <p:ph idx="1"/>
          </p:nvPr>
        </p:nvSpPr>
        <p:spPr>
          <a:xfrm>
            <a:off x="166688" y="981075"/>
            <a:ext cx="9501187" cy="5326063"/>
          </a:xfrm>
        </p:spPr>
        <p:txBody>
          <a:bodyPr/>
          <a:lstStyle/>
          <a:p>
            <a:r>
              <a:rPr lang="de-DE" altLang="en-US" smtClean="0"/>
              <a:t>Im Begriffslexikon klar unterscheiden zwischen </a:t>
            </a:r>
          </a:p>
          <a:p>
            <a:pPr lvl="1"/>
            <a:r>
              <a:rPr lang="de-DE" altLang="en-US" smtClean="0"/>
              <a:t>Objekten der </a:t>
            </a:r>
            <a:r>
              <a:rPr lang="de-DE" altLang="en-US" smtClean="0">
                <a:solidFill>
                  <a:srgbClr val="0000FF"/>
                </a:solidFill>
              </a:rPr>
              <a:t>realen Welt</a:t>
            </a:r>
            <a:r>
              <a:rPr lang="de-DE" altLang="en-US" smtClean="0"/>
              <a:t>, </a:t>
            </a:r>
          </a:p>
          <a:p>
            <a:pPr lvl="1"/>
            <a:r>
              <a:rPr lang="de-DE" altLang="en-US" smtClean="0">
                <a:solidFill>
                  <a:srgbClr val="0000FF"/>
                </a:solidFill>
              </a:rPr>
              <a:t>Rollen</a:t>
            </a:r>
            <a:r>
              <a:rPr lang="de-DE" altLang="en-US" smtClean="0"/>
              <a:t> oder </a:t>
            </a:r>
            <a:r>
              <a:rPr lang="de-DE" altLang="en-US" smtClean="0">
                <a:solidFill>
                  <a:srgbClr val="0000FF"/>
                </a:solidFill>
              </a:rPr>
              <a:t>Typen</a:t>
            </a:r>
            <a:r>
              <a:rPr lang="de-DE" altLang="en-US" smtClean="0"/>
              <a:t> der realen Welt und </a:t>
            </a:r>
          </a:p>
          <a:p>
            <a:pPr lvl="1"/>
            <a:r>
              <a:rPr lang="de-DE" altLang="en-US" smtClean="0">
                <a:solidFill>
                  <a:srgbClr val="0000FF"/>
                </a:solidFill>
              </a:rPr>
              <a:t>Daten</a:t>
            </a:r>
            <a:r>
              <a:rPr lang="de-DE" altLang="en-US" smtClean="0"/>
              <a:t> der Software.</a:t>
            </a:r>
          </a:p>
        </p:txBody>
      </p:sp>
      <p:sp>
        <p:nvSpPr>
          <p:cNvPr id="3379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0CFC70A-4480-4CD0-972C-AE0463FEC13F}" type="slidenum">
              <a:rPr lang="de-DE" altLang="en-US" sz="1100"/>
              <a:pPr eaLnBrk="1" hangingPunct="1"/>
              <a:t>30</a:t>
            </a:fld>
            <a:endParaRPr lang="de-DE" altLang="en-US" sz="11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de-DE" altLang="en-US" smtClean="0"/>
              <a:t>Begriffsmodell</a:t>
            </a:r>
          </a:p>
        </p:txBody>
      </p:sp>
      <p:sp>
        <p:nvSpPr>
          <p:cNvPr id="34819" name="Inhaltsplatzhalter 2"/>
          <p:cNvSpPr>
            <a:spLocks noGrp="1"/>
          </p:cNvSpPr>
          <p:nvPr>
            <p:ph sz="quarter" idx="13"/>
          </p:nvPr>
        </p:nvSpPr>
        <p:spPr>
          <a:xfrm>
            <a:off x="200025" y="714375"/>
            <a:ext cx="9505950" cy="1285875"/>
          </a:xfrm>
        </p:spPr>
        <p:txBody>
          <a:bodyPr/>
          <a:lstStyle/>
          <a:p>
            <a:pPr marL="0" indent="0"/>
            <a:r>
              <a:rPr lang="de-DE" altLang="en-US" smtClean="0"/>
              <a:t>Durch Vernetzung der Begriffe entsteht ein </a:t>
            </a:r>
            <a:r>
              <a:rPr lang="de-DE" altLang="en-US" smtClean="0">
                <a:solidFill>
                  <a:srgbClr val="0000FF"/>
                </a:solidFill>
              </a:rPr>
              <a:t>anwendungsfachliches Begriffsmodell</a:t>
            </a:r>
            <a:r>
              <a:rPr lang="de-DE" altLang="en-US" smtClean="0"/>
              <a:t>. Darin gibt es allgemeine Assoziationen, Generalisierungs- und Kompositionsbeziehungen. </a:t>
            </a:r>
          </a:p>
          <a:p>
            <a:pPr marL="0" indent="0"/>
            <a:r>
              <a:rPr lang="de-DE" altLang="en-US" smtClean="0"/>
              <a:t>Begriffsmodell (Ausschn.) eines Prüfungsdaten-Verwaltungssystems</a:t>
            </a:r>
          </a:p>
          <a:p>
            <a:pPr marL="0" indent="0"/>
            <a:endParaRPr lang="de-DE" altLang="en-US" smtClean="0"/>
          </a:p>
        </p:txBody>
      </p:sp>
      <p:sp>
        <p:nvSpPr>
          <p:cNvPr id="34820" name="Inhaltsplatzhalter 3"/>
          <p:cNvSpPr>
            <a:spLocks noGrp="1"/>
          </p:cNvSpPr>
          <p:nvPr>
            <p:ph sz="quarter" idx="14"/>
          </p:nvPr>
        </p:nvSpPr>
        <p:spPr>
          <a:xfrm>
            <a:off x="200025" y="5786438"/>
            <a:ext cx="9505950" cy="714375"/>
          </a:xfrm>
        </p:spPr>
        <p:txBody>
          <a:bodyPr/>
          <a:lstStyle/>
          <a:p>
            <a:pPr marL="0" indent="0"/>
            <a:r>
              <a:rPr lang="de-DE" altLang="en-US" smtClean="0"/>
              <a:t>Begriffsmodelle helfen, den </a:t>
            </a:r>
            <a:r>
              <a:rPr lang="de-DE" altLang="en-US" smtClean="0">
                <a:solidFill>
                  <a:srgbClr val="0000FF"/>
                </a:solidFill>
              </a:rPr>
              <a:t>Anwendungsbereich</a:t>
            </a:r>
            <a:r>
              <a:rPr lang="de-DE" altLang="en-US" smtClean="0"/>
              <a:t> zu erfassen und die Begriffe im Kontext zu verstehen.</a:t>
            </a:r>
          </a:p>
          <a:p>
            <a:pPr marL="0" indent="0"/>
            <a:endParaRPr lang="de-DE" altLang="en-US" smtClean="0"/>
          </a:p>
        </p:txBody>
      </p:sp>
      <p:sp>
        <p:nvSpPr>
          <p:cNvPr id="34821"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B3730B3-AF81-4DFE-9288-6D6A00598734}" type="slidenum">
              <a:rPr lang="de-DE" altLang="en-US" sz="1100"/>
              <a:pPr eaLnBrk="1" hangingPunct="1"/>
              <a:t>31</a:t>
            </a:fld>
            <a:endParaRPr lang="de-DE" altLang="en-US" sz="1100"/>
          </a:p>
        </p:txBody>
      </p:sp>
      <p:pic>
        <p:nvPicPr>
          <p:cNvPr id="34822" name="Picture 6" descr="16_3_Begriffsmodell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13" y="2565400"/>
            <a:ext cx="7597775"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a:xfrm>
            <a:off x="992188" y="1808163"/>
            <a:ext cx="7921625" cy="1008062"/>
          </a:xfrm>
        </p:spPr>
        <p:txBody>
          <a:bodyPr>
            <a:spAutoFit/>
          </a:bodyPr>
          <a:lstStyle/>
          <a:p>
            <a:r>
              <a:rPr lang="de-DE" altLang="en-US" smtClean="0"/>
              <a:t>16.4	Anforderungen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de-DE" altLang="en-US" smtClean="0"/>
              <a:t>Offene, latente Anforderungen</a:t>
            </a:r>
          </a:p>
        </p:txBody>
      </p:sp>
      <p:sp>
        <p:nvSpPr>
          <p:cNvPr id="36867" name="Inhaltsplatzhalter 2"/>
          <p:cNvSpPr>
            <a:spLocks noGrp="1"/>
          </p:cNvSpPr>
          <p:nvPr>
            <p:ph idx="1"/>
          </p:nvPr>
        </p:nvSpPr>
        <p:spPr>
          <a:xfrm>
            <a:off x="166688" y="981075"/>
            <a:ext cx="9501187" cy="5326063"/>
          </a:xfrm>
        </p:spPr>
        <p:txBody>
          <a:bodyPr/>
          <a:lstStyle/>
          <a:p>
            <a:r>
              <a:rPr lang="de-DE" altLang="en-US" smtClean="0"/>
              <a:t>Allgemein kann man die Anforderungen am </a:t>
            </a:r>
            <a:r>
              <a:rPr lang="de-DE" altLang="en-US" smtClean="0">
                <a:solidFill>
                  <a:srgbClr val="0000FF"/>
                </a:solidFill>
              </a:rPr>
              <a:t>Qualitätenbaum</a:t>
            </a:r>
            <a:r>
              <a:rPr lang="de-DE" altLang="en-US" smtClean="0"/>
              <a:t> festmachen. Jede Forderung nach einer bestimmten Qualität ist eine </a:t>
            </a:r>
            <a:r>
              <a:rPr lang="de-DE" altLang="en-US" smtClean="0">
                <a:solidFill>
                  <a:srgbClr val="0000FF"/>
                </a:solidFill>
              </a:rPr>
              <a:t>Anforderung</a:t>
            </a:r>
            <a:r>
              <a:rPr lang="de-DE" altLang="en-US" smtClean="0"/>
              <a:t>. </a:t>
            </a:r>
          </a:p>
          <a:p>
            <a:r>
              <a:rPr lang="de-DE" altLang="en-US" smtClean="0"/>
              <a:t>In der Praxis kommen die Wartbarkeit kaum und die Prozessqualität gar nicht vor (in </a:t>
            </a:r>
            <a:r>
              <a:rPr lang="de-DE" altLang="en-US" smtClean="0">
                <a:solidFill>
                  <a:srgbClr val="0000FF"/>
                </a:solidFill>
              </a:rPr>
              <a:t>diesem</a:t>
            </a:r>
            <a:r>
              <a:rPr lang="de-DE" altLang="en-US" smtClean="0"/>
              <a:t> Dokument!).</a:t>
            </a:r>
          </a:p>
          <a:p>
            <a:r>
              <a:rPr lang="de-DE" altLang="en-US" smtClean="0">
                <a:solidFill>
                  <a:srgbClr val="FF0000"/>
                </a:solidFill>
              </a:rPr>
              <a:t>Offene und latente Anforderungen, Entwickler-Optionen</a:t>
            </a:r>
          </a:p>
          <a:p>
            <a:pPr lvl="1"/>
            <a:r>
              <a:rPr lang="de-DE" altLang="en-US" smtClean="0">
                <a:solidFill>
                  <a:srgbClr val="0000FF"/>
                </a:solidFill>
              </a:rPr>
              <a:t>Offene Anforderungen</a:t>
            </a:r>
            <a:r>
              <a:rPr lang="de-DE" altLang="en-US" smtClean="0"/>
              <a:t>: vom Kunden selbst brauchbar formuliert</a:t>
            </a:r>
          </a:p>
          <a:p>
            <a:pPr lvl="1"/>
            <a:r>
              <a:rPr lang="de-DE" altLang="en-US" smtClean="0">
                <a:solidFill>
                  <a:srgbClr val="0000FF"/>
                </a:solidFill>
              </a:rPr>
              <a:t>Latente Anforderungen</a:t>
            </a:r>
            <a:r>
              <a:rPr lang="de-DE" altLang="en-US" smtClean="0"/>
              <a:t>: dem Kunden nicht bewusst.</a:t>
            </a:r>
          </a:p>
          <a:p>
            <a:pPr lvl="1"/>
            <a:r>
              <a:rPr lang="de-DE" altLang="en-US" smtClean="0">
                <a:solidFill>
                  <a:srgbClr val="0000FF"/>
                </a:solidFill>
              </a:rPr>
              <a:t>Entwickler-Optionen</a:t>
            </a:r>
            <a:r>
              <a:rPr lang="de-DE" altLang="en-US" smtClean="0"/>
              <a:t>: Der Kunde hat den Punkt offengelassen, es ist ihm gleich. Auch das dokumentieren!</a:t>
            </a:r>
          </a:p>
          <a:p>
            <a:r>
              <a:rPr lang="de-DE" altLang="en-US" smtClean="0"/>
              <a:t>Hier kann „Kunde“ ggf. durch „Klient“ ersetzt werden!</a:t>
            </a:r>
          </a:p>
          <a:p>
            <a:endParaRPr lang="de-DE" altLang="en-US" smtClean="0"/>
          </a:p>
        </p:txBody>
      </p:sp>
      <p:sp>
        <p:nvSpPr>
          <p:cNvPr id="3686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1674F27-7E93-4E3F-BA45-5F1D0A495912}" type="slidenum">
              <a:rPr lang="de-DE" altLang="en-US" sz="1100"/>
              <a:pPr eaLnBrk="1" hangingPunct="1"/>
              <a:t>33</a:t>
            </a:fld>
            <a:endParaRPr lang="de-DE" altLang="en-US" sz="11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p:txBody>
          <a:bodyPr/>
          <a:lstStyle/>
          <a:p>
            <a:r>
              <a:rPr lang="de-DE" altLang="en-US" smtClean="0"/>
              <a:t>Harte und weiche Anforderungen</a:t>
            </a:r>
          </a:p>
        </p:txBody>
      </p:sp>
      <p:sp>
        <p:nvSpPr>
          <p:cNvPr id="37891" name="Inhaltsplatzhalter 2"/>
          <p:cNvSpPr>
            <a:spLocks noGrp="1"/>
          </p:cNvSpPr>
          <p:nvPr>
            <p:ph sz="quarter" idx="13"/>
          </p:nvPr>
        </p:nvSpPr>
        <p:spPr>
          <a:xfrm>
            <a:off x="200025" y="981075"/>
            <a:ext cx="9505950" cy="1876425"/>
          </a:xfrm>
        </p:spPr>
        <p:txBody>
          <a:bodyPr/>
          <a:lstStyle/>
          <a:p>
            <a:pPr marL="0" indent="0"/>
            <a:r>
              <a:rPr lang="de-DE" altLang="en-US" smtClean="0"/>
              <a:t>Lehrbuchbeispiele enthalten typisch harte Anforderungen.</a:t>
            </a:r>
          </a:p>
          <a:p>
            <a:pPr lvl="1"/>
            <a:r>
              <a:rPr lang="de-DE" altLang="en-US" smtClean="0"/>
              <a:t>Beispiele</a:t>
            </a:r>
            <a:r>
              <a:rPr lang="de-DE" altLang="en-US" smtClean="0">
                <a:solidFill>
                  <a:srgbClr val="0000FF"/>
                </a:solidFill>
              </a:rPr>
              <a:t>: Resultat einer Kontostandsberechnung, </a:t>
            </a:r>
            <a:br>
              <a:rPr lang="de-DE" altLang="en-US" smtClean="0">
                <a:solidFill>
                  <a:srgbClr val="0000FF"/>
                </a:solidFill>
              </a:rPr>
            </a:br>
            <a:r>
              <a:rPr lang="de-DE" altLang="en-US" smtClean="0">
                <a:solidFill>
                  <a:srgbClr val="0000FF"/>
                </a:solidFill>
              </a:rPr>
              <a:t>Obergrenze für den Umfang der installierbaren Software. </a:t>
            </a:r>
          </a:p>
          <a:p>
            <a:pPr marL="0" indent="0"/>
            <a:r>
              <a:rPr lang="de-DE" altLang="en-US" smtClean="0"/>
              <a:t> In der Praxis sind fast alle Anforderungen weich.</a:t>
            </a:r>
          </a:p>
        </p:txBody>
      </p:sp>
      <p:sp>
        <p:nvSpPr>
          <p:cNvPr id="37892" name="Inhaltsplatzhalter 3"/>
          <p:cNvSpPr>
            <a:spLocks noGrp="1"/>
          </p:cNvSpPr>
          <p:nvPr>
            <p:ph sz="quarter" idx="14"/>
          </p:nvPr>
        </p:nvSpPr>
        <p:spPr>
          <a:xfrm>
            <a:off x="200025" y="5229225"/>
            <a:ext cx="9505950" cy="1223963"/>
          </a:xfrm>
        </p:spPr>
        <p:txBody>
          <a:bodyPr/>
          <a:lstStyle/>
          <a:p>
            <a:pPr marL="0" indent="0"/>
            <a:r>
              <a:rPr lang="de-DE" altLang="en-US" smtClean="0"/>
              <a:t>Weiche Anforderungen sind </a:t>
            </a:r>
            <a:r>
              <a:rPr lang="de-DE" altLang="en-US" smtClean="0">
                <a:solidFill>
                  <a:srgbClr val="0000FF"/>
                </a:solidFill>
              </a:rPr>
              <a:t>schwer zu erheben </a:t>
            </a:r>
            <a:r>
              <a:rPr lang="de-DE" altLang="en-US" smtClean="0"/>
              <a:t>und ebenso schwer zu formulieren. </a:t>
            </a:r>
          </a:p>
          <a:p>
            <a:pPr marL="0" indent="0"/>
            <a:r>
              <a:rPr lang="de-DE" altLang="en-US" smtClean="0"/>
              <a:t>Prinzipiell möglich: </a:t>
            </a:r>
            <a:r>
              <a:rPr lang="de-DE" altLang="en-US" smtClean="0">
                <a:solidFill>
                  <a:srgbClr val="0000FF"/>
                </a:solidFill>
              </a:rPr>
              <a:t>Kosten- oder Nutzenfunktionen</a:t>
            </a:r>
            <a:r>
              <a:rPr lang="de-DE" altLang="en-US" smtClean="0"/>
              <a:t>.</a:t>
            </a:r>
          </a:p>
          <a:p>
            <a:pPr marL="0" indent="0"/>
            <a:endParaRPr lang="de-DE" altLang="en-US" smtClean="0"/>
          </a:p>
        </p:txBody>
      </p:sp>
      <p:sp>
        <p:nvSpPr>
          <p:cNvPr id="37893"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1C0E581-75C6-4DA8-A30D-F4C06E0FE374}" type="slidenum">
              <a:rPr lang="de-DE" altLang="en-US" sz="1100"/>
              <a:pPr eaLnBrk="1" hangingPunct="1"/>
              <a:t>34</a:t>
            </a:fld>
            <a:endParaRPr lang="de-DE" altLang="en-US" sz="1100"/>
          </a:p>
        </p:txBody>
      </p:sp>
      <p:pic>
        <p:nvPicPr>
          <p:cNvPr id="37894" name="Picture 6" descr="16_4_Nutzenfunkt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13" y="2852738"/>
            <a:ext cx="7693025" cy="224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p:txBody>
          <a:bodyPr/>
          <a:lstStyle/>
          <a:p>
            <a:r>
              <a:rPr lang="de-DE" altLang="en-US" smtClean="0"/>
              <a:t>Weitere Arten von Anforderungen</a:t>
            </a:r>
          </a:p>
        </p:txBody>
      </p:sp>
      <p:sp>
        <p:nvSpPr>
          <p:cNvPr id="38915" name="Inhaltsplatzhalter 2"/>
          <p:cNvSpPr>
            <a:spLocks noGrp="1"/>
          </p:cNvSpPr>
          <p:nvPr>
            <p:ph idx="1"/>
          </p:nvPr>
        </p:nvSpPr>
        <p:spPr>
          <a:xfrm>
            <a:off x="166688" y="981075"/>
            <a:ext cx="9501187" cy="5326063"/>
          </a:xfrm>
        </p:spPr>
        <p:txBody>
          <a:bodyPr/>
          <a:lstStyle/>
          <a:p>
            <a:r>
              <a:rPr lang="de-DE" altLang="en-US" smtClean="0">
                <a:solidFill>
                  <a:srgbClr val="FF0000"/>
                </a:solidFill>
              </a:rPr>
              <a:t>Objektivierbare und vage Anforderungen</a:t>
            </a:r>
          </a:p>
          <a:p>
            <a:pPr lvl="1"/>
            <a:r>
              <a:rPr lang="de-DE" altLang="en-US" smtClean="0"/>
              <a:t>Anforderungen dienen nicht zuletzt als </a:t>
            </a:r>
            <a:r>
              <a:rPr lang="de-DE" altLang="en-US" smtClean="0">
                <a:solidFill>
                  <a:srgbClr val="0000FF"/>
                </a:solidFill>
              </a:rPr>
              <a:t>Referenz bei der Prüfung der Software</a:t>
            </a:r>
            <a:r>
              <a:rPr lang="de-DE" altLang="en-US" smtClean="0"/>
              <a:t>.</a:t>
            </a:r>
          </a:p>
          <a:p>
            <a:pPr lvl="1"/>
            <a:r>
              <a:rPr lang="de-DE" altLang="en-US" smtClean="0"/>
              <a:t>Dazu müssen die Anforderungen </a:t>
            </a:r>
            <a:r>
              <a:rPr lang="de-DE" altLang="en-US" smtClean="0">
                <a:solidFill>
                  <a:srgbClr val="0000FF"/>
                </a:solidFill>
              </a:rPr>
              <a:t>objektivierbar</a:t>
            </a:r>
            <a:r>
              <a:rPr lang="de-DE" altLang="en-US" smtClean="0"/>
              <a:t> sein. </a:t>
            </a:r>
          </a:p>
          <a:p>
            <a:pPr lvl="1"/>
            <a:r>
              <a:rPr lang="de-DE" altLang="en-US" smtClean="0"/>
              <a:t>Harte Anforderungen sind typisch objektivierbar, weiche nicht.  </a:t>
            </a:r>
          </a:p>
          <a:p>
            <a:r>
              <a:rPr lang="de-DE" altLang="en-US" smtClean="0">
                <a:solidFill>
                  <a:srgbClr val="FF0000"/>
                </a:solidFill>
              </a:rPr>
              <a:t>Funktionale und nichtfunktionale Anforderungen</a:t>
            </a:r>
          </a:p>
          <a:p>
            <a:pPr lvl="1"/>
            <a:r>
              <a:rPr lang="de-DE" altLang="en-US" smtClean="0"/>
              <a:t>Funktion der Software = Beziehung zwischen Ein- und Ausgaben, im weiteren Sinne auch das Zeitverhalten.</a:t>
            </a:r>
          </a:p>
          <a:p>
            <a:pPr lvl="1"/>
            <a:r>
              <a:rPr lang="de-DE" altLang="en-US" smtClean="0"/>
              <a:t>Alle Anforderungen, die sich auf diese Funktion beziehen, sind </a:t>
            </a:r>
            <a:r>
              <a:rPr lang="de-DE" altLang="en-US" smtClean="0">
                <a:solidFill>
                  <a:srgbClr val="0000FF"/>
                </a:solidFill>
              </a:rPr>
              <a:t>funktionale Anforderungen</a:t>
            </a:r>
            <a:r>
              <a:rPr lang="de-DE" altLang="en-US" smtClean="0"/>
              <a:t>, alle anderen sind </a:t>
            </a:r>
            <a:r>
              <a:rPr lang="de-DE" altLang="en-US" smtClean="0">
                <a:solidFill>
                  <a:srgbClr val="0000FF"/>
                </a:solidFill>
              </a:rPr>
              <a:t>nichtfunktionale Anforderungen</a:t>
            </a:r>
            <a:r>
              <a:rPr lang="de-DE" altLang="en-US" smtClean="0"/>
              <a:t> (</a:t>
            </a:r>
            <a:r>
              <a:rPr lang="de-DE" altLang="en-US" smtClean="0">
                <a:solidFill>
                  <a:srgbClr val="0000FF"/>
                </a:solidFill>
              </a:rPr>
              <a:t>non-functional requirements, NFRs</a:t>
            </a:r>
            <a:r>
              <a:rPr lang="de-DE" altLang="en-US" smtClean="0"/>
              <a:t>).</a:t>
            </a:r>
          </a:p>
          <a:p>
            <a:pPr lvl="1"/>
            <a:r>
              <a:rPr lang="de-DE" altLang="en-US" smtClean="0"/>
              <a:t>Achtung, das Wort „funktional“ ist mehrdeutig!</a:t>
            </a:r>
          </a:p>
          <a:p>
            <a:endParaRPr lang="de-DE" altLang="en-US" smtClean="0"/>
          </a:p>
        </p:txBody>
      </p:sp>
      <p:sp>
        <p:nvSpPr>
          <p:cNvPr id="3891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B1AE2AB-3553-418A-9611-E5AD27305424}" type="slidenum">
              <a:rPr lang="de-DE" altLang="en-US" sz="1100"/>
              <a:pPr eaLnBrk="1" hangingPunct="1"/>
              <a:t>35</a:t>
            </a:fld>
            <a:endParaRPr lang="de-DE" altLang="en-US" sz="11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e-DE" altLang="en-US" smtClean="0"/>
              <a:t>Funkt. vs nichtfunktionale Anforderungen</a:t>
            </a:r>
          </a:p>
        </p:txBody>
      </p:sp>
      <p:sp>
        <p:nvSpPr>
          <p:cNvPr id="39939" name="Inhaltsplatzhalter 2"/>
          <p:cNvSpPr>
            <a:spLocks noGrp="1"/>
          </p:cNvSpPr>
          <p:nvPr>
            <p:ph idx="1"/>
          </p:nvPr>
        </p:nvSpPr>
        <p:spPr>
          <a:xfrm>
            <a:off x="166688" y="981075"/>
            <a:ext cx="9501187" cy="5326063"/>
          </a:xfrm>
        </p:spPr>
        <p:txBody>
          <a:bodyPr/>
          <a:lstStyle/>
          <a:p>
            <a:r>
              <a:rPr lang="de-DE" altLang="en-US" smtClean="0"/>
              <a:t>Die Kurzbeschreibung eines Systems, also eine auf wenige Worte reduzierte Spezifikation, ist stets eine grobe Charakterisierung der Funktion.</a:t>
            </a:r>
          </a:p>
          <a:p>
            <a:pPr lvl="1"/>
            <a:r>
              <a:rPr lang="de-DE" altLang="en-US" smtClean="0"/>
              <a:t>Beispiel: </a:t>
            </a:r>
            <a:r>
              <a:rPr lang="de-DE" altLang="en-US" smtClean="0">
                <a:solidFill>
                  <a:srgbClr val="0000FF"/>
                </a:solidFill>
              </a:rPr>
              <a:t>„Das System sichert nachts die Inhalte aller Festplatten.“ </a:t>
            </a:r>
          </a:p>
          <a:p>
            <a:r>
              <a:rPr lang="de-DE" altLang="en-US" smtClean="0"/>
              <a:t>Die </a:t>
            </a:r>
            <a:r>
              <a:rPr lang="de-DE" altLang="en-US" smtClean="0">
                <a:solidFill>
                  <a:srgbClr val="0000FF"/>
                </a:solidFill>
              </a:rPr>
              <a:t>Abgrenzung</a:t>
            </a:r>
            <a:r>
              <a:rPr lang="de-DE" altLang="en-US" smtClean="0"/>
              <a:t> funktional – nichtfunktional ist </a:t>
            </a:r>
            <a:r>
              <a:rPr lang="de-DE" altLang="en-US" smtClean="0">
                <a:solidFill>
                  <a:srgbClr val="0000FF"/>
                </a:solidFill>
              </a:rPr>
              <a:t>unscharf</a:t>
            </a:r>
            <a:r>
              <a:rPr lang="de-DE" altLang="en-US" smtClean="0"/>
              <a:t>; Anforderungen, die zwar die Funktion betreffen, aber nicht präzise formuliert werden können, werden vielfach als nichtfunktional eingeordnet. </a:t>
            </a:r>
          </a:p>
          <a:p>
            <a:pPr lvl="1"/>
            <a:r>
              <a:rPr lang="de-DE" altLang="en-US" smtClean="0"/>
              <a:t>Beispiele</a:t>
            </a:r>
            <a:r>
              <a:rPr lang="de-DE" altLang="en-US" smtClean="0">
                <a:solidFill>
                  <a:srgbClr val="0000FF"/>
                </a:solidFill>
              </a:rPr>
              <a:t>: Robustheit, Bedienbarkeit</a:t>
            </a:r>
            <a:endParaRPr lang="de-DE" altLang="en-US" smtClean="0"/>
          </a:p>
          <a:p>
            <a:pPr lvl="1"/>
            <a:r>
              <a:rPr lang="de-DE" altLang="en-US" smtClean="0"/>
              <a:t>Auch das Zeitverhalten wird meist als NFR behandelt.</a:t>
            </a:r>
          </a:p>
          <a:p>
            <a:r>
              <a:rPr lang="de-DE" altLang="en-US" smtClean="0"/>
              <a:t>Funktionale </a:t>
            </a:r>
            <a:r>
              <a:rPr lang="de-DE" altLang="en-US" smtClean="0">
                <a:solidFill>
                  <a:srgbClr val="0000FF"/>
                </a:solidFill>
              </a:rPr>
              <a:t>und</a:t>
            </a:r>
            <a:r>
              <a:rPr lang="de-DE" altLang="en-US" smtClean="0"/>
              <a:t> nichtfunktionale Anforderungen </a:t>
            </a:r>
            <a:r>
              <a:rPr lang="de-DE" altLang="en-US" smtClean="0">
                <a:solidFill>
                  <a:srgbClr val="FF0000"/>
                </a:solidFill>
              </a:rPr>
              <a:t>werden gebraucht</a:t>
            </a:r>
            <a:r>
              <a:rPr lang="de-DE" altLang="en-US" smtClean="0"/>
              <a:t>.</a:t>
            </a:r>
          </a:p>
          <a:p>
            <a:r>
              <a:rPr lang="de-DE" altLang="en-US" smtClean="0"/>
              <a:t>Praktisch alle Aussagen zur Wartbarkeit sind nichtfunktional.</a:t>
            </a:r>
          </a:p>
          <a:p>
            <a:pPr lvl="1"/>
            <a:r>
              <a:rPr lang="de-DE" altLang="en-US" smtClean="0">
                <a:solidFill>
                  <a:srgbClr val="0000FF"/>
                </a:solidFill>
              </a:rPr>
              <a:t>„Das System muss leicht portierbar sein.“</a:t>
            </a:r>
            <a:endParaRPr lang="de-DE" altLang="en-US" smtClean="0"/>
          </a:p>
          <a:p>
            <a:r>
              <a:rPr lang="de-DE" altLang="en-US" smtClean="0"/>
              <a:t> </a:t>
            </a:r>
          </a:p>
          <a:p>
            <a:endParaRPr lang="de-DE" altLang="en-US" smtClean="0"/>
          </a:p>
        </p:txBody>
      </p:sp>
      <p:sp>
        <p:nvSpPr>
          <p:cNvPr id="3994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2931CB8-C9C9-4121-9FBE-93EE1FE42BE6}" type="slidenum">
              <a:rPr lang="de-DE" altLang="en-US" sz="1100"/>
              <a:pPr eaLnBrk="1" hangingPunct="1"/>
              <a:t>36</a:t>
            </a:fld>
            <a:endParaRPr lang="de-DE" altLang="en-US" sz="11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el 1"/>
          <p:cNvSpPr>
            <a:spLocks noGrp="1"/>
          </p:cNvSpPr>
          <p:nvPr>
            <p:ph type="title"/>
          </p:nvPr>
        </p:nvSpPr>
        <p:spPr/>
        <p:txBody>
          <a:bodyPr/>
          <a:lstStyle/>
          <a:p>
            <a:r>
              <a:rPr lang="de-DE" altLang="en-US" smtClean="0"/>
              <a:t>Nichtfunktionale Anforderungen</a:t>
            </a:r>
          </a:p>
        </p:txBody>
      </p:sp>
      <p:sp>
        <p:nvSpPr>
          <p:cNvPr id="40963" name="Inhaltsplatzhalter 2"/>
          <p:cNvSpPr>
            <a:spLocks noGrp="1"/>
          </p:cNvSpPr>
          <p:nvPr>
            <p:ph idx="1"/>
          </p:nvPr>
        </p:nvSpPr>
        <p:spPr>
          <a:xfrm>
            <a:off x="166688" y="981075"/>
            <a:ext cx="9501187" cy="5326063"/>
          </a:xfrm>
        </p:spPr>
        <p:txBody>
          <a:bodyPr/>
          <a:lstStyle/>
          <a:p>
            <a:r>
              <a:rPr lang="de-DE" altLang="en-US" smtClean="0"/>
              <a:t>Die Formulierung nichtfunktionaler Anforderungen bereitet uns große Probleme. Die NFRs werden entsprechend stiefmütterlich behandelt, meist ganz weggelassen oder nur durch Schlagwörter ausgedrückt. </a:t>
            </a:r>
            <a:r>
              <a:rPr lang="de-DE" altLang="en-US" smtClean="0">
                <a:solidFill>
                  <a:srgbClr val="FF0000"/>
                </a:solidFill>
              </a:rPr>
              <a:t>Das ist aber ihrer großen Bedeutung nicht angemessen.</a:t>
            </a:r>
          </a:p>
          <a:p>
            <a:r>
              <a:rPr lang="de-DE" altLang="en-US" smtClean="0"/>
              <a:t>NFRs lassen sich am besten mit Hilfe von Normen spezifizieren. </a:t>
            </a:r>
          </a:p>
          <a:p>
            <a:r>
              <a:rPr lang="de-DE" altLang="en-US" smtClean="0">
                <a:solidFill>
                  <a:srgbClr val="0000FF"/>
                </a:solidFill>
              </a:rPr>
              <a:t>Vgl. DIN EN ISO 9241 </a:t>
            </a:r>
          </a:p>
          <a:p>
            <a:pPr lvl="1"/>
            <a:r>
              <a:rPr lang="de-DE" altLang="en-US" smtClean="0">
                <a:solidFill>
                  <a:srgbClr val="0000FF"/>
                </a:solidFill>
              </a:rPr>
              <a:t>Teile 1 bis 9: Ergonomie, Technik der Dialoggestaltung</a:t>
            </a:r>
          </a:p>
          <a:p>
            <a:pPr lvl="1"/>
            <a:r>
              <a:rPr lang="de-DE" altLang="en-US" smtClean="0">
                <a:solidFill>
                  <a:srgbClr val="0000FF"/>
                </a:solidFill>
              </a:rPr>
              <a:t>Teil 10: Grundsätze der Dialoggestaltung</a:t>
            </a:r>
          </a:p>
          <a:p>
            <a:pPr lvl="1"/>
            <a:r>
              <a:rPr lang="de-DE" altLang="en-US" smtClean="0">
                <a:solidFill>
                  <a:srgbClr val="0000FF"/>
                </a:solidFill>
              </a:rPr>
              <a:t>Teile 11 bis 17: Details der Dialoggestaltung</a:t>
            </a:r>
          </a:p>
          <a:p>
            <a:r>
              <a:rPr lang="de-DE" altLang="en-US" smtClean="0"/>
              <a:t>Allerdings bietet keiner der Standards harte Vorschriften, deren Einhaltung einfach und objektiv zu prüfen wäre. </a:t>
            </a:r>
          </a:p>
          <a:p>
            <a:r>
              <a:rPr lang="de-DE" altLang="en-US" smtClean="0"/>
              <a:t>In keinem Falle sollte man auf einen Versuch zur Präzision verzichten!</a:t>
            </a:r>
          </a:p>
        </p:txBody>
      </p:sp>
      <p:sp>
        <p:nvSpPr>
          <p:cNvPr id="4096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886C330-3FDD-486B-9DA4-332B8601ECB2}" type="slidenum">
              <a:rPr lang="de-DE" altLang="en-US" sz="1100"/>
              <a:pPr eaLnBrk="1" hangingPunct="1"/>
              <a:t>37</a:t>
            </a:fld>
            <a:endParaRPr lang="de-DE" altLang="en-US" sz="11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smtClean="0"/>
              <a:t>Beispiele</a:t>
            </a:r>
          </a:p>
        </p:txBody>
      </p:sp>
      <p:sp>
        <p:nvSpPr>
          <p:cNvPr id="4198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E8A2F92-9362-48FF-8E3C-A966D8039AE6}" type="slidenum">
              <a:rPr lang="de-DE" altLang="en-US" sz="1100"/>
              <a:pPr eaLnBrk="1" hangingPunct="1"/>
              <a:t>38</a:t>
            </a:fld>
            <a:endParaRPr lang="de-DE" altLang="en-US" sz="1100"/>
          </a:p>
        </p:txBody>
      </p:sp>
      <p:graphicFrame>
        <p:nvGraphicFramePr>
          <p:cNvPr id="4" name="Table 3"/>
          <p:cNvGraphicFramePr>
            <a:graphicFrameLocks noGrp="1"/>
          </p:cNvGraphicFramePr>
          <p:nvPr/>
        </p:nvGraphicFramePr>
        <p:xfrm>
          <a:off x="704850" y="908050"/>
          <a:ext cx="8640763" cy="5375275"/>
        </p:xfrm>
        <a:graphic>
          <a:graphicData uri="http://schemas.openxmlformats.org/drawingml/2006/table">
            <a:tbl>
              <a:tblPr/>
              <a:tblGrid>
                <a:gridCol w="2429432">
                  <a:extLst>
                    <a:ext uri="{9D8B030D-6E8A-4147-A177-3AD203B41FA5}">
                      <a16:colId xmlns:a16="http://schemas.microsoft.com/office/drawing/2014/main" val="20000"/>
                    </a:ext>
                  </a:extLst>
                </a:gridCol>
                <a:gridCol w="6211331">
                  <a:extLst>
                    <a:ext uri="{9D8B030D-6E8A-4147-A177-3AD203B41FA5}">
                      <a16:colId xmlns:a16="http://schemas.microsoft.com/office/drawing/2014/main" val="20001"/>
                    </a:ext>
                  </a:extLst>
                </a:gridCol>
              </a:tblGrid>
              <a:tr h="363263">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Schlagwort</a:t>
                      </a:r>
                      <a:endParaRPr lang="de-DE" sz="3600" dirty="0">
                        <a:solidFill>
                          <a:srgbClr val="000000"/>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bessere Anforderung</a:t>
                      </a:r>
                      <a:endParaRPr lang="de-DE" sz="3600" dirty="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37615">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a:solidFill>
                            <a:srgbClr val="0000FF"/>
                          </a:solidFill>
                          <a:latin typeface="+mn-lt"/>
                          <a:ea typeface="PMingLiU"/>
                          <a:cs typeface="Helvetica"/>
                        </a:rPr>
                        <a:t>einfach</a:t>
                      </a:r>
                      <a:r>
                        <a:rPr lang="en-US" sz="1800" dirty="0">
                          <a:solidFill>
                            <a:srgbClr val="0000FF"/>
                          </a:solidFill>
                          <a:latin typeface="+mn-lt"/>
                          <a:ea typeface="PMingLiU"/>
                          <a:cs typeface="Helvetica"/>
                        </a:rPr>
                        <a:t> </a:t>
                      </a:r>
                      <a:r>
                        <a:rPr lang="en-US" sz="1800" dirty="0" err="1">
                          <a:solidFill>
                            <a:srgbClr val="0000FF"/>
                          </a:solidFill>
                          <a:latin typeface="+mn-lt"/>
                          <a:ea typeface="PMingLiU"/>
                          <a:cs typeface="Helvetica"/>
                        </a:rPr>
                        <a:t>bedienbar</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Das Programm soll auch von Laien ohne weitere Einweisung benutzt werden können.</a:t>
                      </a:r>
                      <a:endParaRPr lang="de-DE" sz="360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11968">
                <a:tc>
                  <a:txBody>
                    <a:bodyPr/>
                    <a:lstStyle/>
                    <a:p>
                      <a:pPr marL="177800">
                        <a:lnSpc>
                          <a:spcPct val="100000"/>
                        </a:lnSpc>
                        <a:spcBef>
                          <a:spcPts val="300"/>
                        </a:spcBef>
                        <a:spcAft>
                          <a:spcPts val="0"/>
                        </a:spcAft>
                        <a:tabLst>
                          <a:tab pos="177800" algn="l"/>
                          <a:tab pos="215900" algn="l"/>
                          <a:tab pos="393700" algn="l"/>
                          <a:tab pos="749300" algn="l"/>
                        </a:tabLst>
                      </a:pPr>
                      <a:r>
                        <a:rPr lang="en-US" sz="1800" dirty="0">
                          <a:solidFill>
                            <a:srgbClr val="0000FF"/>
                          </a:solidFill>
                          <a:latin typeface="+mn-lt"/>
                          <a:ea typeface="PMingLiU"/>
                          <a:cs typeface="Helvetica"/>
                        </a:rPr>
                        <a:t>robust</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Eine Bedienung über die Tastatur darf unter keinen Umständen zu </a:t>
                      </a:r>
                      <a:br>
                        <a:rPr lang="de-DE" sz="1800">
                          <a:solidFill>
                            <a:srgbClr val="000000"/>
                          </a:solidFill>
                          <a:latin typeface="+mn-lt"/>
                          <a:ea typeface="PMingLiU"/>
                          <a:cs typeface="Helvetica"/>
                        </a:rPr>
                      </a:br>
                      <a:r>
                        <a:rPr lang="de-DE" sz="1800">
                          <a:solidFill>
                            <a:srgbClr val="000000"/>
                          </a:solidFill>
                          <a:latin typeface="+mn-lt"/>
                          <a:ea typeface="PMingLiU"/>
                          <a:cs typeface="Helvetica"/>
                        </a:rPr>
                        <a:t>einem irregulären Abbruch des Programms führen.</a:t>
                      </a:r>
                      <a:endParaRPr lang="de-DE" sz="360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37615">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a:solidFill>
                            <a:srgbClr val="0000FF"/>
                          </a:solidFill>
                          <a:latin typeface="+mn-lt"/>
                          <a:ea typeface="PMingLiU"/>
                          <a:cs typeface="Helvetica"/>
                        </a:rPr>
                        <a:t>portabel</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Das Programm muss von einem Entwickler in höchstens </a:t>
                      </a:r>
                      <a:r>
                        <a:rPr lang="de-DE" sz="1800" dirty="0" smtClean="0">
                          <a:solidFill>
                            <a:srgbClr val="000000"/>
                          </a:solidFill>
                          <a:latin typeface="+mn-lt"/>
                          <a:ea typeface="PMingLiU"/>
                          <a:cs typeface="Helvetica"/>
                        </a:rPr>
                        <a:t>6h </a:t>
                      </a:r>
                      <a:r>
                        <a:rPr lang="de-DE" sz="1800" dirty="0">
                          <a:solidFill>
                            <a:srgbClr val="000000"/>
                          </a:solidFill>
                          <a:latin typeface="+mn-lt"/>
                          <a:ea typeface="PMingLiU"/>
                          <a:cs typeface="Helvetica"/>
                        </a:rPr>
                        <a:t>von </a:t>
                      </a:r>
                      <a:r>
                        <a:rPr lang="de-DE" sz="1800" dirty="0" smtClean="0">
                          <a:solidFill>
                            <a:srgbClr val="000000"/>
                          </a:solidFill>
                          <a:latin typeface="+mn-lt"/>
                          <a:ea typeface="PMingLiU"/>
                          <a:cs typeface="Helvetica"/>
                        </a:rPr>
                        <a:t>Windows </a:t>
                      </a:r>
                      <a:r>
                        <a:rPr lang="de-DE" sz="1800" dirty="0">
                          <a:solidFill>
                            <a:srgbClr val="000000"/>
                          </a:solidFill>
                          <a:latin typeface="+mn-lt"/>
                          <a:ea typeface="PMingLiU"/>
                          <a:cs typeface="Helvetica"/>
                        </a:rPr>
                        <a:t>XP auf Linux portiert werden können.</a:t>
                      </a:r>
                      <a:endParaRPr lang="de-DE" sz="3600" dirty="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37615">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a:solidFill>
                            <a:srgbClr val="0000FF"/>
                          </a:solidFill>
                          <a:latin typeface="+mn-lt"/>
                          <a:ea typeface="PMingLiU"/>
                          <a:cs typeface="Helvetica"/>
                        </a:rPr>
                        <a:t>übersichtlich</a:t>
                      </a:r>
                      <a:r>
                        <a:rPr lang="en-US" sz="1800" dirty="0">
                          <a:solidFill>
                            <a:srgbClr val="0000FF"/>
                          </a:solidFill>
                          <a:latin typeface="+mn-lt"/>
                          <a:ea typeface="PMingLiU"/>
                          <a:cs typeface="Helvetica"/>
                        </a:rPr>
                        <a:t> </a:t>
                      </a:r>
                      <a:r>
                        <a:rPr lang="en-US" sz="1800" dirty="0" err="1">
                          <a:solidFill>
                            <a:srgbClr val="0000FF"/>
                          </a:solidFill>
                          <a:latin typeface="+mn-lt"/>
                          <a:ea typeface="PMingLiU"/>
                          <a:cs typeface="Helvetica"/>
                        </a:rPr>
                        <a:t>kommentiert</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Die Module des Programms müssen einen Kopfkommentar nach Std. xyz enthalten.</a:t>
                      </a:r>
                      <a:endParaRPr lang="de-DE" sz="360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37615">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a:solidFill>
                            <a:srgbClr val="0000FF"/>
                          </a:solidFill>
                          <a:latin typeface="+mn-lt"/>
                          <a:ea typeface="PMingLiU"/>
                          <a:cs typeface="Helvetica"/>
                        </a:rPr>
                        <a:t>plattformunabhängig</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Alle prozessorspezifischen Teile des Programms müssen in einem </a:t>
                      </a:r>
                      <a:r>
                        <a:rPr lang="de-DE" sz="1800" dirty="0" smtClean="0">
                          <a:solidFill>
                            <a:srgbClr val="000000"/>
                          </a:solidFill>
                          <a:latin typeface="+mn-lt"/>
                          <a:ea typeface="PMingLiU"/>
                          <a:cs typeface="Helvetica"/>
                        </a:rPr>
                        <a:t>speziellen </a:t>
                      </a:r>
                      <a:r>
                        <a:rPr lang="de-DE" sz="1800" dirty="0">
                          <a:solidFill>
                            <a:srgbClr val="000000"/>
                          </a:solidFill>
                          <a:latin typeface="+mn-lt"/>
                          <a:ea typeface="PMingLiU"/>
                          <a:cs typeface="Helvetica"/>
                        </a:rPr>
                        <a:t>Modul liegen. </a:t>
                      </a:r>
                      <a:endParaRPr lang="de-DE" sz="3600" dirty="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37615">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a:solidFill>
                            <a:srgbClr val="0000FF"/>
                          </a:solidFill>
                          <a:latin typeface="+mn-lt"/>
                          <a:ea typeface="PMingLiU"/>
                          <a:cs typeface="Helvetica"/>
                        </a:rPr>
                        <a:t>nicht</a:t>
                      </a:r>
                      <a:r>
                        <a:rPr lang="en-US" sz="1800" dirty="0">
                          <a:solidFill>
                            <a:srgbClr val="0000FF"/>
                          </a:solidFill>
                          <a:latin typeface="+mn-lt"/>
                          <a:ea typeface="PMingLiU"/>
                          <a:cs typeface="Helvetica"/>
                        </a:rPr>
                        <a:t> </a:t>
                      </a:r>
                      <a:r>
                        <a:rPr lang="en-US" sz="1800" dirty="0" err="1">
                          <a:solidFill>
                            <a:srgbClr val="0000FF"/>
                          </a:solidFill>
                          <a:latin typeface="+mn-lt"/>
                          <a:ea typeface="PMingLiU"/>
                          <a:cs typeface="Helvetica"/>
                        </a:rPr>
                        <a:t>zu</a:t>
                      </a:r>
                      <a:r>
                        <a:rPr lang="en-US" sz="1800" dirty="0">
                          <a:solidFill>
                            <a:srgbClr val="0000FF"/>
                          </a:solidFill>
                          <a:latin typeface="+mn-lt"/>
                          <a:ea typeface="PMingLiU"/>
                          <a:cs typeface="Helvetica"/>
                        </a:rPr>
                        <a:t> </a:t>
                      </a:r>
                      <a:r>
                        <a:rPr lang="en-US" sz="1800" dirty="0" err="1">
                          <a:solidFill>
                            <a:srgbClr val="0000FF"/>
                          </a:solidFill>
                          <a:latin typeface="+mn-lt"/>
                          <a:ea typeface="PMingLiU"/>
                          <a:cs typeface="Helvetica"/>
                        </a:rPr>
                        <a:t>große</a:t>
                      </a:r>
                      <a:r>
                        <a:rPr lang="en-US" sz="1800" dirty="0">
                          <a:solidFill>
                            <a:srgbClr val="0000FF"/>
                          </a:solidFill>
                          <a:latin typeface="+mn-lt"/>
                          <a:ea typeface="PMingLiU"/>
                          <a:cs typeface="Helvetica"/>
                        </a:rPr>
                        <a:t> Module</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Module dürfen max. 300 Zeilen ausführbaren Code enthalten.</a:t>
                      </a:r>
                      <a:endParaRPr lang="de-DE" sz="360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911968">
                <a:tc>
                  <a:txBody>
                    <a:bodyPr/>
                    <a:lstStyle/>
                    <a:p>
                      <a:pPr marL="177800">
                        <a:lnSpc>
                          <a:spcPct val="100000"/>
                        </a:lnSpc>
                        <a:spcBef>
                          <a:spcPts val="300"/>
                        </a:spcBef>
                        <a:spcAft>
                          <a:spcPts val="0"/>
                        </a:spcAft>
                        <a:tabLst>
                          <a:tab pos="177800" algn="l"/>
                          <a:tab pos="215900" algn="l"/>
                          <a:tab pos="393700" algn="l"/>
                          <a:tab pos="749300" algn="l"/>
                        </a:tabLst>
                      </a:pPr>
                      <a:r>
                        <a:rPr lang="en-US" sz="1800" dirty="0" err="1" smtClean="0">
                          <a:solidFill>
                            <a:srgbClr val="0000FF"/>
                          </a:solidFill>
                          <a:latin typeface="+mn-lt"/>
                          <a:ea typeface="PMingLiU"/>
                          <a:cs typeface="Helvetica"/>
                        </a:rPr>
                        <a:t>angemessenes</a:t>
                      </a:r>
                      <a:r>
                        <a:rPr lang="en-US" sz="1800" dirty="0" smtClean="0">
                          <a:solidFill>
                            <a:srgbClr val="0000FF"/>
                          </a:solidFill>
                          <a:latin typeface="+mn-lt"/>
                          <a:ea typeface="PMingLiU"/>
                          <a:cs typeface="Helvetica"/>
                        </a:rPr>
                        <a:t/>
                      </a:r>
                      <a:br>
                        <a:rPr lang="en-US" sz="1800" dirty="0" smtClean="0">
                          <a:solidFill>
                            <a:srgbClr val="0000FF"/>
                          </a:solidFill>
                          <a:latin typeface="+mn-lt"/>
                          <a:ea typeface="PMingLiU"/>
                          <a:cs typeface="Helvetica"/>
                        </a:rPr>
                      </a:br>
                      <a:r>
                        <a:rPr lang="en-US" sz="1800" dirty="0" err="1" smtClean="0">
                          <a:solidFill>
                            <a:srgbClr val="0000FF"/>
                          </a:solidFill>
                          <a:latin typeface="+mn-lt"/>
                          <a:ea typeface="PMingLiU"/>
                          <a:cs typeface="Helvetica"/>
                        </a:rPr>
                        <a:t>Handbuch</a:t>
                      </a:r>
                      <a:endParaRPr lang="de-DE" sz="3600" dirty="0">
                        <a:solidFill>
                          <a:srgbClr val="0000FF"/>
                        </a:solidFill>
                        <a:latin typeface="+mn-lt"/>
                        <a:ea typeface="PMingLiU"/>
                        <a:cs typeface="Times New Roman"/>
                      </a:endParaRPr>
                    </a:p>
                  </a:txBody>
                  <a:tcPr marL="50799" marR="25399" marT="50806" marB="3810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Das Benutzungshandbuch wird gemäß Richtlinie ABC aufgebaut. </a:t>
                      </a:r>
                      <a:br>
                        <a:rPr lang="de-DE" sz="1800" dirty="0">
                          <a:solidFill>
                            <a:srgbClr val="000000"/>
                          </a:solidFill>
                          <a:latin typeface="+mn-lt"/>
                          <a:ea typeface="PMingLiU"/>
                          <a:cs typeface="Helvetica"/>
                        </a:rPr>
                      </a:br>
                      <a:r>
                        <a:rPr lang="de-DE" sz="1800" dirty="0">
                          <a:solidFill>
                            <a:srgbClr val="000000"/>
                          </a:solidFill>
                          <a:latin typeface="+mn-lt"/>
                          <a:ea typeface="PMingLiU"/>
                          <a:cs typeface="Helvetica"/>
                        </a:rPr>
                        <a:t>Es wird vom Gutachter N.N. geprüft.</a:t>
                      </a:r>
                      <a:endParaRPr lang="de-DE" sz="3600" dirty="0">
                        <a:solidFill>
                          <a:srgbClr val="000000"/>
                        </a:solidFill>
                        <a:latin typeface="+mn-lt"/>
                        <a:ea typeface="PMingLiU"/>
                        <a:cs typeface="Times New Roman"/>
                      </a:endParaRPr>
                    </a:p>
                  </a:txBody>
                  <a:tcPr marL="50799" marR="25399" marT="50806" marB="3810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de-DE" altLang="en-US" smtClean="0"/>
              <a:t>Anforderungen zur Benutzbarkeit - 1</a:t>
            </a:r>
            <a:endParaRPr lang="en-US" altLang="en-US" smtClean="0"/>
          </a:p>
        </p:txBody>
      </p:sp>
      <p:sp>
        <p:nvSpPr>
          <p:cNvPr id="4301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9CCEB14-71C4-4684-B210-7B259C16CC3F}" type="slidenum">
              <a:rPr lang="de-DE" altLang="en-US" sz="1100"/>
              <a:pPr eaLnBrk="1" hangingPunct="1"/>
              <a:t>39</a:t>
            </a:fld>
            <a:endParaRPr lang="de-DE" altLang="en-US" sz="1100"/>
          </a:p>
        </p:txBody>
      </p:sp>
      <p:graphicFrame>
        <p:nvGraphicFramePr>
          <p:cNvPr id="4" name="Table 3"/>
          <p:cNvGraphicFramePr>
            <a:graphicFrameLocks noGrp="1"/>
          </p:cNvGraphicFramePr>
          <p:nvPr/>
        </p:nvGraphicFramePr>
        <p:xfrm>
          <a:off x="273050" y="981075"/>
          <a:ext cx="9318625" cy="5191125"/>
        </p:xfrm>
        <a:graphic>
          <a:graphicData uri="http://schemas.openxmlformats.org/drawingml/2006/table">
            <a:tbl>
              <a:tblPr/>
              <a:tblGrid>
                <a:gridCol w="1584224">
                  <a:extLst>
                    <a:ext uri="{9D8B030D-6E8A-4147-A177-3AD203B41FA5}">
                      <a16:colId xmlns:a16="http://schemas.microsoft.com/office/drawing/2014/main" val="20000"/>
                    </a:ext>
                  </a:extLst>
                </a:gridCol>
                <a:gridCol w="3580382">
                  <a:extLst>
                    <a:ext uri="{9D8B030D-6E8A-4147-A177-3AD203B41FA5}">
                      <a16:colId xmlns:a16="http://schemas.microsoft.com/office/drawing/2014/main" val="20001"/>
                    </a:ext>
                  </a:extLst>
                </a:gridCol>
                <a:gridCol w="4154019">
                  <a:extLst>
                    <a:ext uri="{9D8B030D-6E8A-4147-A177-3AD203B41FA5}">
                      <a16:colId xmlns:a16="http://schemas.microsoft.com/office/drawing/2014/main" val="20002"/>
                    </a:ext>
                  </a:extLst>
                </a:gridCol>
              </a:tblGrid>
              <a:tr h="306726">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Aspekt</a:t>
                      </a:r>
                      <a:endParaRPr lang="de-DE" sz="1600" dirty="0">
                        <a:solidFill>
                          <a:srgbClr val="000000"/>
                        </a:solidFill>
                        <a:latin typeface="Times New Roman"/>
                        <a:ea typeface="PMingLiU"/>
                        <a:cs typeface="Times New Roman"/>
                      </a:endParaRPr>
                    </a:p>
                  </a:txBody>
                  <a:tcPr marL="35941" marR="17971" marT="35939" marB="26954">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Erklärung</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Beispiel</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769724">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Metapher</a:t>
                      </a:r>
                      <a:r>
                        <a:rPr lang="en-US" sz="1600" b="0" dirty="0">
                          <a:solidFill>
                            <a:srgbClr val="0000FF"/>
                          </a:solidFill>
                          <a:latin typeface="Arial"/>
                          <a:ea typeface="PMingLiU"/>
                          <a:cs typeface="Times New Roman"/>
                        </a:rPr>
                        <a:t>, </a:t>
                      </a:r>
                      <a:br>
                        <a:rPr lang="en-US" sz="1600" b="0" dirty="0">
                          <a:solidFill>
                            <a:srgbClr val="0000FF"/>
                          </a:solidFill>
                          <a:latin typeface="Arial"/>
                          <a:ea typeface="PMingLiU"/>
                          <a:cs typeface="Times New Roman"/>
                        </a:rPr>
                      </a:br>
                      <a:r>
                        <a:rPr lang="en-US" sz="1600" b="0" dirty="0" err="1">
                          <a:solidFill>
                            <a:srgbClr val="0000FF"/>
                          </a:solidFill>
                          <a:latin typeface="Arial"/>
                          <a:ea typeface="PMingLiU"/>
                          <a:cs typeface="Times New Roman"/>
                        </a:rPr>
                        <a:t>Benutzungs-modell</a:t>
                      </a:r>
                      <a:endParaRPr lang="de-DE" sz="1600" b="0" dirty="0">
                        <a:solidFill>
                          <a:srgbClr val="0000FF"/>
                        </a:solidFill>
                        <a:latin typeface="Times New Roman"/>
                        <a:ea typeface="PMingLiU"/>
                        <a:cs typeface="Times New Roman"/>
                      </a:endParaRPr>
                    </a:p>
                  </a:txBody>
                  <a:tcPr marL="35941" marR="17971" marT="35939" marB="2695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Das System sollte dem Benutzer eine bekannte Metapher anbieten, die es gestattet, die Operationen am System und Änderungen im System nachzuvollziehen. Die </a:t>
                      </a:r>
                      <a:r>
                        <a:rPr lang="de-DE" sz="1600" dirty="0" smtClean="0">
                          <a:solidFill>
                            <a:srgbClr val="000000"/>
                          </a:solidFill>
                          <a:latin typeface="Arial"/>
                          <a:ea typeface="PMingLiU"/>
                          <a:cs typeface="Times New Roman"/>
                        </a:rPr>
                        <a:t>Operationen </a:t>
                      </a:r>
                      <a:r>
                        <a:rPr lang="de-DE" sz="1600" dirty="0">
                          <a:solidFill>
                            <a:srgbClr val="000000"/>
                          </a:solidFill>
                          <a:latin typeface="Arial"/>
                          <a:ea typeface="PMingLiU"/>
                          <a:cs typeface="Times New Roman"/>
                        </a:rPr>
                        <a:t>müssen so realisiert werden, dass sie mit der Metapher konsistent sind.</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Informationen, die der Nutzer verwaltet, werden als logische Objekte behandelt, die eingegeben, angezeigt und gelöscht werden können (Prinzip des Zettelkastens). Der Nutzer hat </a:t>
                      </a:r>
                      <a:r>
                        <a:rPr lang="de-DE" sz="1600" dirty="0" smtClean="0">
                          <a:solidFill>
                            <a:srgbClr val="000000"/>
                          </a:solidFill>
                          <a:latin typeface="Arial"/>
                          <a:ea typeface="PMingLiU"/>
                          <a:cs typeface="Times New Roman"/>
                        </a:rPr>
                        <a:t>jederzeit </a:t>
                      </a:r>
                      <a:r>
                        <a:rPr lang="de-DE" sz="1600" dirty="0">
                          <a:solidFill>
                            <a:srgbClr val="000000"/>
                          </a:solidFill>
                          <a:latin typeface="Arial"/>
                          <a:ea typeface="PMingLiU"/>
                          <a:cs typeface="Times New Roman"/>
                        </a:rPr>
                        <a:t>eine Vorstellung, wo sich die Information befindet, z. </a:t>
                      </a:r>
                      <a:r>
                        <a:rPr lang="en-US" sz="1600" dirty="0" smtClean="0">
                          <a:solidFill>
                            <a:srgbClr val="000000"/>
                          </a:solidFill>
                          <a:latin typeface="Arial"/>
                          <a:ea typeface="PMingLiU"/>
                          <a:cs typeface="Times New Roman"/>
                        </a:rPr>
                        <a:t>B</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im</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Arbeitsbereich</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oder</a:t>
                      </a:r>
                      <a:r>
                        <a:rPr lang="en-US" sz="1600" dirty="0">
                          <a:solidFill>
                            <a:srgbClr val="000000"/>
                          </a:solidFill>
                          <a:latin typeface="Arial"/>
                          <a:ea typeface="PMingLiU"/>
                          <a:cs typeface="Times New Roman"/>
                        </a:rPr>
                        <a:t> in </a:t>
                      </a:r>
                      <a:r>
                        <a:rPr lang="en-US" sz="1600" dirty="0" err="1">
                          <a:solidFill>
                            <a:srgbClr val="000000"/>
                          </a:solidFill>
                          <a:latin typeface="Arial"/>
                          <a:ea typeface="PMingLiU"/>
                          <a:cs typeface="Times New Roman"/>
                        </a:rPr>
                        <a:t>der</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Datenbank</a:t>
                      </a:r>
                      <a:r>
                        <a:rPr lang="en-US" sz="1600" dirty="0">
                          <a:solidFill>
                            <a:srgbClr val="000000"/>
                          </a:solidFill>
                          <a:latin typeface="Arial"/>
                          <a:ea typeface="PMingLiU"/>
                          <a:cs typeface="Times New Roman"/>
                        </a:rPr>
                        <a:t>.</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38225">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Übersicht-lichkeit</a:t>
                      </a:r>
                      <a:endParaRPr lang="de-DE" sz="1600" b="0" dirty="0">
                        <a:solidFill>
                          <a:srgbClr val="0000FF"/>
                        </a:solidFill>
                        <a:latin typeface="Times New Roman"/>
                        <a:ea typeface="PMingLiU"/>
                        <a:cs typeface="Times New Roman"/>
                      </a:endParaRPr>
                    </a:p>
                  </a:txBody>
                  <a:tcPr marL="35941" marR="17971" marT="35939" marB="2695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Die Benutzungsoberfläche sollte so gestaltet sein, dass der Nutzer alle </a:t>
                      </a:r>
                      <a:r>
                        <a:rPr lang="de-DE" sz="1600" dirty="0" err="1">
                          <a:solidFill>
                            <a:srgbClr val="000000"/>
                          </a:solidFill>
                          <a:latin typeface="Arial"/>
                          <a:ea typeface="PMingLiU"/>
                          <a:cs typeface="Times New Roman"/>
                        </a:rPr>
                        <a:t>rele-vanten</a:t>
                      </a:r>
                      <a:r>
                        <a:rPr lang="de-DE" sz="1600" dirty="0">
                          <a:solidFill>
                            <a:srgbClr val="000000"/>
                          </a:solidFill>
                          <a:latin typeface="Arial"/>
                          <a:ea typeface="PMingLiU"/>
                          <a:cs typeface="Times New Roman"/>
                        </a:rPr>
                        <a:t> Informationen leicht erkennt.</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Arial"/>
                          <a:ea typeface="PMingLiU"/>
                          <a:cs typeface="Times New Roman"/>
                        </a:rPr>
                        <a:t>Irrelevante Informationen werden nicht angezeigt; alle angezeigten Informationen sind logisch gruppiert.</a:t>
                      </a:r>
                      <a:endParaRPr lang="de-DE" sz="160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82058">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Konsistenz</a:t>
                      </a:r>
                      <a:endParaRPr lang="de-DE" sz="1600" b="0" dirty="0">
                        <a:solidFill>
                          <a:srgbClr val="0000FF"/>
                        </a:solidFill>
                        <a:latin typeface="Times New Roman"/>
                        <a:ea typeface="PMingLiU"/>
                        <a:cs typeface="Times New Roman"/>
                      </a:endParaRPr>
                    </a:p>
                  </a:txBody>
                  <a:tcPr marL="35941" marR="17971" marT="35939" marB="2695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Gleiche oder ähnliche Operationen sollten auch mit gleichen oder ähnlichen Eingaben ausgelöst werden; ähnliche Inhalte sollten ähnlich </a:t>
                      </a:r>
                      <a:r>
                        <a:rPr lang="de-DE" sz="1600" dirty="0" smtClean="0">
                          <a:solidFill>
                            <a:srgbClr val="000000"/>
                          </a:solidFill>
                          <a:latin typeface="Arial"/>
                          <a:ea typeface="PMingLiU"/>
                          <a:cs typeface="Times New Roman"/>
                        </a:rPr>
                        <a:t>dargestellt </a:t>
                      </a:r>
                      <a:r>
                        <a:rPr lang="de-DE" sz="1600" dirty="0">
                          <a:solidFill>
                            <a:srgbClr val="000000"/>
                          </a:solidFill>
                          <a:latin typeface="Arial"/>
                          <a:ea typeface="PMingLiU"/>
                          <a:cs typeface="Times New Roman"/>
                        </a:rPr>
                        <a:t>werden.</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Eine bestimmte Tastenkombination hat stets die gleiche Bedeutung, z. </a:t>
                      </a:r>
                      <a:r>
                        <a:rPr lang="de-DE" sz="1600" dirty="0" smtClean="0">
                          <a:solidFill>
                            <a:srgbClr val="000000"/>
                          </a:solidFill>
                          <a:latin typeface="Arial"/>
                          <a:ea typeface="PMingLiU"/>
                          <a:cs typeface="Times New Roman"/>
                        </a:rPr>
                        <a:t>B</a:t>
                      </a:r>
                      <a:r>
                        <a:rPr lang="de-DE" sz="1600" dirty="0">
                          <a:solidFill>
                            <a:srgbClr val="000000"/>
                          </a:solidFill>
                          <a:latin typeface="Arial"/>
                          <a:ea typeface="PMingLiU"/>
                          <a:cs typeface="Times New Roman"/>
                        </a:rPr>
                        <a:t>. Löschen der markierten Information. Die geschätzte Ausführungszeit längerer Operationen wird stets mit den gleichen Symbolen angezeigt.</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94392">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Sicherheit</a:t>
                      </a:r>
                      <a:endParaRPr lang="de-DE" sz="1600" b="0" dirty="0">
                        <a:solidFill>
                          <a:srgbClr val="0000FF"/>
                        </a:solidFill>
                        <a:latin typeface="Times New Roman"/>
                        <a:ea typeface="PMingLiU"/>
                        <a:cs typeface="Times New Roman"/>
                      </a:endParaRPr>
                    </a:p>
                  </a:txBody>
                  <a:tcPr marL="35941" marR="17971" marT="35939" marB="2695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Arial"/>
                          <a:ea typeface="PMingLiU"/>
                          <a:cs typeface="Times New Roman"/>
                        </a:rPr>
                        <a:t>Die Bedienung sollte so angelegt sein, dass der Nutzer irrtümlich keinen Schaden anrichtet.</a:t>
                      </a:r>
                      <a:endParaRPr lang="de-DE" sz="160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Operationen, die den internen Zustand verändern, werden erst wirksam, wenn der Nutzer die Änderung bestätigt hat. </a:t>
                      </a:r>
                      <a:endParaRPr lang="de-DE" sz="1600" dirty="0">
                        <a:solidFill>
                          <a:srgbClr val="000000"/>
                        </a:solidFill>
                        <a:latin typeface="Times New Roman"/>
                        <a:ea typeface="PMingLiU"/>
                        <a:cs typeface="Times New Roman"/>
                      </a:endParaRPr>
                    </a:p>
                  </a:txBody>
                  <a:tcPr marL="35941" marR="17971" marT="35939" marB="2695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r>
              <a:rPr lang="de-DE" altLang="en-US" smtClean="0"/>
              <a:t>Kunde und Anforderungen</a:t>
            </a:r>
          </a:p>
        </p:txBody>
      </p:sp>
      <p:sp>
        <p:nvSpPr>
          <p:cNvPr id="7171" name="Inhaltsplatzhalter 2"/>
          <p:cNvSpPr>
            <a:spLocks noGrp="1"/>
          </p:cNvSpPr>
          <p:nvPr>
            <p:ph idx="1"/>
          </p:nvPr>
        </p:nvSpPr>
        <p:spPr>
          <a:xfrm>
            <a:off x="166688" y="981075"/>
            <a:ext cx="9501187" cy="5326063"/>
          </a:xfrm>
        </p:spPr>
        <p:txBody>
          <a:bodyPr/>
          <a:lstStyle/>
          <a:p>
            <a:r>
              <a:rPr lang="de-DE" altLang="en-US" smtClean="0"/>
              <a:t>Der Kunde erwartet, dass ihm die Software über einen gewissen Zeitraum hinweg als </a:t>
            </a:r>
            <a:r>
              <a:rPr lang="de-DE" altLang="en-US" smtClean="0">
                <a:solidFill>
                  <a:srgbClr val="0000FF"/>
                </a:solidFill>
              </a:rPr>
              <a:t>williger und billiger Diener </a:t>
            </a:r>
            <a:r>
              <a:rPr lang="de-DE" altLang="en-US" smtClean="0"/>
              <a:t>zur Verfügung steht, ihm also </a:t>
            </a:r>
          </a:p>
          <a:p>
            <a:pPr lvl="1"/>
            <a:r>
              <a:rPr lang="de-DE" altLang="en-US" smtClean="0"/>
              <a:t>bestimmte </a:t>
            </a:r>
            <a:r>
              <a:rPr lang="de-DE" altLang="en-US" smtClean="0">
                <a:solidFill>
                  <a:srgbClr val="0000FF"/>
                </a:solidFill>
              </a:rPr>
              <a:t>Leistungen erbringt</a:t>
            </a:r>
            <a:r>
              <a:rPr lang="de-DE" altLang="en-US" smtClean="0"/>
              <a:t>, </a:t>
            </a:r>
          </a:p>
          <a:p>
            <a:pPr lvl="1"/>
            <a:r>
              <a:rPr lang="de-DE" altLang="en-US" smtClean="0">
                <a:solidFill>
                  <a:srgbClr val="0000FF"/>
                </a:solidFill>
              </a:rPr>
              <a:t>ohne</a:t>
            </a:r>
            <a:r>
              <a:rPr lang="de-DE" altLang="en-US" smtClean="0"/>
              <a:t> von ihm umgekehrt </a:t>
            </a:r>
            <a:r>
              <a:rPr lang="de-DE" altLang="en-US" smtClean="0">
                <a:solidFill>
                  <a:srgbClr val="0000FF"/>
                </a:solidFill>
              </a:rPr>
              <a:t>erhebliche Leistungen </a:t>
            </a:r>
            <a:r>
              <a:rPr lang="de-DE" altLang="en-US" smtClean="0"/>
              <a:t>(in Form von Kosten, Aufwand, Mühe, Arger) </a:t>
            </a:r>
            <a:r>
              <a:rPr lang="de-DE" altLang="en-US" smtClean="0">
                <a:solidFill>
                  <a:srgbClr val="0000FF"/>
                </a:solidFill>
              </a:rPr>
              <a:t>zu fordern</a:t>
            </a:r>
            <a:r>
              <a:rPr lang="de-DE" altLang="en-US" smtClean="0"/>
              <a:t>. </a:t>
            </a:r>
            <a:br>
              <a:rPr lang="de-DE" altLang="en-US" smtClean="0"/>
            </a:br>
            <a:r>
              <a:rPr lang="de-DE" altLang="en-US" smtClean="0"/>
              <a:t>Die Software soll ihm dienen, nicht umgekehrt.</a:t>
            </a:r>
          </a:p>
          <a:p>
            <a:r>
              <a:rPr lang="de-DE" altLang="en-US" smtClean="0"/>
              <a:t>Werden die Erwartungen, die Anforderungen des Kunden, nicht vollständig und präzise erfasst, ist damit zu rechnen, dass das entwickelte Produkt die Anforderungen nicht (vollständig) erfüllt. </a:t>
            </a:r>
          </a:p>
          <a:p>
            <a:r>
              <a:rPr lang="de-DE" altLang="en-US" smtClean="0"/>
              <a:t>Die vollständige und präzise Erfassung der Anforderungen ist die </a:t>
            </a:r>
            <a:r>
              <a:rPr lang="de-DE" altLang="en-US" smtClean="0">
                <a:solidFill>
                  <a:srgbClr val="0000FF"/>
                </a:solidFill>
              </a:rPr>
              <a:t>allerwichtigste technische Voraussetzung </a:t>
            </a:r>
            <a:r>
              <a:rPr lang="de-DE" altLang="en-US" smtClean="0"/>
              <a:t>für eine erfolgreiche Software-Entwicklung. </a:t>
            </a:r>
          </a:p>
          <a:p>
            <a:endParaRPr lang="de-DE" altLang="en-US" smtClean="0"/>
          </a:p>
        </p:txBody>
      </p:sp>
      <p:sp>
        <p:nvSpPr>
          <p:cNvPr id="717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3525E6E-8B55-4D1C-A0D7-D5FABD14DE84}" type="slidenum">
              <a:rPr lang="de-DE" altLang="en-US" sz="1100"/>
              <a:pPr eaLnBrk="1" hangingPunct="1"/>
              <a:t>4</a:t>
            </a:fld>
            <a:endParaRPr lang="de-DE" altLang="en-US" sz="11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de-DE" altLang="en-US" smtClean="0"/>
              <a:t>Anforderungen zur Benutzbarkeit - 2</a:t>
            </a:r>
            <a:endParaRPr lang="en-US" altLang="en-US" smtClean="0"/>
          </a:p>
        </p:txBody>
      </p:sp>
      <p:sp>
        <p:nvSpPr>
          <p:cNvPr id="44035" name="Content Placeholder 4"/>
          <p:cNvSpPr>
            <a:spLocks noGrp="1"/>
          </p:cNvSpPr>
          <p:nvPr>
            <p:ph idx="1"/>
          </p:nvPr>
        </p:nvSpPr>
        <p:spPr>
          <a:xfrm>
            <a:off x="166688" y="4797425"/>
            <a:ext cx="9501187" cy="1509713"/>
          </a:xfrm>
        </p:spPr>
        <p:txBody>
          <a:bodyPr/>
          <a:lstStyle/>
          <a:p>
            <a:r>
              <a:rPr lang="de-DE" altLang="en-US" smtClean="0"/>
              <a:t>Weitere Themen zur Benutzbarkeit:</a:t>
            </a:r>
          </a:p>
          <a:p>
            <a:pPr lvl="1"/>
            <a:r>
              <a:rPr lang="de-DE" altLang="en-US" smtClean="0"/>
              <a:t>Methoden zur Verbesserung der Usability</a:t>
            </a:r>
          </a:p>
          <a:p>
            <a:pPr lvl="1"/>
            <a:r>
              <a:rPr lang="de-DE" altLang="en-US" smtClean="0"/>
              <a:t>Personas</a:t>
            </a:r>
          </a:p>
          <a:p>
            <a:endParaRPr lang="en-US" altLang="en-US" smtClean="0"/>
          </a:p>
        </p:txBody>
      </p:sp>
      <p:sp>
        <p:nvSpPr>
          <p:cNvPr id="44036"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B399729-D43E-4929-91AB-C7A68174BF15}" type="slidenum">
              <a:rPr lang="de-DE" altLang="en-US" sz="1100"/>
              <a:pPr eaLnBrk="1" hangingPunct="1"/>
              <a:t>40</a:t>
            </a:fld>
            <a:endParaRPr lang="de-DE" altLang="en-US" sz="1100"/>
          </a:p>
        </p:txBody>
      </p:sp>
      <p:graphicFrame>
        <p:nvGraphicFramePr>
          <p:cNvPr id="4" name="Table 3"/>
          <p:cNvGraphicFramePr>
            <a:graphicFrameLocks noGrp="1"/>
          </p:cNvGraphicFramePr>
          <p:nvPr/>
        </p:nvGraphicFramePr>
        <p:xfrm>
          <a:off x="344488" y="908050"/>
          <a:ext cx="9318625" cy="3421063"/>
        </p:xfrm>
        <a:graphic>
          <a:graphicData uri="http://schemas.openxmlformats.org/drawingml/2006/table">
            <a:tbl>
              <a:tblPr/>
              <a:tblGrid>
                <a:gridCol w="1584224">
                  <a:extLst>
                    <a:ext uri="{9D8B030D-6E8A-4147-A177-3AD203B41FA5}">
                      <a16:colId xmlns:a16="http://schemas.microsoft.com/office/drawing/2014/main" val="20000"/>
                    </a:ext>
                  </a:extLst>
                </a:gridCol>
                <a:gridCol w="3580382">
                  <a:extLst>
                    <a:ext uri="{9D8B030D-6E8A-4147-A177-3AD203B41FA5}">
                      <a16:colId xmlns:a16="http://schemas.microsoft.com/office/drawing/2014/main" val="20001"/>
                    </a:ext>
                  </a:extLst>
                </a:gridCol>
                <a:gridCol w="4154019">
                  <a:extLst>
                    <a:ext uri="{9D8B030D-6E8A-4147-A177-3AD203B41FA5}">
                      <a16:colId xmlns:a16="http://schemas.microsoft.com/office/drawing/2014/main" val="20002"/>
                    </a:ext>
                  </a:extLst>
                </a:gridCol>
              </a:tblGrid>
              <a:tr h="306696">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Aspekt</a:t>
                      </a:r>
                      <a:endParaRPr lang="de-DE" sz="1600" dirty="0">
                        <a:solidFill>
                          <a:srgbClr val="000000"/>
                        </a:solidFill>
                        <a:latin typeface="Times New Roman"/>
                        <a:ea typeface="PMingLiU"/>
                        <a:cs typeface="Times New Roman"/>
                      </a:endParaRPr>
                    </a:p>
                  </a:txBody>
                  <a:tcPr marL="35941" marR="17971" marT="35935" marB="26952">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Erklärung</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b="1" dirty="0" err="1">
                          <a:solidFill>
                            <a:srgbClr val="000000"/>
                          </a:solidFill>
                          <a:latin typeface="Arial"/>
                          <a:ea typeface="PMingLiU"/>
                          <a:cs typeface="Times New Roman"/>
                        </a:rPr>
                        <a:t>Beispiel</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038122">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Ästhetik</a:t>
                      </a:r>
                      <a:endParaRPr lang="de-DE" sz="1600" b="0" dirty="0">
                        <a:solidFill>
                          <a:srgbClr val="0000FF"/>
                        </a:solidFill>
                        <a:latin typeface="Times New Roman"/>
                        <a:ea typeface="PMingLiU"/>
                        <a:cs typeface="Times New Roman"/>
                      </a:endParaRPr>
                    </a:p>
                  </a:txBody>
                  <a:tcPr marL="35941" marR="17971" marT="35935" marB="2695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Die Benutzungsoberfläche sollte nach dem Empfinden des Nutzers schön (angenehm) sein.</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Unangenehme Kontraste (</a:t>
                      </a:r>
                      <a:r>
                        <a:rPr lang="de-DE" sz="1600" dirty="0" smtClean="0">
                          <a:solidFill>
                            <a:srgbClr val="000000"/>
                          </a:solidFill>
                          <a:latin typeface="Arial"/>
                          <a:ea typeface="PMingLiU"/>
                          <a:cs typeface="Times New Roman"/>
                        </a:rPr>
                        <a:t>z.</a:t>
                      </a:r>
                      <a:r>
                        <a:rPr lang="de-DE" sz="1600" baseline="0" dirty="0" smtClean="0">
                          <a:solidFill>
                            <a:srgbClr val="000000"/>
                          </a:solidFill>
                          <a:latin typeface="Arial"/>
                          <a:ea typeface="PMingLiU"/>
                          <a:cs typeface="Times New Roman"/>
                        </a:rPr>
                        <a:t> </a:t>
                      </a:r>
                      <a:r>
                        <a:rPr lang="de-DE" sz="1600" dirty="0" smtClean="0">
                          <a:solidFill>
                            <a:srgbClr val="000000"/>
                          </a:solidFill>
                          <a:latin typeface="Arial"/>
                          <a:ea typeface="PMingLiU"/>
                          <a:cs typeface="Times New Roman"/>
                        </a:rPr>
                        <a:t>B</a:t>
                      </a:r>
                      <a:r>
                        <a:rPr lang="de-DE" sz="1600" dirty="0">
                          <a:solidFill>
                            <a:srgbClr val="000000"/>
                          </a:solidFill>
                          <a:latin typeface="Arial"/>
                          <a:ea typeface="PMingLiU"/>
                          <a:cs typeface="Times New Roman"/>
                        </a:rPr>
                        <a:t>. durch gelbe Schrift auf blauem Grund) werden nicht erzeugt, es sei denn, sie signalisieren eine besonders kritische Situation. </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38122">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Effizienz</a:t>
                      </a:r>
                      <a:endParaRPr lang="de-DE" sz="1600" b="0" dirty="0">
                        <a:solidFill>
                          <a:srgbClr val="0000FF"/>
                        </a:solidFill>
                        <a:latin typeface="Times New Roman"/>
                        <a:ea typeface="PMingLiU"/>
                        <a:cs typeface="Times New Roman"/>
                      </a:endParaRPr>
                    </a:p>
                  </a:txBody>
                  <a:tcPr marL="35941" marR="17971" marT="35935" marB="2695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Der Aufwand für die Bedienung sollte so gering wie möglich sein.</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Es genügt, wenn der Nutzer einmal sein Passwort eingibt, um eine Folge von </a:t>
                      </a:r>
                      <a:r>
                        <a:rPr lang="de-DE" sz="1600" dirty="0" smtClean="0">
                          <a:solidFill>
                            <a:srgbClr val="000000"/>
                          </a:solidFill>
                          <a:latin typeface="Arial"/>
                          <a:ea typeface="PMingLiU"/>
                          <a:cs typeface="Times New Roman"/>
                        </a:rPr>
                        <a:t>Operationen </a:t>
                      </a:r>
                      <a:r>
                        <a:rPr lang="de-DE" sz="1600" dirty="0">
                          <a:solidFill>
                            <a:srgbClr val="000000"/>
                          </a:solidFill>
                          <a:latin typeface="Arial"/>
                          <a:ea typeface="PMingLiU"/>
                          <a:cs typeface="Times New Roman"/>
                        </a:rPr>
                        <a:t>auszulösen, die jeweils ein Passwort erfordern.</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38122">
                <a:tc>
                  <a:txBody>
                    <a:bodyPr/>
                    <a:lstStyle/>
                    <a:p>
                      <a:pPr marL="177800">
                        <a:lnSpc>
                          <a:spcPct val="100000"/>
                        </a:lnSpc>
                        <a:spcBef>
                          <a:spcPts val="300"/>
                        </a:spcBef>
                        <a:spcAft>
                          <a:spcPts val="0"/>
                        </a:spcAft>
                        <a:tabLst>
                          <a:tab pos="177800" algn="l"/>
                          <a:tab pos="215900" algn="l"/>
                          <a:tab pos="393700" algn="l"/>
                          <a:tab pos="749300" algn="l"/>
                        </a:tabLst>
                      </a:pPr>
                      <a:r>
                        <a:rPr lang="en-US" sz="1600" b="0" dirty="0" err="1">
                          <a:solidFill>
                            <a:srgbClr val="0000FF"/>
                          </a:solidFill>
                          <a:latin typeface="Arial"/>
                          <a:ea typeface="PMingLiU"/>
                          <a:cs typeface="Times New Roman"/>
                        </a:rPr>
                        <a:t>Erlernbarkeit</a:t>
                      </a:r>
                      <a:endParaRPr lang="de-DE" sz="1600" b="0" dirty="0">
                        <a:solidFill>
                          <a:srgbClr val="0000FF"/>
                        </a:solidFill>
                        <a:latin typeface="Times New Roman"/>
                        <a:ea typeface="PMingLiU"/>
                        <a:cs typeface="Times New Roman"/>
                      </a:endParaRPr>
                    </a:p>
                  </a:txBody>
                  <a:tcPr marL="35941" marR="17971" marT="35935" marB="2695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solidFill>
                      <a:srgbClr val="FFFFFF"/>
                    </a:solidFill>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Dem Nutzer sollte es leicht fallen, die Bedienung des Systems zu erlernen.</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Das System verhält sich ähnlich wie andere Systeme, die dem Nutzer bereits vertraut sind. </a:t>
                      </a:r>
                      <a:r>
                        <a:rPr lang="en-US" sz="1600" dirty="0" err="1">
                          <a:solidFill>
                            <a:srgbClr val="000000"/>
                          </a:solidFill>
                          <a:latin typeface="Arial"/>
                          <a:ea typeface="PMingLiU"/>
                          <a:cs typeface="Times New Roman"/>
                        </a:rPr>
                        <a:t>Alle</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Unklarheiten</a:t>
                      </a:r>
                      <a:r>
                        <a:rPr lang="en-US" sz="1600" dirty="0">
                          <a:solidFill>
                            <a:srgbClr val="000000"/>
                          </a:solidFill>
                          <a:latin typeface="Arial"/>
                          <a:ea typeface="PMingLiU"/>
                          <a:cs typeface="Times New Roman"/>
                        </a:rPr>
                        <a:t> des </a:t>
                      </a:r>
                      <a:r>
                        <a:rPr lang="en-US" sz="1600" dirty="0" err="1">
                          <a:solidFill>
                            <a:srgbClr val="000000"/>
                          </a:solidFill>
                          <a:latin typeface="Arial"/>
                          <a:ea typeface="PMingLiU"/>
                          <a:cs typeface="Times New Roman"/>
                        </a:rPr>
                        <a:t>Nutzers</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werden</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durch</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Hilfe-Funktionen</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geklärt</a:t>
                      </a:r>
                      <a:r>
                        <a:rPr lang="en-US" sz="1600" dirty="0">
                          <a:solidFill>
                            <a:srgbClr val="000000"/>
                          </a:solidFill>
                          <a:latin typeface="Arial"/>
                          <a:ea typeface="PMingLiU"/>
                          <a:cs typeface="Times New Roman"/>
                        </a:rPr>
                        <a:t>.</a:t>
                      </a:r>
                      <a:endParaRPr lang="de-DE" sz="1600" dirty="0">
                        <a:solidFill>
                          <a:srgbClr val="000000"/>
                        </a:solidFill>
                        <a:latin typeface="Times New Roman"/>
                        <a:ea typeface="PMingLiU"/>
                        <a:cs typeface="Times New Roman"/>
                      </a:endParaRPr>
                    </a:p>
                  </a:txBody>
                  <a:tcPr marL="35941" marR="17971" marT="35935" marB="2695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p:cNvSpPr>
            <a:spLocks noGrp="1"/>
          </p:cNvSpPr>
          <p:nvPr>
            <p:ph type="title"/>
          </p:nvPr>
        </p:nvSpPr>
        <p:spPr/>
        <p:txBody>
          <a:bodyPr/>
          <a:lstStyle/>
          <a:p>
            <a:r>
              <a:rPr lang="de-DE" altLang="en-US" smtClean="0"/>
              <a:t>Praktischer Umgang mit Anforderungen</a:t>
            </a:r>
          </a:p>
        </p:txBody>
      </p:sp>
      <p:sp>
        <p:nvSpPr>
          <p:cNvPr id="45059" name="Inhaltsplatzhalter 2"/>
          <p:cNvSpPr>
            <a:spLocks noGrp="1"/>
          </p:cNvSpPr>
          <p:nvPr>
            <p:ph idx="1"/>
          </p:nvPr>
        </p:nvSpPr>
        <p:spPr>
          <a:xfrm>
            <a:off x="166688" y="981075"/>
            <a:ext cx="9501187" cy="5326063"/>
          </a:xfrm>
        </p:spPr>
        <p:txBody>
          <a:bodyPr/>
          <a:lstStyle/>
          <a:p>
            <a:r>
              <a:rPr lang="de-DE" altLang="en-US" smtClean="0">
                <a:solidFill>
                  <a:srgbClr val="0000FF"/>
                </a:solidFill>
              </a:rPr>
              <a:t>Wie man es nicht machen sollte!</a:t>
            </a:r>
          </a:p>
          <a:p>
            <a:r>
              <a:rPr lang="de-DE" altLang="en-US" smtClean="0"/>
              <a:t>Stark vereinfachtes Bild von den Anforderungen in der Praxis:</a:t>
            </a:r>
          </a:p>
          <a:p>
            <a:pPr lvl="1"/>
            <a:r>
              <a:rPr lang="de-DE" altLang="en-US" smtClean="0"/>
              <a:t>Wenn der Klient eine Anforderung nicht </a:t>
            </a:r>
            <a:r>
              <a:rPr lang="de-DE" altLang="en-US" smtClean="0">
                <a:solidFill>
                  <a:srgbClr val="0000FF"/>
                </a:solidFill>
              </a:rPr>
              <a:t>von selbst genannt </a:t>
            </a:r>
            <a:r>
              <a:rPr lang="de-DE" altLang="en-US" smtClean="0"/>
              <a:t>hat, dann </a:t>
            </a:r>
            <a:r>
              <a:rPr lang="de-DE" altLang="en-US" smtClean="0">
                <a:solidFill>
                  <a:srgbClr val="0000FF"/>
                </a:solidFill>
              </a:rPr>
              <a:t>hat</a:t>
            </a:r>
            <a:r>
              <a:rPr lang="de-DE" altLang="en-US" smtClean="0"/>
              <a:t> er diese Anforderung </a:t>
            </a:r>
            <a:r>
              <a:rPr lang="de-DE" altLang="en-US" smtClean="0">
                <a:solidFill>
                  <a:srgbClr val="0000FF"/>
                </a:solidFill>
              </a:rPr>
              <a:t>nicht</a:t>
            </a:r>
            <a:r>
              <a:rPr lang="de-DE" altLang="en-US" smtClean="0"/>
              <a:t>.</a:t>
            </a:r>
          </a:p>
          <a:p>
            <a:pPr lvl="1"/>
            <a:r>
              <a:rPr lang="de-DE" altLang="en-US" smtClean="0"/>
              <a:t>Wenn eine Anforderung </a:t>
            </a:r>
            <a:r>
              <a:rPr lang="de-DE" altLang="en-US" smtClean="0">
                <a:solidFill>
                  <a:srgbClr val="0000FF"/>
                </a:solidFill>
              </a:rPr>
              <a:t>funktional</a:t>
            </a:r>
            <a:r>
              <a:rPr lang="de-DE" altLang="en-US" smtClean="0"/>
              <a:t> oder </a:t>
            </a:r>
            <a:r>
              <a:rPr lang="de-DE" altLang="en-US" smtClean="0">
                <a:solidFill>
                  <a:srgbClr val="0000FF"/>
                </a:solidFill>
              </a:rPr>
              <a:t>quantifizierbar</a:t>
            </a:r>
            <a:r>
              <a:rPr lang="de-DE" altLang="en-US" smtClean="0"/>
              <a:t> ist, wird sie </a:t>
            </a:r>
            <a:r>
              <a:rPr lang="de-DE" altLang="en-US" smtClean="0">
                <a:solidFill>
                  <a:srgbClr val="0000FF"/>
                </a:solidFill>
              </a:rPr>
              <a:t>dokumentiert</a:t>
            </a:r>
            <a:r>
              <a:rPr lang="de-DE" altLang="en-US" smtClean="0"/>
              <a:t>. </a:t>
            </a:r>
          </a:p>
          <a:p>
            <a:pPr lvl="1"/>
            <a:r>
              <a:rPr lang="de-DE" altLang="en-US" smtClean="0"/>
              <a:t>Alle anderen Anforderungen werden </a:t>
            </a:r>
            <a:r>
              <a:rPr lang="de-DE" altLang="en-US" smtClean="0">
                <a:solidFill>
                  <a:srgbClr val="0000FF"/>
                </a:solidFill>
              </a:rPr>
              <a:t>pauschal als nichtfunktionale </a:t>
            </a:r>
            <a:r>
              <a:rPr lang="de-DE" altLang="en-US" smtClean="0"/>
              <a:t>Anforderungen bezeichnet und </a:t>
            </a:r>
            <a:r>
              <a:rPr lang="de-DE" altLang="en-US" smtClean="0">
                <a:solidFill>
                  <a:srgbClr val="0000FF"/>
                </a:solidFill>
              </a:rPr>
              <a:t>kaum erwähnt</a:t>
            </a:r>
            <a:r>
              <a:rPr lang="de-DE" altLang="en-US" smtClean="0"/>
              <a:t>. Das gilt auch für</a:t>
            </a:r>
          </a:p>
          <a:p>
            <a:pPr lvl="3"/>
            <a:r>
              <a:rPr lang="de-DE" altLang="en-US" smtClean="0"/>
              <a:t>die Gebrauchsqualität (z.B. der </a:t>
            </a:r>
            <a:r>
              <a:rPr lang="de-DE" altLang="en-US" smtClean="0">
                <a:solidFill>
                  <a:srgbClr val="0000FF"/>
                </a:solidFill>
              </a:rPr>
              <a:t>Bedienbarkeit</a:t>
            </a:r>
            <a:r>
              <a:rPr lang="de-DE" altLang="en-US" smtClean="0"/>
              <a:t>)</a:t>
            </a:r>
          </a:p>
          <a:p>
            <a:pPr lvl="3"/>
            <a:r>
              <a:rPr lang="de-DE" altLang="en-US" smtClean="0"/>
              <a:t>die Wartungsqualität (z.B. der </a:t>
            </a:r>
            <a:r>
              <a:rPr lang="de-DE" altLang="en-US" smtClean="0">
                <a:solidFill>
                  <a:srgbClr val="0000FF"/>
                </a:solidFill>
              </a:rPr>
              <a:t>Erweiterbarkeit</a:t>
            </a:r>
            <a:r>
              <a:rPr lang="de-DE" altLang="en-US" smtClean="0"/>
              <a:t>).</a:t>
            </a:r>
          </a:p>
          <a:p>
            <a:r>
              <a:rPr lang="de-DE" altLang="en-US" smtClean="0"/>
              <a:t>Empfehlung:</a:t>
            </a:r>
          </a:p>
          <a:p>
            <a:pPr lvl="1"/>
            <a:r>
              <a:rPr lang="de-DE" altLang="en-US" smtClean="0">
                <a:solidFill>
                  <a:srgbClr val="FF0000"/>
                </a:solidFill>
              </a:rPr>
              <a:t>Anforderungen nicht „vergessen“, nur weil sie Mühe machen</a:t>
            </a:r>
            <a:r>
              <a:rPr lang="de-DE" altLang="en-US" smtClean="0"/>
              <a:t>.</a:t>
            </a:r>
          </a:p>
          <a:p>
            <a:endParaRPr lang="de-DE" altLang="en-US" smtClean="0"/>
          </a:p>
        </p:txBody>
      </p:sp>
      <p:sp>
        <p:nvSpPr>
          <p:cNvPr id="4506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5A4C323-4EF1-476E-A402-3D5DC5B23BA1}" type="slidenum">
              <a:rPr lang="de-DE" altLang="en-US" sz="1100"/>
              <a:pPr eaLnBrk="1" hangingPunct="1"/>
              <a:t>41</a:t>
            </a:fld>
            <a:endParaRPr lang="de-DE" altLang="en-US" sz="11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16.5	Die Spezifikation im Überblick</a:t>
            </a:r>
            <a:endParaRPr lang="de-DE"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de-DE" altLang="en-US" smtClean="0"/>
              <a:t>Spezifikationsbegriffe - 1</a:t>
            </a:r>
          </a:p>
        </p:txBody>
      </p:sp>
      <p:sp>
        <p:nvSpPr>
          <p:cNvPr id="4710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7713298-AF58-4E95-8F2D-10C6A141F590}" type="slidenum">
              <a:rPr lang="de-DE" altLang="en-US" sz="1100"/>
              <a:pPr eaLnBrk="1" hangingPunct="1"/>
              <a:t>43</a:t>
            </a:fld>
            <a:endParaRPr lang="de-DE" altLang="en-US" sz="1100"/>
          </a:p>
        </p:txBody>
      </p:sp>
      <p:sp>
        <p:nvSpPr>
          <p:cNvPr id="48135" name="TextBox 6"/>
          <p:cNvSpPr txBox="1">
            <a:spLocks noChangeArrowheads="1"/>
          </p:cNvSpPr>
          <p:nvPr/>
        </p:nvSpPr>
        <p:spPr bwMode="auto">
          <a:xfrm>
            <a:off x="381000" y="1125538"/>
            <a:ext cx="9001125" cy="4892675"/>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specification </a:t>
            </a:r>
            <a:r>
              <a:rPr lang="en-US" sz="2400" i="1" dirty="0">
                <a:solidFill>
                  <a:srgbClr val="0000FF"/>
                </a:solidFill>
                <a:latin typeface="Calibri" pitchFamily="34" charset="0"/>
                <a:cs typeface="Calibri" pitchFamily="34" charset="0"/>
              </a:rPr>
              <a:t>— A document that specifies, in a complete, precise, verifiable manner, the requirements, design, behavior, or other characteristics of a system or component, and, often, the procedures for determining whether these provisions have been satisfied.</a:t>
            </a:r>
            <a:br>
              <a:rPr lang="en-US" sz="2400" i="1" dirty="0">
                <a:solidFill>
                  <a:srgbClr val="0000FF"/>
                </a:solidFill>
                <a:latin typeface="Calibri" pitchFamily="34" charset="0"/>
                <a:cs typeface="Calibri" pitchFamily="34" charset="0"/>
              </a:rPr>
            </a:br>
            <a:r>
              <a:rPr lang="en-US" sz="2400" b="1" dirty="0">
                <a:solidFill>
                  <a:srgbClr val="0000FF"/>
                </a:solidFill>
                <a:latin typeface="Calibri" pitchFamily="34" charset="0"/>
                <a:cs typeface="Calibri" pitchFamily="34" charset="0"/>
              </a:rPr>
              <a:t> </a:t>
            </a:r>
          </a:p>
          <a:p>
            <a:pPr marL="361950" indent="-361950">
              <a:defRPr/>
            </a:pPr>
            <a:r>
              <a:rPr lang="en-US" sz="2400" b="1" dirty="0">
                <a:solidFill>
                  <a:srgbClr val="0000FF"/>
                </a:solidFill>
                <a:latin typeface="Calibri" pitchFamily="34" charset="0"/>
                <a:cs typeface="Calibri" pitchFamily="34" charset="0"/>
              </a:rPr>
              <a:t>specification language </a:t>
            </a:r>
            <a:r>
              <a:rPr lang="en-US" sz="2400" i="1" dirty="0">
                <a:solidFill>
                  <a:srgbClr val="0000FF"/>
                </a:solidFill>
                <a:latin typeface="Calibri" pitchFamily="34" charset="0"/>
                <a:cs typeface="Calibri" pitchFamily="34" charset="0"/>
              </a:rPr>
              <a:t>— A language, often a machine-</a:t>
            </a:r>
            <a:r>
              <a:rPr lang="en-US" sz="2400" i="1" dirty="0" err="1">
                <a:solidFill>
                  <a:srgbClr val="0000FF"/>
                </a:solidFill>
                <a:latin typeface="Calibri" pitchFamily="34" charset="0"/>
                <a:cs typeface="Calibri" pitchFamily="34" charset="0"/>
              </a:rPr>
              <a:t>processible</a:t>
            </a:r>
            <a:r>
              <a:rPr lang="en-US" sz="2400" i="1" dirty="0">
                <a:solidFill>
                  <a:srgbClr val="0000FF"/>
                </a:solidFill>
                <a:latin typeface="Calibri" pitchFamily="34" charset="0"/>
                <a:cs typeface="Calibri" pitchFamily="34" charset="0"/>
              </a:rPr>
              <a:t> combination of natural and formal language, used to express the requirements, design, behavior, or other characteristics of a system or component. For example, a design language or requirements specification language.</a:t>
            </a:r>
          </a:p>
          <a:p>
            <a:pPr marL="355600" indent="-355600">
              <a:defRPr/>
            </a:pPr>
            <a:r>
              <a:rPr lang="en-US" sz="2400" i="1" dirty="0">
                <a:solidFill>
                  <a:srgbClr val="0000FF"/>
                </a:solidFill>
                <a:latin typeface="Calibri" pitchFamily="34" charset="0"/>
                <a:cs typeface="Calibri" pitchFamily="34" charset="0"/>
              </a:rPr>
              <a:t>	Contrast with: programming language; query language.</a:t>
            </a:r>
            <a:br>
              <a:rPr lang="en-US" sz="2400" i="1" dirty="0">
                <a:solidFill>
                  <a:srgbClr val="0000FF"/>
                </a:solidFill>
                <a:latin typeface="Calibri" pitchFamily="34" charset="0"/>
                <a:cs typeface="Calibri" pitchFamily="34" charset="0"/>
              </a:rPr>
            </a:b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de-DE" altLang="en-US" smtClean="0"/>
              <a:t>Spezifikationsbegriffe - 1</a:t>
            </a:r>
          </a:p>
        </p:txBody>
      </p:sp>
      <p:sp>
        <p:nvSpPr>
          <p:cNvPr id="4813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ED76169-4C52-49FD-A45D-8C449F6D592F}" type="slidenum">
              <a:rPr lang="de-DE" altLang="en-US" sz="1100"/>
              <a:pPr eaLnBrk="1" hangingPunct="1"/>
              <a:t>44</a:t>
            </a:fld>
            <a:endParaRPr lang="de-DE" altLang="en-US" sz="1100"/>
          </a:p>
        </p:txBody>
      </p:sp>
      <p:sp>
        <p:nvSpPr>
          <p:cNvPr id="48132" name="Content Placeholder 5"/>
          <p:cNvSpPr>
            <a:spLocks noGrp="1"/>
          </p:cNvSpPr>
          <p:nvPr>
            <p:ph idx="1"/>
          </p:nvPr>
        </p:nvSpPr>
        <p:spPr>
          <a:xfrm>
            <a:off x="166688" y="4572000"/>
            <a:ext cx="9501187" cy="1735138"/>
          </a:xfrm>
        </p:spPr>
        <p:txBody>
          <a:bodyPr/>
          <a:lstStyle/>
          <a:p>
            <a:r>
              <a:rPr lang="de-DE" altLang="en-US" smtClean="0"/>
              <a:t>Aus den Definitionen zu </a:t>
            </a:r>
            <a:r>
              <a:rPr lang="de-DE" altLang="en-US" smtClean="0">
                <a:solidFill>
                  <a:srgbClr val="0000FF"/>
                </a:solidFill>
              </a:rPr>
              <a:t>specification</a:t>
            </a:r>
            <a:r>
              <a:rPr lang="de-DE" altLang="en-US" smtClean="0"/>
              <a:t> und </a:t>
            </a:r>
            <a:r>
              <a:rPr lang="de-DE" altLang="en-US" smtClean="0">
                <a:solidFill>
                  <a:srgbClr val="0000FF"/>
                </a:solidFill>
              </a:rPr>
              <a:t>SRS</a:t>
            </a:r>
            <a:r>
              <a:rPr lang="de-DE" altLang="en-US" smtClean="0"/>
              <a:t> folgt:</a:t>
            </a:r>
          </a:p>
          <a:p>
            <a:pPr lvl="1"/>
            <a:r>
              <a:rPr lang="de-DE" altLang="en-US" smtClean="0">
                <a:solidFill>
                  <a:srgbClr val="FF0000"/>
                </a:solidFill>
              </a:rPr>
              <a:t>Die Anforderungsspezifikation dokumentiert die wesentlichen Anforderungen an eine Software und ihre Schnittstellen, und zwar präzise, vollständig und überprüfbar</a:t>
            </a:r>
            <a:r>
              <a:rPr lang="de-DE" altLang="en-US" smtClean="0">
                <a:solidFill>
                  <a:srgbClr val="0000FF"/>
                </a:solidFill>
              </a:rPr>
              <a:t>. </a:t>
            </a:r>
          </a:p>
          <a:p>
            <a:r>
              <a:rPr lang="de-DE" altLang="en-US" smtClean="0"/>
              <a:t> </a:t>
            </a:r>
          </a:p>
        </p:txBody>
      </p:sp>
      <p:sp>
        <p:nvSpPr>
          <p:cNvPr id="48133" name="TextBox 6"/>
          <p:cNvSpPr txBox="1">
            <a:spLocks noChangeArrowheads="1"/>
          </p:cNvSpPr>
          <p:nvPr/>
        </p:nvSpPr>
        <p:spPr bwMode="auto">
          <a:xfrm>
            <a:off x="344488" y="908050"/>
            <a:ext cx="9001125" cy="34163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requirements specification language </a:t>
            </a:r>
            <a:r>
              <a:rPr lang="en-US" altLang="en-US" sz="2400" i="1">
                <a:solidFill>
                  <a:srgbClr val="0000FF"/>
                </a:solidFill>
                <a:latin typeface="Calibri" panose="020F0502020204030204" pitchFamily="34" charset="0"/>
                <a:cs typeface="Calibri" panose="020F0502020204030204" pitchFamily="34" charset="0"/>
              </a:rPr>
              <a:t>— A specification language with special constructs and, sometimes, verification protocols, used to develop, analyze, and document hardware or software requirements. </a:t>
            </a:r>
          </a:p>
          <a:p>
            <a:pPr eaLnBrk="1" hangingPunct="1"/>
            <a:r>
              <a:rPr lang="en-US" altLang="en-US" sz="2400" b="1">
                <a:solidFill>
                  <a:srgbClr val="0000FF"/>
                </a:solidFill>
                <a:latin typeface="Calibri" panose="020F0502020204030204" pitchFamily="34" charset="0"/>
                <a:cs typeface="Calibri" panose="020F0502020204030204" pitchFamily="34" charset="0"/>
              </a:rPr>
              <a:t>software requirements specification (SRS) </a:t>
            </a:r>
            <a:r>
              <a:rPr lang="en-US" altLang="en-US" sz="2400" i="1">
                <a:solidFill>
                  <a:srgbClr val="0000FF"/>
                </a:solidFill>
                <a:latin typeface="Calibri" panose="020F0502020204030204" pitchFamily="34" charset="0"/>
                <a:cs typeface="Calibri" panose="020F0502020204030204" pitchFamily="34" charset="0"/>
              </a:rPr>
              <a:t>— Documentation of the essential requirements (functions, performance, design constraints, and attributes) of the software and its external interfaces.</a:t>
            </a:r>
            <a:br>
              <a:rPr lang="en-US" altLang="en-US" sz="2400" i="1">
                <a:solidFill>
                  <a:srgbClr val="0000FF"/>
                </a:solidFill>
                <a:latin typeface="Calibri" panose="020F0502020204030204" pitchFamily="34" charset="0"/>
                <a:cs typeface="Calibri" panose="020F0502020204030204" pitchFamily="34" charset="0"/>
              </a:rPr>
            </a:br>
            <a:endParaRPr lang="en-US" altLang="en-US" sz="2400" i="1">
              <a:solidFill>
                <a:srgbClr val="0000FF"/>
              </a:solidFill>
              <a:latin typeface="Calibri" panose="020F0502020204030204" pitchFamily="34" charset="0"/>
              <a:cs typeface="Calibri" panose="020F0502020204030204" pitchFamily="34" charset="0"/>
            </a:endParaRPr>
          </a:p>
          <a:p>
            <a:pPr algn="r" eaLnBrk="1" hangingPunct="1"/>
            <a:r>
              <a:rPr lang="de-DE" altLang="en-US" sz="2400">
                <a:latin typeface="Calibri" panose="020F0502020204030204" pitchFamily="34" charset="0"/>
                <a:cs typeface="Calibri" panose="020F0502020204030204" pitchFamily="34" charset="0"/>
              </a:rPr>
              <a:t>IEEE Std 610.12-1990</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p:txBody>
          <a:bodyPr/>
          <a:lstStyle/>
          <a:p>
            <a:r>
              <a:rPr lang="de-DE" altLang="en-US" smtClean="0"/>
              <a:t>Angestrebte Eigenschaften</a:t>
            </a:r>
          </a:p>
        </p:txBody>
      </p:sp>
      <p:sp>
        <p:nvSpPr>
          <p:cNvPr id="49155" name="Inhaltsplatzhalter 2"/>
          <p:cNvSpPr>
            <a:spLocks noGrp="1"/>
          </p:cNvSpPr>
          <p:nvPr>
            <p:ph idx="1"/>
          </p:nvPr>
        </p:nvSpPr>
        <p:spPr>
          <a:xfrm>
            <a:off x="166688" y="981075"/>
            <a:ext cx="9501187" cy="5326063"/>
          </a:xfrm>
        </p:spPr>
        <p:txBody>
          <a:bodyPr/>
          <a:lstStyle/>
          <a:p>
            <a:r>
              <a:rPr lang="de-DE" altLang="en-US" smtClean="0"/>
              <a:t>Die Spezifikation ist im Idealfall inhaltlich</a:t>
            </a:r>
          </a:p>
          <a:p>
            <a:pPr marL="457200" lvl="1" indent="-457200">
              <a:buFont typeface="Arial Rounded MT Bold" panose="020F0704030504030204" pitchFamily="34" charset="0"/>
              <a:buAutoNum type="arabicPeriod"/>
            </a:pPr>
            <a:r>
              <a:rPr lang="de-DE" altLang="en-US" smtClean="0">
                <a:solidFill>
                  <a:srgbClr val="0000FF"/>
                </a:solidFill>
              </a:rPr>
              <a:t>zutreffend: </a:t>
            </a:r>
            <a:r>
              <a:rPr lang="de-DE" altLang="en-US" smtClean="0"/>
              <a:t>Sie gibt die Vorstellungen des Kunden richtig wieder.</a:t>
            </a:r>
          </a:p>
          <a:p>
            <a:pPr marL="457200" lvl="1" indent="-457200">
              <a:buFont typeface="Arial Rounded MT Bold" panose="020F0704030504030204" pitchFamily="34" charset="0"/>
              <a:buAutoNum type="arabicPeriod"/>
            </a:pPr>
            <a:r>
              <a:rPr lang="de-DE" altLang="en-US" smtClean="0">
                <a:solidFill>
                  <a:srgbClr val="0000FF"/>
                </a:solidFill>
              </a:rPr>
              <a:t>vollständig: </a:t>
            </a:r>
            <a:r>
              <a:rPr lang="de-DE" altLang="en-US" smtClean="0"/>
              <a:t>Jede (in einem Kopf oder in einem Dokument) vorhandene Anforderung ist in der Spezifikation enthalten. </a:t>
            </a:r>
          </a:p>
          <a:p>
            <a:pPr marL="457200" lvl="1" indent="-457200">
              <a:buFont typeface="Arial Rounded MT Bold" panose="020F0704030504030204" pitchFamily="34" charset="0"/>
              <a:buAutoNum type="arabicPeriod"/>
            </a:pPr>
            <a:r>
              <a:rPr lang="de-DE" altLang="en-US" smtClean="0">
                <a:solidFill>
                  <a:srgbClr val="0000FF"/>
                </a:solidFill>
              </a:rPr>
              <a:t>widerspruchsfrei </a:t>
            </a:r>
            <a:r>
              <a:rPr lang="de-DE" altLang="en-US" smtClean="0"/>
              <a:t>(oder </a:t>
            </a:r>
            <a:r>
              <a:rPr lang="de-DE" altLang="en-US" smtClean="0">
                <a:solidFill>
                  <a:srgbClr val="0000FF"/>
                </a:solidFill>
              </a:rPr>
              <a:t>konsistent</a:t>
            </a:r>
            <a:r>
              <a:rPr lang="de-DE" altLang="en-US" smtClean="0"/>
              <a:t>): Jede Anforderung ist mit allen anderen Anforderungen vereinbar. </a:t>
            </a:r>
            <a:br>
              <a:rPr lang="de-DE" altLang="en-US" smtClean="0"/>
            </a:br>
            <a:r>
              <a:rPr lang="de-DE" altLang="en-US" smtClean="0"/>
              <a:t>Eine inkonsistente Spezifikation ist nicht realisierbar, denn kein System kann widersprüchliche Anforderungen erfüllen.</a:t>
            </a:r>
          </a:p>
          <a:p>
            <a:pPr marL="457200" lvl="1" indent="-457200">
              <a:buFont typeface="Arial Rounded MT Bold" panose="020F0704030504030204" pitchFamily="34" charset="0"/>
              <a:buAutoNum type="arabicPeriod"/>
            </a:pPr>
            <a:r>
              <a:rPr lang="de-DE" altLang="en-US" smtClean="0">
                <a:solidFill>
                  <a:srgbClr val="0000FF"/>
                </a:solidFill>
              </a:rPr>
              <a:t>neutral</a:t>
            </a:r>
            <a:r>
              <a:rPr lang="de-DE" altLang="en-US" smtClean="0"/>
              <a:t> (oder </a:t>
            </a:r>
            <a:r>
              <a:rPr lang="de-DE" altLang="en-US" smtClean="0">
                <a:solidFill>
                  <a:srgbClr val="0000FF"/>
                </a:solidFill>
              </a:rPr>
              <a:t>abstrakt</a:t>
            </a:r>
            <a:r>
              <a:rPr lang="de-DE" altLang="en-US" smtClean="0"/>
              <a:t>): Die Spezifikation schränkt die Realisierung nicht über die wirklichen Anforderungen hinaus ein.</a:t>
            </a:r>
          </a:p>
          <a:p>
            <a:pPr marL="457200" lvl="1" indent="-457200">
              <a:buFont typeface="Arial Rounded MT Bold" panose="020F0704030504030204" pitchFamily="34" charset="0"/>
              <a:buAutoNum type="arabicPeriod"/>
            </a:pPr>
            <a:r>
              <a:rPr lang="de-DE" altLang="en-US" smtClean="0">
                <a:solidFill>
                  <a:srgbClr val="0000FF"/>
                </a:solidFill>
              </a:rPr>
              <a:t>nachvollziehbar</a:t>
            </a:r>
            <a:r>
              <a:rPr lang="de-DE" altLang="en-US" smtClean="0"/>
              <a:t>: Die Quellen der Anforderungen sind dokumentiert, die Anforderungen sind eindeutig identifizierbar.</a:t>
            </a:r>
          </a:p>
          <a:p>
            <a:pPr marL="457200" lvl="1" indent="-457200">
              <a:buFont typeface="Arial Rounded MT Bold" panose="020F0704030504030204" pitchFamily="34" charset="0"/>
              <a:buAutoNum type="arabicPeriod"/>
            </a:pPr>
            <a:r>
              <a:rPr lang="de-DE" altLang="en-US" smtClean="0">
                <a:solidFill>
                  <a:srgbClr val="0000FF"/>
                </a:solidFill>
              </a:rPr>
              <a:t>objektivierbar</a:t>
            </a:r>
            <a:r>
              <a:rPr lang="de-DE" altLang="en-US" smtClean="0"/>
              <a:t>: Das realisierte System kann gegen die Spezifikation geprüft werden. auch (missverständlich) „testbar“.</a:t>
            </a:r>
          </a:p>
          <a:p>
            <a:endParaRPr lang="de-DE" altLang="en-US" smtClean="0"/>
          </a:p>
        </p:txBody>
      </p:sp>
      <p:sp>
        <p:nvSpPr>
          <p:cNvPr id="4915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F577F0A-8492-403D-81A3-DD7826EB617C}" type="slidenum">
              <a:rPr lang="de-DE" altLang="en-US" sz="1100"/>
              <a:pPr eaLnBrk="1" hangingPunct="1"/>
              <a:t>45</a:t>
            </a:fld>
            <a:endParaRPr lang="de-DE" altLang="en-US" sz="11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p:nvPr>
        </p:nvSpPr>
        <p:spPr/>
        <p:txBody>
          <a:bodyPr/>
          <a:lstStyle/>
          <a:p>
            <a:r>
              <a:rPr lang="de-DE" altLang="en-US" smtClean="0"/>
              <a:t>Darstellung und Form</a:t>
            </a:r>
          </a:p>
        </p:txBody>
      </p:sp>
      <p:sp>
        <p:nvSpPr>
          <p:cNvPr id="50179" name="Inhaltsplatzhalter 2"/>
          <p:cNvSpPr>
            <a:spLocks noGrp="1"/>
          </p:cNvSpPr>
          <p:nvPr>
            <p:ph idx="1"/>
          </p:nvPr>
        </p:nvSpPr>
        <p:spPr>
          <a:xfrm>
            <a:off x="166688" y="981075"/>
            <a:ext cx="9501187" cy="5326063"/>
          </a:xfrm>
        </p:spPr>
        <p:txBody>
          <a:bodyPr/>
          <a:lstStyle/>
          <a:p>
            <a:r>
              <a:rPr lang="de-DE" altLang="en-US" smtClean="0"/>
              <a:t>Eine</a:t>
            </a:r>
            <a:r>
              <a:rPr lang="de-DE" altLang="en-US" smtClean="0">
                <a:solidFill>
                  <a:srgbClr val="0000FF"/>
                </a:solidFill>
              </a:rPr>
              <a:t> ideale Spezifikation </a:t>
            </a:r>
            <a:r>
              <a:rPr lang="de-DE" altLang="en-US" smtClean="0"/>
              <a:t>ist</a:t>
            </a:r>
          </a:p>
          <a:p>
            <a:pPr marL="457200" lvl="1" indent="-457200">
              <a:buFont typeface="Arial Rounded MT Bold" panose="020F0704030504030204" pitchFamily="34" charset="0"/>
              <a:buAutoNum type="arabicPeriod"/>
            </a:pPr>
            <a:r>
              <a:rPr lang="de-DE" altLang="en-US" smtClean="0">
                <a:solidFill>
                  <a:srgbClr val="0000FF"/>
                </a:solidFill>
              </a:rPr>
              <a:t>leicht verständlich: </a:t>
            </a:r>
            <a:r>
              <a:rPr lang="de-DE" altLang="en-US" smtClean="0"/>
              <a:t>Alle Interessenten sind in der Lage, die Spezifikation zu verstehen.</a:t>
            </a:r>
          </a:p>
          <a:p>
            <a:pPr marL="457200" lvl="1" indent="-457200">
              <a:buFont typeface="Arial Rounded MT Bold" panose="020F0704030504030204" pitchFamily="34" charset="0"/>
              <a:buAutoNum type="arabicPeriod"/>
            </a:pPr>
            <a:r>
              <a:rPr lang="de-DE" altLang="en-US" smtClean="0">
                <a:solidFill>
                  <a:srgbClr val="0000FF"/>
                </a:solidFill>
              </a:rPr>
              <a:t>präzise: </a:t>
            </a:r>
            <a:r>
              <a:rPr lang="de-DE" altLang="en-US" smtClean="0"/>
              <a:t>Die Spezifikation schafft keine Unklarheiten und Interpretationsspielräume.</a:t>
            </a:r>
          </a:p>
          <a:p>
            <a:pPr marL="457200" lvl="1" indent="-457200">
              <a:buFont typeface="Arial Rounded MT Bold" panose="020F0704030504030204" pitchFamily="34" charset="0"/>
              <a:buAutoNum type="arabicPeriod"/>
            </a:pPr>
            <a:r>
              <a:rPr lang="de-DE" altLang="en-US" smtClean="0">
                <a:solidFill>
                  <a:srgbClr val="0000FF"/>
                </a:solidFill>
              </a:rPr>
              <a:t>leicht erstellbar: </a:t>
            </a:r>
            <a:r>
              <a:rPr lang="de-DE" altLang="en-US" smtClean="0"/>
              <a:t>Die Anfertigung und Nachführung der Spezifika­tion sind einfach und erfordern keinen nennenswerten Aufwand.</a:t>
            </a:r>
          </a:p>
          <a:p>
            <a:pPr marL="457200" lvl="1" indent="-457200">
              <a:buFont typeface="Arial Rounded MT Bold" panose="020F0704030504030204" pitchFamily="34" charset="0"/>
              <a:buAutoNum type="arabicPeriod"/>
            </a:pPr>
            <a:r>
              <a:rPr lang="de-DE" altLang="en-US" smtClean="0">
                <a:solidFill>
                  <a:srgbClr val="0000FF"/>
                </a:solidFill>
              </a:rPr>
              <a:t>leicht verwaltbar: </a:t>
            </a:r>
            <a:r>
              <a:rPr lang="de-DE" altLang="en-US" smtClean="0"/>
              <a:t>Die Speicherung der Spezifikation und der Zugriff darauf sind einfach und erfordern keinen nennenswerten Aufwand.</a:t>
            </a:r>
          </a:p>
          <a:p>
            <a:r>
              <a:rPr lang="de-DE" altLang="en-US" smtClean="0"/>
              <a:t>Diese Merkmale </a:t>
            </a:r>
            <a:r>
              <a:rPr lang="de-DE" altLang="en-US" smtClean="0">
                <a:solidFill>
                  <a:srgbClr val="0000FF"/>
                </a:solidFill>
              </a:rPr>
              <a:t>konkurrieren</a:t>
            </a:r>
            <a:r>
              <a:rPr lang="de-DE" altLang="en-US" smtClean="0"/>
              <a:t>! </a:t>
            </a:r>
          </a:p>
          <a:p>
            <a:r>
              <a:rPr lang="de-DE" altLang="en-US" smtClean="0"/>
              <a:t>Auch hier suchen wir also einen </a:t>
            </a:r>
            <a:r>
              <a:rPr lang="de-DE" altLang="en-US" smtClean="0">
                <a:solidFill>
                  <a:srgbClr val="0000FF"/>
                </a:solidFill>
              </a:rPr>
              <a:t>Kompromiss</a:t>
            </a:r>
            <a:r>
              <a:rPr lang="de-DE" altLang="en-US" smtClean="0"/>
              <a:t>.</a:t>
            </a:r>
          </a:p>
        </p:txBody>
      </p:sp>
      <p:sp>
        <p:nvSpPr>
          <p:cNvPr id="5018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3AD6B7B-A840-4DE6-BBA7-C3AB45AA5CCA}" type="slidenum">
              <a:rPr lang="de-DE" altLang="en-US" sz="1100"/>
              <a:pPr eaLnBrk="1" hangingPunct="1"/>
              <a:t>46</a:t>
            </a:fld>
            <a:endParaRPr lang="de-DE" altLang="en-US" sz="11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p:txBody>
          <a:bodyPr/>
          <a:lstStyle/>
          <a:p>
            <a:r>
              <a:rPr lang="de-DE" altLang="en-US" smtClean="0"/>
              <a:t>Abgrenzung Spezifikation-Entwurf - 1</a:t>
            </a:r>
          </a:p>
        </p:txBody>
      </p:sp>
      <p:sp>
        <p:nvSpPr>
          <p:cNvPr id="51203" name="Inhaltsplatzhalter 2"/>
          <p:cNvSpPr>
            <a:spLocks noGrp="1"/>
          </p:cNvSpPr>
          <p:nvPr>
            <p:ph idx="1"/>
          </p:nvPr>
        </p:nvSpPr>
        <p:spPr>
          <a:xfrm>
            <a:off x="166688" y="981075"/>
            <a:ext cx="9501187" cy="5326063"/>
          </a:xfrm>
        </p:spPr>
        <p:txBody>
          <a:bodyPr/>
          <a:lstStyle/>
          <a:p>
            <a:r>
              <a:rPr lang="de-DE" altLang="en-US" smtClean="0"/>
              <a:t>Die Forderung nach Neutralität war in der Frühzeit des Software Engineerings radikal:</a:t>
            </a:r>
          </a:p>
          <a:p>
            <a:r>
              <a:rPr lang="de-DE" altLang="en-US" smtClean="0"/>
              <a:t>Idee: Die Spezifikation soll aussagen, </a:t>
            </a:r>
            <a:r>
              <a:rPr lang="de-DE" altLang="en-US" smtClean="0">
                <a:solidFill>
                  <a:srgbClr val="0000FF"/>
                </a:solidFill>
              </a:rPr>
              <a:t>was</a:t>
            </a:r>
            <a:r>
              <a:rPr lang="de-DE" altLang="en-US" smtClean="0"/>
              <a:t> das System leistet, </a:t>
            </a:r>
            <a:br>
              <a:rPr lang="de-DE" altLang="en-US" smtClean="0"/>
            </a:br>
            <a:r>
              <a:rPr lang="de-DE" altLang="en-US" smtClean="0"/>
              <a:t>aber nicht, </a:t>
            </a:r>
            <a:r>
              <a:rPr lang="de-DE" altLang="en-US" smtClean="0">
                <a:solidFill>
                  <a:srgbClr val="0000FF"/>
                </a:solidFill>
              </a:rPr>
              <a:t>wie</a:t>
            </a:r>
            <a:r>
              <a:rPr lang="de-DE" altLang="en-US" smtClean="0"/>
              <a:t> diese Leistung erbracht wird („</a:t>
            </a:r>
            <a:r>
              <a:rPr lang="de-DE" altLang="en-US" smtClean="0">
                <a:solidFill>
                  <a:srgbClr val="FF0000"/>
                </a:solidFill>
              </a:rPr>
              <a:t>What, not how!</a:t>
            </a:r>
            <a:r>
              <a:rPr lang="de-DE" altLang="en-US" smtClean="0"/>
              <a:t>“).</a:t>
            </a:r>
          </a:p>
          <a:p>
            <a:r>
              <a:rPr lang="de-DE" altLang="en-US" smtClean="0">
                <a:solidFill>
                  <a:srgbClr val="0000FF"/>
                </a:solidFill>
              </a:rPr>
              <a:t>Beispiel: Programm zur Ermittlung der Nullstellen einer Funktion kann ohne Aussagen zum Algorithmus spezifiziert werden.</a:t>
            </a:r>
          </a:p>
          <a:p>
            <a:r>
              <a:rPr lang="de-DE" altLang="en-US" smtClean="0"/>
              <a:t>Inzwischen wurde die Forderung nach Neutralität aufgeweicht. </a:t>
            </a:r>
          </a:p>
          <a:p>
            <a:r>
              <a:rPr lang="de-DE" altLang="en-US" smtClean="0"/>
              <a:t>Als Ideal bleibt sie aber gültig. Denn in der Praxis kann man immer wieder beobachten, dass eine Spezifikation gefordert, aber ein Entwurf geliefert wurde. Auf diese Weise wird (evtl.) die optimale Lösung ausgeschlossen.</a:t>
            </a:r>
          </a:p>
          <a:p>
            <a:endParaRPr lang="de-DE" altLang="en-US" smtClean="0"/>
          </a:p>
        </p:txBody>
      </p:sp>
      <p:sp>
        <p:nvSpPr>
          <p:cNvPr id="5120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AF46DA6-5A00-4443-9996-940484A415ED}" type="slidenum">
              <a:rPr lang="de-DE" altLang="en-US" sz="1100"/>
              <a:pPr eaLnBrk="1" hangingPunct="1"/>
              <a:t>47</a:t>
            </a:fld>
            <a:endParaRPr lang="de-DE" altLang="en-US" sz="11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p:txBody>
          <a:bodyPr/>
          <a:lstStyle/>
          <a:p>
            <a:r>
              <a:rPr lang="de-DE" altLang="en-US" smtClean="0"/>
              <a:t>Abgrenzung Spezifikation-Entwurf - 2</a:t>
            </a:r>
          </a:p>
        </p:txBody>
      </p:sp>
      <p:sp>
        <p:nvSpPr>
          <p:cNvPr id="52227" name="Inhaltsplatzhalter 2"/>
          <p:cNvSpPr>
            <a:spLocks noGrp="1"/>
          </p:cNvSpPr>
          <p:nvPr>
            <p:ph idx="1"/>
          </p:nvPr>
        </p:nvSpPr>
        <p:spPr>
          <a:xfrm>
            <a:off x="166688" y="908050"/>
            <a:ext cx="9501187" cy="5326063"/>
          </a:xfrm>
        </p:spPr>
        <p:txBody>
          <a:bodyPr/>
          <a:lstStyle/>
          <a:p>
            <a:r>
              <a:rPr lang="de-DE" altLang="en-US" smtClean="0"/>
              <a:t>Die geforderte Neutralität der Spezifikation ist als Ideal sinnvoll, aber praktisch nicht durchzuhalten. Dafür gibt folgende Gründe:</a:t>
            </a:r>
          </a:p>
          <a:p>
            <a:pPr marL="457200" lvl="1" indent="-457200">
              <a:buFont typeface="Arial Rounded MT Bold" panose="020F0704030504030204" pitchFamily="34" charset="0"/>
              <a:buAutoNum type="arabicPeriod"/>
            </a:pPr>
            <a:r>
              <a:rPr lang="de-DE" altLang="en-US" smtClean="0"/>
              <a:t>Vorhandene Komponenten sind einzubeziehen.</a:t>
            </a:r>
          </a:p>
          <a:p>
            <a:pPr marL="457200" lvl="1" indent="-457200">
              <a:buFont typeface="Arial Rounded MT Bold" panose="020F0704030504030204" pitchFamily="34" charset="0"/>
              <a:buAutoNum type="arabicPeriod"/>
            </a:pPr>
            <a:r>
              <a:rPr lang="de-DE" altLang="en-US" smtClean="0"/>
              <a:t>Vorgaben von außen betreffen die Struktur und Details</a:t>
            </a:r>
          </a:p>
          <a:p>
            <a:pPr marL="457200" lvl="1" indent="-457200">
              <a:buFont typeface="Arial Rounded MT Bold" panose="020F0704030504030204" pitchFamily="34" charset="0"/>
              <a:buAutoNum type="arabicPeriod"/>
            </a:pPr>
            <a:r>
              <a:rPr lang="de-DE" altLang="en-US" smtClean="0"/>
              <a:t>Die Beschreibung des Lösung ist einfacher.</a:t>
            </a:r>
          </a:p>
          <a:p>
            <a:pPr marL="457200" lvl="1" indent="-457200">
              <a:buFont typeface="Arial Rounded MT Bold" panose="020F0704030504030204" pitchFamily="34" charset="0"/>
              <a:buAutoNum type="arabicPeriod"/>
            </a:pPr>
            <a:r>
              <a:rPr lang="de-DE" altLang="en-US" smtClean="0"/>
              <a:t>Erst das gegliederte System ist überschaubar.</a:t>
            </a:r>
          </a:p>
          <a:p>
            <a:pPr marL="457200" lvl="1" indent="-457200">
              <a:buFont typeface="Arial Rounded MT Bold" panose="020F0704030504030204" pitchFamily="34" charset="0"/>
              <a:buAutoNum type="arabicPeriod"/>
            </a:pPr>
            <a:r>
              <a:rPr lang="de-DE" altLang="en-US" smtClean="0"/>
              <a:t>Die Konsistenz der Spezifikation wird erst durch die Realisierung geklärt.</a:t>
            </a:r>
          </a:p>
          <a:p>
            <a:pPr marL="457200" lvl="1" indent="-457200">
              <a:buFont typeface="Arial Rounded MT Bold" panose="020F0704030504030204" pitchFamily="34" charset="0"/>
              <a:buAutoNum type="arabicPeriod"/>
            </a:pPr>
            <a:r>
              <a:rPr lang="de-DE" altLang="en-US" smtClean="0"/>
              <a:t>Die Fragen an die Spezifikation entstehen erst im Entwurf.</a:t>
            </a:r>
          </a:p>
          <a:p>
            <a:pPr marL="457200" lvl="1" indent="-457200">
              <a:buFont typeface="Arial Rounded MT Bold" panose="020F0704030504030204" pitchFamily="34" charset="0"/>
              <a:buAutoNum type="arabicPeriod"/>
            </a:pPr>
            <a:r>
              <a:rPr lang="de-DE" altLang="en-US" smtClean="0"/>
              <a:t>Die reale Welt ist strukturiert, die Software am besten ebenso.</a:t>
            </a:r>
          </a:p>
          <a:p>
            <a:r>
              <a:rPr lang="de-DE" altLang="en-US" smtClean="0"/>
              <a:t>Darum kann eine abstrakte Spezifikation nur unter Idealbedingungen entstehen: </a:t>
            </a:r>
            <a:r>
              <a:rPr lang="de-DE" altLang="en-US" smtClean="0">
                <a:solidFill>
                  <a:srgbClr val="0000FF"/>
                </a:solidFill>
              </a:rPr>
              <a:t>Das Problem ist gut verstanden, sicher lösbar, stabil und relativ „flach“.</a:t>
            </a:r>
          </a:p>
        </p:txBody>
      </p:sp>
      <p:sp>
        <p:nvSpPr>
          <p:cNvPr id="5222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7B5A837-8A29-4EE5-A3BF-942D0B3EC4CD}" type="slidenum">
              <a:rPr lang="de-DE" altLang="en-US" sz="1100"/>
              <a:pPr eaLnBrk="1" hangingPunct="1"/>
              <a:t>48</a:t>
            </a:fld>
            <a:endParaRPr lang="de-DE" altLang="en-US" sz="11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16.6	Die Darstellung der Spezifikation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de-DE" altLang="en-US" smtClean="0"/>
              <a:t>Analyse und Spezifikation im Überblick</a:t>
            </a:r>
          </a:p>
        </p:txBody>
      </p:sp>
      <p:sp>
        <p:nvSpPr>
          <p:cNvPr id="8195" name="Inhaltsplatzhalter 2"/>
          <p:cNvSpPr>
            <a:spLocks noGrp="1"/>
          </p:cNvSpPr>
          <p:nvPr>
            <p:ph sz="quarter" idx="13"/>
          </p:nvPr>
        </p:nvSpPr>
        <p:spPr>
          <a:xfrm>
            <a:off x="200025" y="981075"/>
            <a:ext cx="9505950" cy="1439863"/>
          </a:xfrm>
        </p:spPr>
        <p:txBody>
          <a:bodyPr/>
          <a:lstStyle/>
          <a:p>
            <a:pPr marL="0" indent="0"/>
            <a:r>
              <a:rPr lang="de-DE" altLang="en-US" smtClean="0"/>
              <a:t>Die Anforderungen werden </a:t>
            </a:r>
            <a:r>
              <a:rPr lang="de-DE" altLang="en-US" smtClean="0">
                <a:solidFill>
                  <a:srgbClr val="0000FF"/>
                </a:solidFill>
              </a:rPr>
              <a:t>erhoben</a:t>
            </a:r>
            <a:r>
              <a:rPr lang="de-DE" altLang="en-US" smtClean="0"/>
              <a:t>, in der Spezifikation </a:t>
            </a:r>
            <a:r>
              <a:rPr lang="de-DE" altLang="en-US" smtClean="0">
                <a:solidFill>
                  <a:srgbClr val="0000FF"/>
                </a:solidFill>
              </a:rPr>
              <a:t>formuliert</a:t>
            </a:r>
            <a:r>
              <a:rPr lang="de-DE" altLang="en-US" smtClean="0"/>
              <a:t>, </a:t>
            </a:r>
            <a:r>
              <a:rPr lang="de-DE" altLang="en-US" smtClean="0">
                <a:solidFill>
                  <a:srgbClr val="0000FF"/>
                </a:solidFill>
              </a:rPr>
              <a:t>geprüft</a:t>
            </a:r>
            <a:r>
              <a:rPr lang="de-DE" altLang="en-US" smtClean="0"/>
              <a:t> und anschließend in den Entwurf </a:t>
            </a:r>
            <a:r>
              <a:rPr lang="de-DE" altLang="en-US" smtClean="0">
                <a:solidFill>
                  <a:srgbClr val="0000FF"/>
                </a:solidFill>
              </a:rPr>
              <a:t>umgesetzt</a:t>
            </a:r>
            <a:r>
              <a:rPr lang="de-DE" altLang="en-US" smtClean="0"/>
              <a:t>. Schließlich wird </a:t>
            </a:r>
            <a:r>
              <a:rPr lang="de-DE" altLang="en-US" smtClean="0">
                <a:solidFill>
                  <a:srgbClr val="0000FF"/>
                </a:solidFill>
              </a:rPr>
              <a:t>implementiert</a:t>
            </a:r>
            <a:r>
              <a:rPr lang="de-DE" altLang="en-US" smtClean="0"/>
              <a:t>, auf verschiedenen Ebenen </a:t>
            </a:r>
            <a:r>
              <a:rPr lang="de-DE" altLang="en-US" smtClean="0">
                <a:solidFill>
                  <a:srgbClr val="0000FF"/>
                </a:solidFill>
              </a:rPr>
              <a:t>geprüft</a:t>
            </a:r>
            <a:r>
              <a:rPr lang="de-DE" altLang="en-US" smtClean="0"/>
              <a:t> und </a:t>
            </a:r>
            <a:r>
              <a:rPr lang="de-DE" altLang="en-US" smtClean="0">
                <a:solidFill>
                  <a:srgbClr val="0000FF"/>
                </a:solidFill>
              </a:rPr>
              <a:t>korrigiert</a:t>
            </a:r>
            <a:r>
              <a:rPr lang="de-DE" altLang="en-US" smtClean="0"/>
              <a:t>. Das Resultat geht </a:t>
            </a:r>
            <a:r>
              <a:rPr lang="de-DE" altLang="en-US" smtClean="0">
                <a:solidFill>
                  <a:srgbClr val="0000FF"/>
                </a:solidFill>
              </a:rPr>
              <a:t>zurück an den Klienten</a:t>
            </a:r>
            <a:r>
              <a:rPr lang="de-DE" altLang="en-US" smtClean="0"/>
              <a:t>. </a:t>
            </a:r>
          </a:p>
          <a:p>
            <a:pPr marL="0" indent="0"/>
            <a:endParaRPr lang="de-DE" altLang="en-US" smtClean="0"/>
          </a:p>
        </p:txBody>
      </p:sp>
      <p:sp>
        <p:nvSpPr>
          <p:cNvPr id="8196" name="Content Placeholder 6"/>
          <p:cNvSpPr>
            <a:spLocks noGrp="1"/>
          </p:cNvSpPr>
          <p:nvPr>
            <p:ph sz="quarter" idx="14"/>
          </p:nvPr>
        </p:nvSpPr>
        <p:spPr>
          <a:xfrm>
            <a:off x="200025" y="5229225"/>
            <a:ext cx="9505950" cy="1152525"/>
          </a:xfrm>
        </p:spPr>
        <p:txBody>
          <a:bodyPr/>
          <a:lstStyle/>
          <a:p>
            <a:pPr marL="0" indent="0"/>
            <a:r>
              <a:rPr lang="de-DE" altLang="en-US" smtClean="0"/>
              <a:t>Der Klient bekommt nur dann, was er haben will, wenn seine Anforderungen </a:t>
            </a:r>
            <a:r>
              <a:rPr lang="de-DE" altLang="en-US" smtClean="0">
                <a:solidFill>
                  <a:srgbClr val="0000FF"/>
                </a:solidFill>
              </a:rPr>
              <a:t>sorgfältig</a:t>
            </a:r>
            <a:r>
              <a:rPr lang="de-DE" altLang="en-US" smtClean="0"/>
              <a:t> erhoben und unterwegs </a:t>
            </a:r>
            <a:r>
              <a:rPr lang="de-DE" altLang="en-US" smtClean="0">
                <a:solidFill>
                  <a:srgbClr val="0000FF"/>
                </a:solidFill>
              </a:rPr>
              <a:t>nicht verfälscht </a:t>
            </a:r>
            <a:r>
              <a:rPr lang="de-DE" altLang="en-US" smtClean="0"/>
              <a:t>wurden. </a:t>
            </a:r>
          </a:p>
          <a:p>
            <a:pPr marL="0" indent="0"/>
            <a:endParaRPr lang="en-US" altLang="en-US" smtClean="0"/>
          </a:p>
        </p:txBody>
      </p:sp>
      <p:sp>
        <p:nvSpPr>
          <p:cNvPr id="8197"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6C35E66-B715-46B5-BC01-46122174C27C}" type="slidenum">
              <a:rPr lang="de-DE" altLang="en-US" sz="1100"/>
              <a:pPr eaLnBrk="1" hangingPunct="1"/>
              <a:t>5</a:t>
            </a:fld>
            <a:endParaRPr lang="de-DE" altLang="en-US" sz="1100"/>
          </a:p>
        </p:txBody>
      </p:sp>
      <p:pic>
        <p:nvPicPr>
          <p:cNvPr id="8198" name="Picture 7" descr="16_1_Weg_Anf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3975" y="2474913"/>
            <a:ext cx="725805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el 1"/>
          <p:cNvSpPr>
            <a:spLocks noGrp="1"/>
          </p:cNvSpPr>
          <p:nvPr>
            <p:ph type="title"/>
          </p:nvPr>
        </p:nvSpPr>
        <p:spPr/>
        <p:txBody>
          <a:bodyPr/>
          <a:lstStyle/>
          <a:p>
            <a:r>
              <a:rPr lang="de-DE" altLang="en-US" smtClean="0"/>
              <a:t>Formal, graphisch, natürlichsprachlich</a:t>
            </a:r>
          </a:p>
        </p:txBody>
      </p:sp>
      <p:sp>
        <p:nvSpPr>
          <p:cNvPr id="54275" name="Inhaltsplatzhalter 2"/>
          <p:cNvSpPr>
            <a:spLocks noGrp="1"/>
          </p:cNvSpPr>
          <p:nvPr>
            <p:ph idx="1"/>
          </p:nvPr>
        </p:nvSpPr>
        <p:spPr>
          <a:xfrm>
            <a:off x="166688" y="908050"/>
            <a:ext cx="9501187" cy="5326063"/>
          </a:xfrm>
        </p:spPr>
        <p:txBody>
          <a:bodyPr/>
          <a:lstStyle/>
          <a:p>
            <a:r>
              <a:rPr lang="de-DE" altLang="en-US" smtClean="0"/>
              <a:t>Eine Spezifikation soll einerseits </a:t>
            </a:r>
            <a:r>
              <a:rPr lang="de-DE" altLang="en-US" smtClean="0">
                <a:solidFill>
                  <a:srgbClr val="0000FF"/>
                </a:solidFill>
              </a:rPr>
              <a:t>präzise</a:t>
            </a:r>
            <a:r>
              <a:rPr lang="de-DE" altLang="en-US" smtClean="0"/>
              <a:t> und einer Bearbeitung mit Werkzeugen zugänglich, andererseits auch für </a:t>
            </a:r>
            <a:r>
              <a:rPr lang="de-DE" altLang="en-US" smtClean="0">
                <a:solidFill>
                  <a:srgbClr val="0000FF"/>
                </a:solidFill>
              </a:rPr>
              <a:t>Laien handhabbar</a:t>
            </a:r>
            <a:r>
              <a:rPr lang="de-DE" altLang="en-US" smtClean="0"/>
              <a:t>, mindestens aber verständlich sein. </a:t>
            </a:r>
          </a:p>
          <a:p>
            <a:r>
              <a:rPr lang="de-DE" altLang="en-US" smtClean="0"/>
              <a:t>Da die Informatik starke Wurzeln in der Mathematik hat, war es naheliegend, für die Spezifikation </a:t>
            </a:r>
            <a:r>
              <a:rPr lang="de-DE" altLang="en-US" smtClean="0">
                <a:solidFill>
                  <a:srgbClr val="E73B49"/>
                </a:solidFill>
              </a:rPr>
              <a:t>formale Notationen </a:t>
            </a:r>
            <a:r>
              <a:rPr lang="de-DE" altLang="en-US" smtClean="0"/>
              <a:t>zu entwickeln.</a:t>
            </a:r>
          </a:p>
          <a:p>
            <a:r>
              <a:rPr lang="de-DE" altLang="en-US" smtClean="0"/>
              <a:t>Mit diesen Notationen verwandt sind </a:t>
            </a:r>
            <a:r>
              <a:rPr lang="de-DE" altLang="en-US" smtClean="0">
                <a:solidFill>
                  <a:srgbClr val="E73B49"/>
                </a:solidFill>
              </a:rPr>
              <a:t>grafische Darstellungen </a:t>
            </a:r>
            <a:r>
              <a:rPr lang="de-DE" altLang="en-US" smtClean="0"/>
              <a:t>der Spezifikation. </a:t>
            </a:r>
          </a:p>
          <a:p>
            <a:pPr lvl="1"/>
            <a:r>
              <a:rPr lang="de-DE" altLang="en-US" smtClean="0"/>
              <a:t>Dabei steht aber weniger die formale Präzision als die Anschaulichkeit im Vordergrund.</a:t>
            </a:r>
          </a:p>
          <a:p>
            <a:r>
              <a:rPr lang="de-DE" altLang="en-US" smtClean="0"/>
              <a:t>Wer weder formal noch grafisch spezifiziert, bedient sich der </a:t>
            </a:r>
            <a:r>
              <a:rPr lang="de-DE" altLang="en-US" smtClean="0">
                <a:solidFill>
                  <a:srgbClr val="E73B49"/>
                </a:solidFill>
              </a:rPr>
              <a:t>natürlichen Sprache</a:t>
            </a:r>
            <a:r>
              <a:rPr lang="de-DE" altLang="en-US" smtClean="0"/>
              <a:t>. </a:t>
            </a:r>
          </a:p>
          <a:p>
            <a:pPr lvl="1"/>
            <a:r>
              <a:rPr lang="de-DE" altLang="en-US" smtClean="0"/>
              <a:t>Diese hat den Vorteil, für jeden Menschen verständlich zu sein und ganz ohne spezielle Regeln und Werkzeuge auszukommen..</a:t>
            </a:r>
          </a:p>
        </p:txBody>
      </p:sp>
      <p:sp>
        <p:nvSpPr>
          <p:cNvPr id="5427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11EA24B-3055-4DB8-B616-5723B9A0F08E}" type="slidenum">
              <a:rPr lang="de-DE" altLang="en-US" sz="1100"/>
              <a:pPr eaLnBrk="1" hangingPunct="1"/>
              <a:t>50</a:t>
            </a:fld>
            <a:endParaRPr lang="de-DE" altLang="en-US" sz="11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en-US" smtClean="0"/>
              <a:t>Formale Spezifikation</a:t>
            </a:r>
          </a:p>
        </p:txBody>
      </p:sp>
      <p:sp>
        <p:nvSpPr>
          <p:cNvPr id="55299" name="Content Placeholder 2"/>
          <p:cNvSpPr>
            <a:spLocks noGrp="1"/>
          </p:cNvSpPr>
          <p:nvPr>
            <p:ph idx="1"/>
          </p:nvPr>
        </p:nvSpPr>
        <p:spPr>
          <a:xfrm>
            <a:off x="166688" y="981075"/>
            <a:ext cx="9501187" cy="5326063"/>
          </a:xfrm>
        </p:spPr>
        <p:txBody>
          <a:bodyPr/>
          <a:lstStyle/>
          <a:p>
            <a:r>
              <a:rPr lang="de-DE" altLang="en-US" smtClean="0"/>
              <a:t>Vorteile:</a:t>
            </a:r>
          </a:p>
          <a:p>
            <a:pPr lvl="1"/>
            <a:r>
              <a:rPr lang="de-DE" altLang="en-US" smtClean="0">
                <a:solidFill>
                  <a:srgbClr val="0000FF"/>
                </a:solidFill>
              </a:rPr>
              <a:t>Unklarheiten</a:t>
            </a:r>
            <a:r>
              <a:rPr lang="de-DE" altLang="en-US" smtClean="0"/>
              <a:t> und Missverständnisse sind ausgeschlossen</a:t>
            </a:r>
          </a:p>
          <a:p>
            <a:pPr lvl="1"/>
            <a:r>
              <a:rPr lang="de-DE" altLang="en-US" smtClean="0"/>
              <a:t>Eine Implementierung kann mit </a:t>
            </a:r>
            <a:r>
              <a:rPr lang="de-DE" altLang="en-US" smtClean="0">
                <a:solidFill>
                  <a:srgbClr val="0000FF"/>
                </a:solidFill>
              </a:rPr>
              <a:t>mathematischen Methoden </a:t>
            </a:r>
            <a:r>
              <a:rPr lang="de-DE" altLang="en-US" smtClean="0"/>
              <a:t>(und das heißt automatisch) auf </a:t>
            </a:r>
            <a:r>
              <a:rPr lang="de-DE" altLang="en-US" smtClean="0">
                <a:solidFill>
                  <a:srgbClr val="0000FF"/>
                </a:solidFill>
              </a:rPr>
              <a:t>Konsistenz</a:t>
            </a:r>
            <a:r>
              <a:rPr lang="de-DE" altLang="en-US" smtClean="0"/>
              <a:t> mit der Spezifikation, also auf Korrektheit, geprüft werden. </a:t>
            </a:r>
          </a:p>
          <a:p>
            <a:r>
              <a:rPr lang="de-DE" altLang="en-US" smtClean="0"/>
              <a:t>Selbst wenn sich die formalen Techniken nicht auf jede Software anwenden ließen, wäre es eine </a:t>
            </a:r>
            <a:r>
              <a:rPr lang="de-DE" altLang="en-US" smtClean="0">
                <a:solidFill>
                  <a:srgbClr val="0000FF"/>
                </a:solidFill>
              </a:rPr>
              <a:t>erhebliche Verbesserung</a:t>
            </a:r>
            <a:r>
              <a:rPr lang="de-DE" altLang="en-US" smtClean="0"/>
              <a:t>, wenn sie für größere Bereiche der Software-Entwicklung tauglich würden.</a:t>
            </a:r>
          </a:p>
          <a:p>
            <a:pPr lvl="1"/>
            <a:r>
              <a:rPr lang="de-DE" altLang="en-US" smtClean="0"/>
              <a:t>Beispielsweise könnten viel benutzte Modul- oder Klassenbibliotheken formal spezifiziert, verifiziert und dann risikolos in andere Software eingebunden werden.</a:t>
            </a:r>
            <a:endParaRPr lang="en-US" altLang="en-US" smtClean="0"/>
          </a:p>
        </p:txBody>
      </p:sp>
      <p:sp>
        <p:nvSpPr>
          <p:cNvPr id="553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7C21EA7-F48E-46C8-9738-37AA64F405FB}" type="slidenum">
              <a:rPr lang="de-DE" altLang="en-US" sz="1100"/>
              <a:pPr eaLnBrk="1" hangingPunct="1"/>
              <a:t>51</a:t>
            </a:fld>
            <a:endParaRPr lang="de-DE" altLang="en-US" sz="11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mtClean="0"/>
              <a:t>Probleme der Formalen Spezifikation</a:t>
            </a:r>
          </a:p>
        </p:txBody>
      </p:sp>
      <p:sp>
        <p:nvSpPr>
          <p:cNvPr id="56323" name="Content Placeholder 2"/>
          <p:cNvSpPr>
            <a:spLocks noGrp="1"/>
          </p:cNvSpPr>
          <p:nvPr>
            <p:ph idx="1"/>
          </p:nvPr>
        </p:nvSpPr>
        <p:spPr>
          <a:xfrm>
            <a:off x="166688" y="981075"/>
            <a:ext cx="9501187" cy="5326063"/>
          </a:xfrm>
        </p:spPr>
        <p:txBody>
          <a:bodyPr/>
          <a:lstStyle/>
          <a:p>
            <a:r>
              <a:rPr lang="de-DE" altLang="en-US" smtClean="0">
                <a:solidFill>
                  <a:srgbClr val="E73B49"/>
                </a:solidFill>
              </a:rPr>
              <a:t>Erstellung, Prüfung und Verwendung formaler Spezifikationen</a:t>
            </a:r>
          </a:p>
          <a:p>
            <a:pPr lvl="1"/>
            <a:r>
              <a:rPr lang="de-DE" altLang="en-US" smtClean="0"/>
              <a:t>Formale Beschreibungen sind schwer zu erstellen und zu prüfen. Sie taugen damit nicht für die Kommunikation mit Kunden und Anwendern. </a:t>
            </a:r>
          </a:p>
          <a:p>
            <a:r>
              <a:rPr lang="de-DE" altLang="en-US" smtClean="0">
                <a:solidFill>
                  <a:srgbClr val="E73B49"/>
                </a:solidFill>
              </a:rPr>
              <a:t>Die Beschränkung auf funktionale Anforderungen</a:t>
            </a:r>
          </a:p>
          <a:p>
            <a:pPr lvl="1"/>
            <a:r>
              <a:rPr lang="de-DE" altLang="en-US" smtClean="0"/>
              <a:t>Funktionalen Anforderungen lassen sich formal spezifizieren. Für die vielen anderen Anforderungen stehen uns keine formalen Modelle zur Verfügung, sie lassen sich darum – mit unserem heutigen Wissen – nicht formalisieren.</a:t>
            </a:r>
            <a:endParaRPr lang="en-US" altLang="en-US" smtClean="0"/>
          </a:p>
        </p:txBody>
      </p:sp>
      <p:sp>
        <p:nvSpPr>
          <p:cNvPr id="563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8CAC23E-BAB8-4A75-8EED-1635AF476BFF}" type="slidenum">
              <a:rPr lang="de-DE" altLang="en-US" sz="1100"/>
              <a:pPr eaLnBrk="1" hangingPunct="1"/>
              <a:t>52</a:t>
            </a:fld>
            <a:endParaRPr lang="de-DE" altLang="en-US" sz="11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smtClean="0"/>
              <a:t>Grafische Darstellungen der Spezifikation</a:t>
            </a:r>
          </a:p>
        </p:txBody>
      </p:sp>
      <p:sp>
        <p:nvSpPr>
          <p:cNvPr id="57347" name="Content Placeholder 2"/>
          <p:cNvSpPr>
            <a:spLocks noGrp="1"/>
          </p:cNvSpPr>
          <p:nvPr>
            <p:ph idx="1"/>
          </p:nvPr>
        </p:nvSpPr>
        <p:spPr>
          <a:xfrm>
            <a:off x="166688" y="981075"/>
            <a:ext cx="9501187" cy="5326063"/>
          </a:xfrm>
        </p:spPr>
        <p:txBody>
          <a:bodyPr/>
          <a:lstStyle/>
          <a:p>
            <a:r>
              <a:rPr lang="de-DE" altLang="en-US" smtClean="0"/>
              <a:t>Pionier war Douglas Ross mit der »</a:t>
            </a:r>
            <a:r>
              <a:rPr lang="de-DE" altLang="en-US" smtClean="0">
                <a:solidFill>
                  <a:srgbClr val="0000FF"/>
                </a:solidFill>
              </a:rPr>
              <a:t>Structured Analysis and Design Technique</a:t>
            </a:r>
            <a:r>
              <a:rPr lang="de-DE" altLang="en-US" smtClean="0"/>
              <a:t>« (SADT); SADT  hatte jedoch keinen anhaltenden Erfolg. </a:t>
            </a:r>
          </a:p>
          <a:p>
            <a:r>
              <a:rPr lang="de-DE" altLang="en-US" smtClean="0"/>
              <a:t>»Structured Analysis« von Tom DeMarco beruht auf den Konzepten aus SADT. </a:t>
            </a:r>
          </a:p>
          <a:p>
            <a:pPr lvl="1"/>
            <a:r>
              <a:rPr lang="de-DE" altLang="en-US" smtClean="0"/>
              <a:t>SA war bis zum Aufkommen der Objektorientierung sehr populär und wurde durch viele Werkzeuge unterstützt.</a:t>
            </a:r>
          </a:p>
          <a:p>
            <a:r>
              <a:rPr lang="de-DE" altLang="en-US" smtClean="0"/>
              <a:t>Anfang der Neunzigerjahre wurde eine Vielzahl von Notationen für die »</a:t>
            </a:r>
            <a:r>
              <a:rPr lang="de-DE" altLang="en-US" smtClean="0">
                <a:solidFill>
                  <a:srgbClr val="0000FF"/>
                </a:solidFill>
              </a:rPr>
              <a:t>objektorientierte Analyse</a:t>
            </a:r>
            <a:r>
              <a:rPr lang="de-DE" altLang="en-US" smtClean="0"/>
              <a:t>« vorgestellt. </a:t>
            </a:r>
          </a:p>
          <a:p>
            <a:r>
              <a:rPr lang="de-DE" altLang="en-US" smtClean="0"/>
              <a:t>Heute sind die meisten dieser Notationen vergessen, weil sie durch UML-Notationen verdrängt wurden. </a:t>
            </a:r>
          </a:p>
          <a:p>
            <a:pPr lvl="1"/>
            <a:r>
              <a:rPr lang="de-DE" altLang="en-US" smtClean="0"/>
              <a:t>UML bietet Notationen, die in der Analyse verwendet werden können, insbesondere die Anwendungsfalldiagramme.</a:t>
            </a:r>
            <a:endParaRPr lang="en-US" altLang="en-US" smtClean="0"/>
          </a:p>
        </p:txBody>
      </p:sp>
      <p:sp>
        <p:nvSpPr>
          <p:cNvPr id="573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85B6B60-5584-47F0-A20D-62E21183553A}" type="slidenum">
              <a:rPr lang="de-DE" altLang="en-US" sz="1100"/>
              <a:pPr eaLnBrk="1" hangingPunct="1"/>
              <a:t>53</a:t>
            </a:fld>
            <a:endParaRPr lang="de-DE" altLang="en-US" sz="11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smtClean="0"/>
              <a:t>Natürlichsprachliche Spezifikation</a:t>
            </a:r>
          </a:p>
        </p:txBody>
      </p:sp>
      <p:sp>
        <p:nvSpPr>
          <p:cNvPr id="58371" name="Content Placeholder 2"/>
          <p:cNvSpPr>
            <a:spLocks noGrp="1"/>
          </p:cNvSpPr>
          <p:nvPr>
            <p:ph idx="1"/>
          </p:nvPr>
        </p:nvSpPr>
        <p:spPr>
          <a:xfrm>
            <a:off x="166688" y="981075"/>
            <a:ext cx="9501187" cy="5326063"/>
          </a:xfrm>
        </p:spPr>
        <p:txBody>
          <a:bodyPr/>
          <a:lstStyle/>
          <a:p>
            <a:r>
              <a:rPr lang="de-DE" altLang="en-US" smtClean="0"/>
              <a:t>Wegen der oben beschriebenen Probleme mit formalen und grafischen Spezifikationen sind Texte meist </a:t>
            </a:r>
            <a:r>
              <a:rPr lang="de-DE" altLang="en-US" smtClean="0">
                <a:solidFill>
                  <a:srgbClr val="0000FF"/>
                </a:solidFill>
              </a:rPr>
              <a:t>das beste oder einzige Mittel zur Kommunikation</a:t>
            </a:r>
            <a:r>
              <a:rPr lang="de-DE" altLang="en-US" smtClean="0"/>
              <a:t> mit den Klienten. </a:t>
            </a:r>
          </a:p>
          <a:p>
            <a:r>
              <a:rPr lang="de-DE" altLang="en-US" smtClean="0"/>
              <a:t>Wie kann man die </a:t>
            </a:r>
            <a:r>
              <a:rPr lang="de-DE" altLang="en-US" smtClean="0">
                <a:solidFill>
                  <a:srgbClr val="0000FF"/>
                </a:solidFill>
              </a:rPr>
              <a:t>Nachteile der Verwendung natürlicher Sprachen </a:t>
            </a:r>
            <a:r>
              <a:rPr lang="de-DE" altLang="en-US" smtClean="0"/>
              <a:t>vermindern oder beseitigen?</a:t>
            </a:r>
          </a:p>
          <a:p>
            <a:r>
              <a:rPr lang="de-DE" altLang="en-US" smtClean="0"/>
              <a:t>Die Firma SOPHIST hat ein Regelwerk entwickelt, das diese Probleme </a:t>
            </a:r>
          </a:p>
          <a:p>
            <a:pPr lvl="1"/>
            <a:r>
              <a:rPr lang="de-DE" altLang="en-US" smtClean="0"/>
              <a:t>Es definiert einige besonders wichtige Regeln. </a:t>
            </a:r>
          </a:p>
          <a:p>
            <a:pPr lvl="1"/>
            <a:r>
              <a:rPr lang="de-DE" altLang="en-US" smtClean="0"/>
              <a:t>Dabei geht es immer darum, Lücken und Unschärfen zu vermeiden und deutlich zu machen, wer wann was tut.</a:t>
            </a:r>
          </a:p>
        </p:txBody>
      </p:sp>
      <p:sp>
        <p:nvSpPr>
          <p:cNvPr id="583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ECB02DF-8E93-425A-8A03-4C1D4F428591}" type="slidenum">
              <a:rPr lang="de-DE" altLang="en-US" sz="1100"/>
              <a:pPr eaLnBrk="1" hangingPunct="1"/>
              <a:t>54</a:t>
            </a:fld>
            <a:endParaRPr lang="de-DE" altLang="en-US" sz="11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smtClean="0"/>
              <a:t>Einige Sprachregeln - 1</a:t>
            </a:r>
          </a:p>
        </p:txBody>
      </p:sp>
      <p:sp>
        <p:nvSpPr>
          <p:cNvPr id="5939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45D9672-4405-4A19-8D36-2B9F272E3DCE}" type="slidenum">
              <a:rPr lang="de-DE" altLang="en-US" sz="1100"/>
              <a:pPr eaLnBrk="1" hangingPunct="1"/>
              <a:t>55</a:t>
            </a:fld>
            <a:endParaRPr lang="de-DE" altLang="en-US" sz="1100"/>
          </a:p>
        </p:txBody>
      </p:sp>
      <p:graphicFrame>
        <p:nvGraphicFramePr>
          <p:cNvPr id="4" name="Table 3"/>
          <p:cNvGraphicFramePr>
            <a:graphicFrameLocks noGrp="1"/>
          </p:cNvGraphicFramePr>
          <p:nvPr/>
        </p:nvGraphicFramePr>
        <p:xfrm>
          <a:off x="128588" y="908050"/>
          <a:ext cx="9504362" cy="5316538"/>
        </p:xfrm>
        <a:graphic>
          <a:graphicData uri="http://schemas.openxmlformats.org/drawingml/2006/table">
            <a:tbl>
              <a:tblPr/>
              <a:tblGrid>
                <a:gridCol w="504019">
                  <a:extLst>
                    <a:ext uri="{9D8B030D-6E8A-4147-A177-3AD203B41FA5}">
                      <a16:colId xmlns:a16="http://schemas.microsoft.com/office/drawing/2014/main" val="20000"/>
                    </a:ext>
                  </a:extLst>
                </a:gridCol>
                <a:gridCol w="2774297">
                  <a:extLst>
                    <a:ext uri="{9D8B030D-6E8A-4147-A177-3AD203B41FA5}">
                      <a16:colId xmlns:a16="http://schemas.microsoft.com/office/drawing/2014/main" val="20001"/>
                    </a:ext>
                  </a:extLst>
                </a:gridCol>
                <a:gridCol w="6226045">
                  <a:extLst>
                    <a:ext uri="{9D8B030D-6E8A-4147-A177-3AD203B41FA5}">
                      <a16:colId xmlns:a16="http://schemas.microsoft.com/office/drawing/2014/main" val="20002"/>
                    </a:ext>
                  </a:extLst>
                </a:gridCol>
              </a:tblGrid>
              <a:tr h="367792">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2000" dirty="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Helvetica"/>
                          <a:ea typeface="PMingLiU"/>
                          <a:cs typeface="Times New Roman"/>
                        </a:rPr>
                        <a:t>Regel</a:t>
                      </a:r>
                      <a:endParaRPr lang="de-DE" sz="2000" dirty="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Helvetica"/>
                          <a:ea typeface="PMingLiU"/>
                          <a:cs typeface="Times New Roman"/>
                        </a:rPr>
                        <a:t>Erläuterung, Beispiel</a:t>
                      </a:r>
                      <a:endParaRPr lang="de-DE" sz="2000" dirty="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0000"/>
                  </a:ext>
                </a:extLst>
              </a:tr>
              <a:tr h="794625">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R1</a:t>
                      </a:r>
                      <a:endParaRPr lang="de-DE" sz="200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Formulieren Sie jede </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Anforderung im Aktiv.</a:t>
                      </a:r>
                      <a:endParaRPr lang="de-DE" sz="2000" dirty="0">
                        <a:solidFill>
                          <a:srgbClr val="0000FF"/>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Der Akteur wird angegeben, und es wird sichtbar, ob das System oder der Benutzer etwas tut. Fordert man, dass etwas</a:t>
                      </a:r>
                      <a:r>
                        <a:rPr lang="de-DE" sz="1600" i="1" dirty="0">
                          <a:solidFill>
                            <a:srgbClr val="000000"/>
                          </a:solidFill>
                          <a:latin typeface="Helvetica"/>
                          <a:ea typeface="PMingLiU"/>
                          <a:cs typeface="Times New Roman"/>
                        </a:rPr>
                        <a:t> </a:t>
                      </a:r>
                      <a:r>
                        <a:rPr lang="de-DE" sz="1600" dirty="0">
                          <a:solidFill>
                            <a:srgbClr val="000000"/>
                          </a:solidFill>
                          <a:latin typeface="Helvetica"/>
                          <a:ea typeface="PMingLiU"/>
                          <a:cs typeface="Times New Roman"/>
                        </a:rPr>
                        <a:t>»</a:t>
                      </a:r>
                      <a:r>
                        <a:rPr lang="de-DE" sz="1600" i="1" dirty="0">
                          <a:solidFill>
                            <a:srgbClr val="000000"/>
                          </a:solidFill>
                          <a:latin typeface="Helvetica"/>
                          <a:ea typeface="PMingLiU"/>
                          <a:cs typeface="Times New Roman"/>
                        </a:rPr>
                        <a:t>gelöscht wird</a:t>
                      </a:r>
                      <a:r>
                        <a:rPr lang="de-DE" sz="1600" dirty="0">
                          <a:solidFill>
                            <a:srgbClr val="000000"/>
                          </a:solidFill>
                          <a:latin typeface="Helvetica"/>
                          <a:ea typeface="PMingLiU"/>
                          <a:cs typeface="Times New Roman"/>
                        </a:rPr>
                        <a:t>«, so bleibt das unklar.</a:t>
                      </a:r>
                      <a:endParaRPr lang="de-DE" sz="2000" dirty="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26339">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R2</a:t>
                      </a:r>
                      <a:endParaRPr lang="de-DE" sz="200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Drücken Sie Prozesse </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durch Vollverben aus.</a:t>
                      </a:r>
                      <a:endParaRPr lang="de-DE" sz="2000" dirty="0">
                        <a:solidFill>
                          <a:srgbClr val="0000FF"/>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Vollverben (wie »liest«, »erzeugt«, nicht »ist«, »hat«) verlangen weitere Informationen (Objekte, Ergänzungen), die den Prozess genauer beschreiben. Nicht: »</a:t>
                      </a:r>
                      <a:r>
                        <a:rPr lang="de-DE" sz="1600" i="1">
                          <a:solidFill>
                            <a:srgbClr val="000000"/>
                          </a:solidFill>
                          <a:latin typeface="Helvetica"/>
                          <a:ea typeface="PMingLiU"/>
                          <a:cs typeface="Times New Roman"/>
                        </a:rPr>
                        <a:t>Wenn die Daten konsistent sind</a:t>
                      </a:r>
                      <a:r>
                        <a:rPr lang="de-DE" sz="1600">
                          <a:solidFill>
                            <a:srgbClr val="000000"/>
                          </a:solidFill>
                          <a:latin typeface="Helvetica"/>
                          <a:ea typeface="PMingLiU"/>
                          <a:cs typeface="Times New Roman"/>
                        </a:rPr>
                        <a:t>«, sondern »</a:t>
                      </a:r>
                      <a:r>
                        <a:rPr lang="de-DE" sz="1600" i="1">
                          <a:solidFill>
                            <a:srgbClr val="000000"/>
                          </a:solidFill>
                          <a:latin typeface="Helvetica"/>
                          <a:ea typeface="PMingLiU"/>
                          <a:cs typeface="Times New Roman"/>
                        </a:rPr>
                        <a:t>Wenn Programm ABC die Konsistenz der Daten geprüft hat</a:t>
                      </a:r>
                      <a:r>
                        <a:rPr lang="de-DE" sz="1600">
                          <a:solidFill>
                            <a:srgbClr val="000000"/>
                          </a:solidFill>
                          <a:latin typeface="Helvetica"/>
                          <a:ea typeface="PMingLiU"/>
                          <a:cs typeface="Times New Roman"/>
                        </a:rPr>
                        <a:t>«</a:t>
                      </a:r>
                      <a:r>
                        <a:rPr lang="de-DE" sz="1600" i="1">
                          <a:solidFill>
                            <a:srgbClr val="000000"/>
                          </a:solidFill>
                          <a:latin typeface="Helvetica"/>
                          <a:ea typeface="PMingLiU"/>
                          <a:cs typeface="Times New Roman"/>
                        </a:rPr>
                        <a:t>.</a:t>
                      </a:r>
                      <a:r>
                        <a:rPr lang="de-DE" sz="1600">
                          <a:solidFill>
                            <a:srgbClr val="000000"/>
                          </a:solidFill>
                          <a:latin typeface="Helvetica"/>
                          <a:ea typeface="PMingLiU"/>
                          <a:cs typeface="Times New Roman"/>
                        </a:rPr>
                        <a:t> Und natürlich muss auch spezifiziert sein, was geschehen soll, wenn sie </a:t>
                      </a:r>
                      <a:r>
                        <a:rPr lang="de-DE" sz="1600" i="1">
                          <a:solidFill>
                            <a:srgbClr val="000000"/>
                          </a:solidFill>
                          <a:latin typeface="Helvetica"/>
                          <a:ea typeface="PMingLiU"/>
                          <a:cs typeface="Times New Roman"/>
                        </a:rPr>
                        <a:t>nicht</a:t>
                      </a:r>
                      <a:r>
                        <a:rPr lang="de-DE" sz="1600">
                          <a:solidFill>
                            <a:srgbClr val="000000"/>
                          </a:solidFill>
                          <a:latin typeface="Helvetica"/>
                          <a:ea typeface="PMingLiU"/>
                          <a:cs typeface="Times New Roman"/>
                        </a:rPr>
                        <a:t> konsistent sind (R4).</a:t>
                      </a:r>
                      <a:endParaRPr lang="de-DE" sz="200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94625">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R3</a:t>
                      </a:r>
                      <a:endParaRPr lang="de-DE" sz="200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Entdecken Sie </a:t>
                      </a:r>
                      <a:r>
                        <a:rPr lang="de-DE" sz="1600" dirty="0" err="1">
                          <a:solidFill>
                            <a:srgbClr val="0000FF"/>
                          </a:solidFill>
                          <a:latin typeface="Helvetica"/>
                          <a:ea typeface="PMingLiU"/>
                          <a:cs typeface="Times New Roman"/>
                        </a:rPr>
                        <a:t>unvoll</a:t>
                      </a:r>
                      <a:r>
                        <a:rPr lang="de-DE" sz="1600" dirty="0">
                          <a:solidFill>
                            <a:srgbClr val="0000FF"/>
                          </a:solidFill>
                          <a:latin typeface="Helvetica"/>
                          <a:ea typeface="PMingLiU"/>
                          <a:cs typeface="Times New Roman"/>
                        </a:rPr>
                        <a:t>-</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ständig spezifizierte </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Prozesswörter (Verben).</a:t>
                      </a:r>
                      <a:endParaRPr lang="de-DE" sz="2000" dirty="0">
                        <a:solidFill>
                          <a:srgbClr val="0000FF"/>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Fehlen Angaben (Objekte), dann wird nach diesen Angaben gesucht, um vollständige Aussagen zu erhalten. </a:t>
                      </a:r>
                      <a:r>
                        <a:rPr lang="en-US" sz="1600">
                          <a:solidFill>
                            <a:srgbClr val="000000"/>
                          </a:solidFill>
                          <a:latin typeface="Helvetica"/>
                          <a:ea typeface="PMingLiU"/>
                          <a:cs typeface="Times New Roman"/>
                        </a:rPr>
                        <a:t>Wenn eine Komponente </a:t>
                      </a:r>
                      <a:r>
                        <a:rPr lang="en-US" sz="1600" i="1">
                          <a:solidFill>
                            <a:srgbClr val="000000"/>
                          </a:solidFill>
                          <a:latin typeface="Helvetica"/>
                          <a:ea typeface="PMingLiU"/>
                          <a:cs typeface="Times New Roman"/>
                        </a:rPr>
                        <a:t>einen Fehler meldet</a:t>
                      </a:r>
                      <a:r>
                        <a:rPr lang="en-US" sz="1600">
                          <a:solidFill>
                            <a:srgbClr val="000000"/>
                          </a:solidFill>
                          <a:latin typeface="Helvetica"/>
                          <a:ea typeface="PMingLiU"/>
                          <a:cs typeface="Times New Roman"/>
                        </a:rPr>
                        <a:t>, fragt sich, wem.</a:t>
                      </a:r>
                      <a:endParaRPr lang="de-DE" sz="200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94625">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R4</a:t>
                      </a:r>
                      <a:endParaRPr lang="de-DE" sz="200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Ermitteln Sie unvollständig </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spezifizierte Bedingungen.</a:t>
                      </a:r>
                      <a:endParaRPr lang="de-DE" sz="2000" dirty="0">
                        <a:solidFill>
                          <a:srgbClr val="0000FF"/>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Für Bedingungen der Form »Wenn-dann-sonst« müssen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sowohl der Dann- als auch der Sonst-Fall beschrieben sein (vgl. das Beispiel für R2).</a:t>
                      </a:r>
                      <a:endParaRPr lang="de-DE" sz="200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038530">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R5</a:t>
                      </a:r>
                      <a:endParaRPr lang="de-DE" sz="2000">
                        <a:solidFill>
                          <a:srgbClr val="000000"/>
                        </a:solidFill>
                        <a:latin typeface="Times New Roman"/>
                        <a:ea typeface="PMingLiU"/>
                        <a:cs typeface="Times New Roman"/>
                      </a:endParaRPr>
                    </a:p>
                  </a:txBody>
                  <a:tcPr marL="35937" marR="17969" marT="35950" marB="26962">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Bestimmen Sie </a:t>
                      </a:r>
                      <a:br>
                        <a:rPr lang="de-DE" sz="1600" dirty="0">
                          <a:solidFill>
                            <a:srgbClr val="0000FF"/>
                          </a:solidFill>
                          <a:latin typeface="Helvetica"/>
                          <a:ea typeface="PMingLiU"/>
                          <a:cs typeface="Times New Roman"/>
                        </a:rPr>
                      </a:br>
                      <a:r>
                        <a:rPr lang="de-DE" sz="1600" dirty="0">
                          <a:solidFill>
                            <a:srgbClr val="0000FF"/>
                          </a:solidFill>
                          <a:latin typeface="Helvetica"/>
                          <a:ea typeface="PMingLiU"/>
                          <a:cs typeface="Times New Roman"/>
                        </a:rPr>
                        <a:t>die </a:t>
                      </a:r>
                      <a:r>
                        <a:rPr lang="de-DE" sz="1600" dirty="0" err="1" smtClean="0">
                          <a:solidFill>
                            <a:srgbClr val="0000FF"/>
                          </a:solidFill>
                          <a:latin typeface="Helvetica"/>
                          <a:ea typeface="PMingLiU"/>
                          <a:cs typeface="Times New Roman"/>
                        </a:rPr>
                        <a:t>Universalquantoren</a:t>
                      </a:r>
                      <a:r>
                        <a:rPr lang="de-DE" sz="1600" dirty="0">
                          <a:solidFill>
                            <a:srgbClr val="0000FF"/>
                          </a:solidFill>
                          <a:latin typeface="Helvetica"/>
                          <a:ea typeface="PMingLiU"/>
                          <a:cs typeface="Times New Roman"/>
                        </a:rPr>
                        <a:t>.</a:t>
                      </a:r>
                      <a:endParaRPr lang="de-DE" sz="2000" dirty="0">
                        <a:solidFill>
                          <a:srgbClr val="0000FF"/>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Sind Sätze mit »nie«, »immer«, »jedes«, »kein«, »alle« wirklich universell gültig, oder gibt es Einschränkungen? Sind »</a:t>
                      </a:r>
                      <a:r>
                        <a:rPr lang="de-DE" sz="1600" i="1" dirty="0">
                          <a:solidFill>
                            <a:srgbClr val="000000"/>
                          </a:solidFill>
                          <a:latin typeface="Helvetica"/>
                          <a:ea typeface="PMingLiU"/>
                          <a:cs typeface="Times New Roman"/>
                        </a:rPr>
                        <a:t>alle Personen« </a:t>
                      </a:r>
                      <a:r>
                        <a:rPr lang="de-DE" sz="1600" dirty="0">
                          <a:solidFill>
                            <a:srgbClr val="000000"/>
                          </a:solidFill>
                          <a:latin typeface="Helvetica"/>
                          <a:ea typeface="PMingLiU"/>
                          <a:cs typeface="Times New Roman"/>
                        </a:rPr>
                        <a:t>wirklich alle Personen, oder nur die Anwesenden, die Mitarbeiter, die Besitzer einer Eintrittskarte?</a:t>
                      </a:r>
                      <a:endParaRPr lang="de-DE" sz="2000" dirty="0">
                        <a:solidFill>
                          <a:srgbClr val="000000"/>
                        </a:solidFill>
                        <a:latin typeface="Times New Roman"/>
                        <a:ea typeface="PMingLiU"/>
                        <a:cs typeface="Times New Roman"/>
                      </a:endParaRPr>
                    </a:p>
                  </a:txBody>
                  <a:tcPr marL="35937" marR="17969" marT="35950" marB="26962">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smtClean="0"/>
              <a:t>Einige Sprachregeln - 2</a:t>
            </a:r>
          </a:p>
        </p:txBody>
      </p:sp>
      <p:sp>
        <p:nvSpPr>
          <p:cNvPr id="6041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43AA64B-F1B9-4E56-A1ED-93D519CEC8EF}" type="slidenum">
              <a:rPr lang="de-DE" altLang="en-US" sz="1100"/>
              <a:pPr eaLnBrk="1" hangingPunct="1"/>
              <a:t>56</a:t>
            </a:fld>
            <a:endParaRPr lang="de-DE" altLang="en-US" sz="1100"/>
          </a:p>
        </p:txBody>
      </p:sp>
      <p:graphicFrame>
        <p:nvGraphicFramePr>
          <p:cNvPr id="4" name="Table 3"/>
          <p:cNvGraphicFramePr>
            <a:graphicFrameLocks noGrp="1"/>
          </p:cNvGraphicFramePr>
          <p:nvPr/>
        </p:nvGraphicFramePr>
        <p:xfrm>
          <a:off x="273050" y="908050"/>
          <a:ext cx="9144000" cy="4521200"/>
        </p:xfrm>
        <a:graphic>
          <a:graphicData uri="http://schemas.openxmlformats.org/drawingml/2006/table">
            <a:tbl>
              <a:tblPr/>
              <a:tblGrid>
                <a:gridCol w="576000">
                  <a:extLst>
                    <a:ext uri="{9D8B030D-6E8A-4147-A177-3AD203B41FA5}">
                      <a16:colId xmlns:a16="http://schemas.microsoft.com/office/drawing/2014/main" val="20000"/>
                    </a:ext>
                  </a:extLst>
                </a:gridCol>
                <a:gridCol w="2578018">
                  <a:extLst>
                    <a:ext uri="{9D8B030D-6E8A-4147-A177-3AD203B41FA5}">
                      <a16:colId xmlns:a16="http://schemas.microsoft.com/office/drawing/2014/main" val="20001"/>
                    </a:ext>
                  </a:extLst>
                </a:gridCol>
                <a:gridCol w="5989982">
                  <a:extLst>
                    <a:ext uri="{9D8B030D-6E8A-4147-A177-3AD203B41FA5}">
                      <a16:colId xmlns:a16="http://schemas.microsoft.com/office/drawing/2014/main" val="20002"/>
                    </a:ext>
                  </a:extLst>
                </a:gridCol>
              </a:tblGrid>
              <a:tr h="367734">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2000" dirty="0">
                        <a:solidFill>
                          <a:srgbClr val="000000"/>
                        </a:solidFill>
                        <a:latin typeface="Times New Roman"/>
                        <a:ea typeface="PMingLiU"/>
                        <a:cs typeface="Times New Roman"/>
                      </a:endParaRPr>
                    </a:p>
                  </a:txBody>
                  <a:tcPr marL="35936" marR="17968" marT="35944" marB="26958">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Helvetica"/>
                          <a:ea typeface="PMingLiU"/>
                          <a:cs typeface="Times New Roman"/>
                        </a:rPr>
                        <a:t>Regel</a:t>
                      </a:r>
                      <a:endParaRPr lang="de-DE" sz="2000" dirty="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Helvetica"/>
                          <a:ea typeface="PMingLiU"/>
                          <a:cs typeface="Times New Roman"/>
                        </a:rPr>
                        <a:t>Erläuterung, Beispiel</a:t>
                      </a:r>
                      <a:endParaRPr lang="de-DE" sz="2000" dirty="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0000"/>
                  </a:ext>
                </a:extLst>
              </a:tr>
              <a:tr h="1282233">
                <a:tc>
                  <a:txBody>
                    <a:bodyPr/>
                    <a:lstStyle/>
                    <a:p>
                      <a:pPr marL="177800">
                        <a:lnSpc>
                          <a:spcPct val="100000"/>
                        </a:lnSpc>
                        <a:spcBef>
                          <a:spcPts val="300"/>
                        </a:spcBef>
                        <a:spcAft>
                          <a:spcPts val="0"/>
                        </a:spcAft>
                        <a:tabLst>
                          <a:tab pos="177800" algn="l"/>
                          <a:tab pos="215900" algn="l"/>
                          <a:tab pos="393700" algn="l"/>
                          <a:tab pos="749300" algn="l"/>
                        </a:tabLst>
                      </a:pPr>
                      <a:r>
                        <a:rPr lang="en-US" sz="1600" dirty="0">
                          <a:solidFill>
                            <a:srgbClr val="000000"/>
                          </a:solidFill>
                          <a:latin typeface="Helvetica"/>
                          <a:ea typeface="PMingLiU"/>
                          <a:cs typeface="Times New Roman"/>
                        </a:rPr>
                        <a:t>R6</a:t>
                      </a:r>
                      <a:endParaRPr lang="de-DE" sz="2000" dirty="0">
                        <a:solidFill>
                          <a:srgbClr val="000000"/>
                        </a:solidFill>
                        <a:latin typeface="Times New Roman"/>
                        <a:ea typeface="PMingLiU"/>
                        <a:cs typeface="Times New Roman"/>
                      </a:endParaRPr>
                    </a:p>
                  </a:txBody>
                  <a:tcPr marL="35936" marR="17968" marT="35944" marB="26958">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dirty="0" err="1">
                          <a:solidFill>
                            <a:srgbClr val="0000FF"/>
                          </a:solidFill>
                          <a:latin typeface="Helvetica"/>
                          <a:ea typeface="PMingLiU"/>
                          <a:cs typeface="Times New Roman"/>
                        </a:rPr>
                        <a:t>Überprüfen</a:t>
                      </a:r>
                      <a:r>
                        <a:rPr lang="en-US" sz="1600" dirty="0">
                          <a:solidFill>
                            <a:srgbClr val="0000FF"/>
                          </a:solidFill>
                          <a:latin typeface="Helvetica"/>
                          <a:ea typeface="PMingLiU"/>
                          <a:cs typeface="Times New Roman"/>
                        </a:rPr>
                        <a:t> </a:t>
                      </a:r>
                      <a:r>
                        <a:rPr lang="en-US" sz="1600" dirty="0" err="1">
                          <a:solidFill>
                            <a:srgbClr val="0000FF"/>
                          </a:solidFill>
                          <a:latin typeface="Helvetica"/>
                          <a:ea typeface="PMingLiU"/>
                          <a:cs typeface="Times New Roman"/>
                        </a:rPr>
                        <a:t>Sie</a:t>
                      </a:r>
                      <a:r>
                        <a:rPr lang="en-US" sz="1600" dirty="0">
                          <a:solidFill>
                            <a:srgbClr val="0000FF"/>
                          </a:solidFill>
                          <a:latin typeface="Helvetica"/>
                          <a:ea typeface="PMingLiU"/>
                          <a:cs typeface="Times New Roman"/>
                        </a:rPr>
                        <a:t> </a:t>
                      </a:r>
                      <a:br>
                        <a:rPr lang="en-US" sz="1600" dirty="0">
                          <a:solidFill>
                            <a:srgbClr val="0000FF"/>
                          </a:solidFill>
                          <a:latin typeface="Helvetica"/>
                          <a:ea typeface="PMingLiU"/>
                          <a:cs typeface="Times New Roman"/>
                        </a:rPr>
                      </a:br>
                      <a:r>
                        <a:rPr lang="en-US" sz="1600" dirty="0" err="1">
                          <a:solidFill>
                            <a:srgbClr val="0000FF"/>
                          </a:solidFill>
                          <a:latin typeface="Helvetica"/>
                          <a:ea typeface="PMingLiU"/>
                          <a:cs typeface="Times New Roman"/>
                        </a:rPr>
                        <a:t>Nominalisierungen</a:t>
                      </a:r>
                      <a:r>
                        <a:rPr lang="en-US" sz="1600" dirty="0">
                          <a:solidFill>
                            <a:srgbClr val="0000FF"/>
                          </a:solidFill>
                          <a:latin typeface="Helvetica"/>
                          <a:ea typeface="PMingLiU"/>
                          <a:cs typeface="Times New Roman"/>
                        </a:rPr>
                        <a:t>.</a:t>
                      </a:r>
                      <a:endParaRPr lang="de-DE" sz="2000" dirty="0">
                        <a:solidFill>
                          <a:srgbClr val="0000FF"/>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Nomen (z.</a:t>
                      </a:r>
                      <a:r>
                        <a:rPr lang="de-DE" sz="1600" dirty="0">
                          <a:solidFill>
                            <a:srgbClr val="000000"/>
                          </a:solidFill>
                          <a:latin typeface="Arial"/>
                          <a:ea typeface="PMingLiU"/>
                          <a:cs typeface="Times New Roman"/>
                        </a:rPr>
                        <a:t>  </a:t>
                      </a:r>
                      <a:r>
                        <a:rPr lang="de-DE" sz="1600" dirty="0">
                          <a:solidFill>
                            <a:srgbClr val="000000"/>
                          </a:solidFill>
                          <a:latin typeface="Helvetica"/>
                          <a:ea typeface="PMingLiU"/>
                          <a:cs typeface="Times New Roman"/>
                        </a:rPr>
                        <a:t>B. »Generierung«, »Datenverlust«) weisen oft </a:t>
                      </a:r>
                      <a:br>
                        <a:rPr lang="de-DE" sz="1600" dirty="0">
                          <a:solidFill>
                            <a:srgbClr val="000000"/>
                          </a:solidFill>
                          <a:latin typeface="Helvetica"/>
                          <a:ea typeface="PMingLiU"/>
                          <a:cs typeface="Times New Roman"/>
                        </a:rPr>
                      </a:br>
                      <a:r>
                        <a:rPr lang="de-DE" sz="1600" dirty="0">
                          <a:solidFill>
                            <a:srgbClr val="000000"/>
                          </a:solidFill>
                          <a:latin typeface="Helvetica"/>
                          <a:ea typeface="PMingLiU"/>
                          <a:cs typeface="Times New Roman"/>
                        </a:rPr>
                        <a:t>auf einen komplexen Prozess hin, der beschrieben werden muss. Verwendet man das Substantiv »</a:t>
                      </a:r>
                      <a:r>
                        <a:rPr lang="de-DE" sz="1600" i="1" dirty="0">
                          <a:solidFill>
                            <a:srgbClr val="000000"/>
                          </a:solidFill>
                          <a:latin typeface="Helvetica"/>
                          <a:ea typeface="PMingLiU"/>
                          <a:cs typeface="Times New Roman"/>
                        </a:rPr>
                        <a:t>Anmeldung</a:t>
                      </a:r>
                      <a:r>
                        <a:rPr lang="de-DE" sz="1600" dirty="0">
                          <a:solidFill>
                            <a:srgbClr val="000000"/>
                          </a:solidFill>
                          <a:latin typeface="Helvetica"/>
                          <a:ea typeface="PMingLiU"/>
                          <a:cs typeface="Times New Roman"/>
                        </a:rPr>
                        <a:t>«, dann </a:t>
                      </a:r>
                      <a:r>
                        <a:rPr lang="de-DE" sz="1600" dirty="0" smtClean="0">
                          <a:solidFill>
                            <a:srgbClr val="000000"/>
                          </a:solidFill>
                          <a:latin typeface="Helvetica"/>
                          <a:ea typeface="PMingLiU"/>
                          <a:cs typeface="Times New Roman"/>
                        </a:rPr>
                        <a:t>fehlen </a:t>
                      </a:r>
                      <a:r>
                        <a:rPr lang="de-DE" sz="1600" dirty="0">
                          <a:solidFill>
                            <a:srgbClr val="000000"/>
                          </a:solidFill>
                          <a:latin typeface="Helvetica"/>
                          <a:ea typeface="PMingLiU"/>
                          <a:cs typeface="Times New Roman"/>
                        </a:rPr>
                        <a:t>meist die Ergänzungen, die beim Verb »</a:t>
                      </a:r>
                      <a:r>
                        <a:rPr lang="de-DE" sz="1600" i="1" dirty="0">
                          <a:solidFill>
                            <a:srgbClr val="000000"/>
                          </a:solidFill>
                          <a:latin typeface="Helvetica"/>
                          <a:ea typeface="PMingLiU"/>
                          <a:cs typeface="Times New Roman"/>
                        </a:rPr>
                        <a:t>anmelden</a:t>
                      </a:r>
                      <a:r>
                        <a:rPr lang="de-DE" sz="1600" dirty="0">
                          <a:solidFill>
                            <a:srgbClr val="000000"/>
                          </a:solidFill>
                          <a:latin typeface="Helvetica"/>
                          <a:ea typeface="PMingLiU"/>
                          <a:cs typeface="Times New Roman"/>
                        </a:rPr>
                        <a:t>« </a:t>
                      </a:r>
                      <a:r>
                        <a:rPr lang="de-DE" sz="1600" dirty="0" smtClean="0">
                          <a:solidFill>
                            <a:srgbClr val="000000"/>
                          </a:solidFill>
                          <a:latin typeface="Helvetica"/>
                          <a:ea typeface="PMingLiU"/>
                          <a:cs typeface="Times New Roman"/>
                        </a:rPr>
                        <a:t>erwartet </a:t>
                      </a:r>
                      <a:r>
                        <a:rPr lang="de-DE" sz="1600" dirty="0">
                          <a:solidFill>
                            <a:srgbClr val="000000"/>
                          </a:solidFill>
                          <a:latin typeface="Helvetica"/>
                          <a:ea typeface="PMingLiU"/>
                          <a:cs typeface="Times New Roman"/>
                        </a:rPr>
                        <a:t>werden: Wer meldet sich wo und wofür an?</a:t>
                      </a:r>
                      <a:endParaRPr lang="de-DE" sz="2000" dirty="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38366">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R7</a:t>
                      </a:r>
                      <a:endParaRPr lang="de-DE" sz="2000">
                        <a:solidFill>
                          <a:srgbClr val="000000"/>
                        </a:solidFill>
                        <a:latin typeface="Times New Roman"/>
                        <a:ea typeface="PMingLiU"/>
                        <a:cs typeface="Times New Roman"/>
                      </a:endParaRPr>
                    </a:p>
                  </a:txBody>
                  <a:tcPr marL="35936" marR="17968" marT="35944" marB="26958">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Erkennen und präzisieren Sie unbestimmte Substantive.</a:t>
                      </a:r>
                      <a:endParaRPr lang="de-DE" sz="2000" dirty="0">
                        <a:solidFill>
                          <a:srgbClr val="0000FF"/>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Oft bleibt unklar, ob es sich um einen generischen Begriff oder um ein bestimmtes Objekt handelt. Ist vom »</a:t>
                      </a:r>
                      <a:r>
                        <a:rPr lang="de-DE" sz="1600" i="1" dirty="0">
                          <a:solidFill>
                            <a:srgbClr val="000000"/>
                          </a:solidFill>
                          <a:latin typeface="Helvetica"/>
                          <a:ea typeface="PMingLiU"/>
                          <a:cs typeface="Times New Roman"/>
                        </a:rPr>
                        <a:t>Bediener</a:t>
                      </a:r>
                      <a:r>
                        <a:rPr lang="de-DE" sz="1600" dirty="0">
                          <a:solidFill>
                            <a:srgbClr val="000000"/>
                          </a:solidFill>
                          <a:latin typeface="Helvetica"/>
                          <a:ea typeface="PMingLiU"/>
                          <a:cs typeface="Times New Roman"/>
                        </a:rPr>
                        <a:t>« die Rede, so fragt es sich, ob es nur einen gibt oder welcher </a:t>
                      </a:r>
                      <a:r>
                        <a:rPr lang="de-DE" sz="1600" dirty="0" smtClean="0">
                          <a:solidFill>
                            <a:srgbClr val="000000"/>
                          </a:solidFill>
                          <a:latin typeface="Helvetica"/>
                          <a:ea typeface="PMingLiU"/>
                          <a:cs typeface="Times New Roman"/>
                        </a:rPr>
                        <a:t>gemeint </a:t>
                      </a:r>
                      <a:r>
                        <a:rPr lang="de-DE" sz="1600" dirty="0">
                          <a:solidFill>
                            <a:srgbClr val="000000"/>
                          </a:solidFill>
                          <a:latin typeface="Helvetica"/>
                          <a:ea typeface="PMingLiU"/>
                          <a:cs typeface="Times New Roman"/>
                        </a:rPr>
                        <a:t>ist. </a:t>
                      </a:r>
                      <a:r>
                        <a:rPr lang="en-US" sz="1600" dirty="0" err="1">
                          <a:solidFill>
                            <a:srgbClr val="000000"/>
                          </a:solidFill>
                          <a:latin typeface="Helvetica"/>
                          <a:ea typeface="PMingLiU"/>
                          <a:cs typeface="Times New Roman"/>
                        </a:rPr>
                        <a:t>Ähnliches</a:t>
                      </a:r>
                      <a:r>
                        <a:rPr lang="en-US" sz="1600" dirty="0">
                          <a:solidFill>
                            <a:srgbClr val="000000"/>
                          </a:solidFill>
                          <a:latin typeface="Helvetica"/>
                          <a:ea typeface="PMingLiU"/>
                          <a:cs typeface="Times New Roman"/>
                        </a:rPr>
                        <a:t> gilt </a:t>
                      </a:r>
                      <a:r>
                        <a:rPr lang="en-US" sz="1600" dirty="0" err="1">
                          <a:solidFill>
                            <a:srgbClr val="000000"/>
                          </a:solidFill>
                          <a:latin typeface="Helvetica"/>
                          <a:ea typeface="PMingLiU"/>
                          <a:cs typeface="Times New Roman"/>
                        </a:rPr>
                        <a:t>für</a:t>
                      </a:r>
                      <a:r>
                        <a:rPr lang="en-US" sz="1600" dirty="0">
                          <a:solidFill>
                            <a:srgbClr val="000000"/>
                          </a:solidFill>
                          <a:latin typeface="Helvetica"/>
                          <a:ea typeface="PMingLiU"/>
                          <a:cs typeface="Times New Roman"/>
                        </a:rPr>
                        <a:t> </a:t>
                      </a:r>
                      <a:r>
                        <a:rPr lang="en-US" sz="1600" dirty="0" err="1">
                          <a:solidFill>
                            <a:srgbClr val="000000"/>
                          </a:solidFill>
                          <a:latin typeface="Helvetica"/>
                          <a:ea typeface="PMingLiU"/>
                          <a:cs typeface="Times New Roman"/>
                        </a:rPr>
                        <a:t>viele</a:t>
                      </a:r>
                      <a:r>
                        <a:rPr lang="en-US" sz="1600" dirty="0">
                          <a:solidFill>
                            <a:srgbClr val="000000"/>
                          </a:solidFill>
                          <a:latin typeface="Helvetica"/>
                          <a:ea typeface="PMingLiU"/>
                          <a:cs typeface="Times New Roman"/>
                        </a:rPr>
                        <a:t> </a:t>
                      </a:r>
                      <a:r>
                        <a:rPr lang="en-US" sz="1600" dirty="0" err="1">
                          <a:solidFill>
                            <a:srgbClr val="000000"/>
                          </a:solidFill>
                          <a:latin typeface="Helvetica"/>
                          <a:ea typeface="PMingLiU"/>
                          <a:cs typeface="Times New Roman"/>
                        </a:rPr>
                        <a:t>Begriffe</a:t>
                      </a:r>
                      <a:r>
                        <a:rPr lang="en-US" sz="1600" dirty="0">
                          <a:solidFill>
                            <a:srgbClr val="000000"/>
                          </a:solidFill>
                          <a:latin typeface="Helvetica"/>
                          <a:ea typeface="PMingLiU"/>
                          <a:cs typeface="Times New Roman"/>
                        </a:rPr>
                        <a:t> (</a:t>
                      </a:r>
                      <a:r>
                        <a:rPr lang="en-US" sz="1600" dirty="0" err="1">
                          <a:solidFill>
                            <a:srgbClr val="000000"/>
                          </a:solidFill>
                          <a:latin typeface="Helvetica"/>
                          <a:ea typeface="PMingLiU"/>
                          <a:cs typeface="Times New Roman"/>
                        </a:rPr>
                        <a:t>Gerät</a:t>
                      </a:r>
                      <a:r>
                        <a:rPr lang="en-US" sz="1600" dirty="0">
                          <a:solidFill>
                            <a:srgbClr val="000000"/>
                          </a:solidFill>
                          <a:latin typeface="Helvetica"/>
                          <a:ea typeface="PMingLiU"/>
                          <a:cs typeface="Times New Roman"/>
                        </a:rPr>
                        <a:t>, </a:t>
                      </a:r>
                      <a:r>
                        <a:rPr lang="en-US" sz="1600" dirty="0" err="1">
                          <a:solidFill>
                            <a:srgbClr val="000000"/>
                          </a:solidFill>
                          <a:latin typeface="Helvetica"/>
                          <a:ea typeface="PMingLiU"/>
                          <a:cs typeface="Times New Roman"/>
                        </a:rPr>
                        <a:t>Meldung</a:t>
                      </a:r>
                      <a:r>
                        <a:rPr lang="en-US" sz="1600" dirty="0">
                          <a:solidFill>
                            <a:srgbClr val="000000"/>
                          </a:solidFill>
                          <a:latin typeface="Helvetica"/>
                          <a:ea typeface="PMingLiU"/>
                          <a:cs typeface="Times New Roman"/>
                        </a:rPr>
                        <a:t>).</a:t>
                      </a:r>
                      <a:endParaRPr lang="de-DE" sz="2000" dirty="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38366">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R8</a:t>
                      </a:r>
                      <a:endParaRPr lang="de-DE" sz="2000">
                        <a:solidFill>
                          <a:srgbClr val="000000"/>
                        </a:solidFill>
                        <a:latin typeface="Times New Roman"/>
                        <a:ea typeface="PMingLiU"/>
                        <a:cs typeface="Times New Roman"/>
                      </a:endParaRPr>
                    </a:p>
                  </a:txBody>
                  <a:tcPr marL="35936" marR="17968" marT="35944" marB="26958">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FF"/>
                          </a:solidFill>
                          <a:latin typeface="Helvetica"/>
                          <a:ea typeface="PMingLiU"/>
                          <a:cs typeface="Times New Roman"/>
                        </a:rPr>
                        <a:t>Klären Sie die Zuständigkeiten bei Möglichkeiten und Notwendigkeiten.</a:t>
                      </a:r>
                      <a:endParaRPr lang="de-DE" sz="2000" dirty="0">
                        <a:solidFill>
                          <a:srgbClr val="0000FF"/>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Ein Zwang muss realisiert werden. Steht in einer Anforderung, dass etwas </a:t>
                      </a:r>
                      <a:r>
                        <a:rPr lang="de-DE" sz="1600" i="1">
                          <a:solidFill>
                            <a:srgbClr val="000000"/>
                          </a:solidFill>
                          <a:latin typeface="Helvetica"/>
                          <a:ea typeface="PMingLiU"/>
                          <a:cs typeface="Times New Roman"/>
                        </a:rPr>
                        <a:t>möglich</a:t>
                      </a:r>
                      <a:r>
                        <a:rPr lang="de-DE" sz="1600">
                          <a:solidFill>
                            <a:srgbClr val="000000"/>
                          </a:solidFill>
                          <a:latin typeface="Helvetica"/>
                          <a:ea typeface="PMingLiU"/>
                          <a:cs typeface="Times New Roman"/>
                        </a:rPr>
                        <a:t> oder </a:t>
                      </a:r>
                      <a:r>
                        <a:rPr lang="de-DE" sz="1600" i="1">
                          <a:solidFill>
                            <a:srgbClr val="000000"/>
                          </a:solidFill>
                          <a:latin typeface="Helvetica"/>
                          <a:ea typeface="PMingLiU"/>
                          <a:cs typeface="Times New Roman"/>
                        </a:rPr>
                        <a:t>unmöglich</a:t>
                      </a:r>
                      <a:r>
                        <a:rPr lang="de-DE" sz="1600">
                          <a:solidFill>
                            <a:srgbClr val="000000"/>
                          </a:solidFill>
                          <a:latin typeface="Helvetica"/>
                          <a:ea typeface="PMingLiU"/>
                          <a:cs typeface="Times New Roman"/>
                        </a:rPr>
                        <a:t> ist, </a:t>
                      </a:r>
                      <a:r>
                        <a:rPr lang="de-DE" sz="1600" i="1">
                          <a:solidFill>
                            <a:srgbClr val="000000"/>
                          </a:solidFill>
                          <a:latin typeface="Helvetica"/>
                          <a:ea typeface="PMingLiU"/>
                          <a:cs typeface="Times New Roman"/>
                        </a:rPr>
                        <a:t>passieren kann</a:t>
                      </a:r>
                      <a:r>
                        <a:rPr lang="de-DE" sz="1600">
                          <a:solidFill>
                            <a:srgbClr val="000000"/>
                          </a:solidFill>
                          <a:latin typeface="Helvetica"/>
                          <a:ea typeface="PMingLiU"/>
                          <a:cs typeface="Times New Roman"/>
                        </a:rPr>
                        <a:t>, </a:t>
                      </a:r>
                      <a:r>
                        <a:rPr lang="de-DE" sz="1600" i="1">
                          <a:solidFill>
                            <a:srgbClr val="000000"/>
                          </a:solidFill>
                          <a:latin typeface="Helvetica"/>
                          <a:ea typeface="PMingLiU"/>
                          <a:cs typeface="Times New Roman"/>
                        </a:rPr>
                        <a:t>darf</a:t>
                      </a:r>
                      <a:r>
                        <a:rPr lang="de-DE" sz="1600">
                          <a:solidFill>
                            <a:srgbClr val="000000"/>
                          </a:solidFill>
                          <a:latin typeface="Helvetica"/>
                          <a:ea typeface="PMingLiU"/>
                          <a:cs typeface="Times New Roman"/>
                        </a:rPr>
                        <a:t> oder </a:t>
                      </a:r>
                      <a:r>
                        <a:rPr lang="de-DE" sz="1600" i="1">
                          <a:solidFill>
                            <a:srgbClr val="000000"/>
                          </a:solidFill>
                          <a:latin typeface="Helvetica"/>
                          <a:ea typeface="PMingLiU"/>
                          <a:cs typeface="Times New Roman"/>
                        </a:rPr>
                        <a:t>muss</a:t>
                      </a:r>
                      <a:r>
                        <a:rPr lang="de-DE" sz="1600">
                          <a:solidFill>
                            <a:srgbClr val="000000"/>
                          </a:solidFill>
                          <a:latin typeface="Helvetica"/>
                          <a:ea typeface="PMingLiU"/>
                          <a:cs typeface="Times New Roman"/>
                        </a:rPr>
                        <a:t>, so ist zu klären, wer dies erzwingt oder verhindert.</a:t>
                      </a:r>
                      <a:endParaRPr lang="de-DE" sz="200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94500">
                <a:tc>
                  <a:txBody>
                    <a:bodyPr/>
                    <a:lstStyle/>
                    <a:p>
                      <a:pPr marL="177800">
                        <a:lnSpc>
                          <a:spcPct val="100000"/>
                        </a:lnSpc>
                        <a:spcBef>
                          <a:spcPts val="300"/>
                        </a:spcBef>
                        <a:spcAft>
                          <a:spcPts val="0"/>
                        </a:spcAft>
                        <a:tabLst>
                          <a:tab pos="177800" algn="l"/>
                          <a:tab pos="215900" algn="l"/>
                          <a:tab pos="393700" algn="l"/>
                          <a:tab pos="749300" algn="l"/>
                        </a:tabLst>
                      </a:pPr>
                      <a:r>
                        <a:rPr lang="en-US" sz="1600">
                          <a:solidFill>
                            <a:srgbClr val="000000"/>
                          </a:solidFill>
                          <a:latin typeface="Helvetica"/>
                          <a:ea typeface="PMingLiU"/>
                          <a:cs typeface="Times New Roman"/>
                        </a:rPr>
                        <a:t>R9</a:t>
                      </a:r>
                      <a:endParaRPr lang="de-DE" sz="2000">
                        <a:solidFill>
                          <a:srgbClr val="000000"/>
                        </a:solidFill>
                        <a:latin typeface="Times New Roman"/>
                        <a:ea typeface="PMingLiU"/>
                        <a:cs typeface="Times New Roman"/>
                      </a:endParaRPr>
                    </a:p>
                  </a:txBody>
                  <a:tcPr marL="35936" marR="17968" marT="35944" marB="26958">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en-US" sz="1600" dirty="0" err="1">
                          <a:solidFill>
                            <a:srgbClr val="0000FF"/>
                          </a:solidFill>
                          <a:latin typeface="Helvetica"/>
                          <a:ea typeface="PMingLiU"/>
                          <a:cs typeface="Times New Roman"/>
                        </a:rPr>
                        <a:t>Erkennen</a:t>
                      </a:r>
                      <a:r>
                        <a:rPr lang="en-US" sz="1600" dirty="0">
                          <a:solidFill>
                            <a:srgbClr val="0000FF"/>
                          </a:solidFill>
                          <a:latin typeface="Helvetica"/>
                          <a:ea typeface="PMingLiU"/>
                          <a:cs typeface="Times New Roman"/>
                        </a:rPr>
                        <a:t> </a:t>
                      </a:r>
                      <a:r>
                        <a:rPr lang="en-US" sz="1600" dirty="0" err="1">
                          <a:solidFill>
                            <a:srgbClr val="0000FF"/>
                          </a:solidFill>
                          <a:latin typeface="Helvetica"/>
                          <a:ea typeface="PMingLiU"/>
                          <a:cs typeface="Times New Roman"/>
                        </a:rPr>
                        <a:t>Sie</a:t>
                      </a:r>
                      <a:r>
                        <a:rPr lang="en-US" sz="1600" dirty="0">
                          <a:solidFill>
                            <a:srgbClr val="0000FF"/>
                          </a:solidFill>
                          <a:latin typeface="Helvetica"/>
                          <a:ea typeface="PMingLiU"/>
                          <a:cs typeface="Times New Roman"/>
                        </a:rPr>
                        <a:t> </a:t>
                      </a:r>
                      <a:r>
                        <a:rPr lang="en-US" sz="1600" dirty="0" err="1">
                          <a:solidFill>
                            <a:srgbClr val="0000FF"/>
                          </a:solidFill>
                          <a:latin typeface="Helvetica"/>
                          <a:ea typeface="PMingLiU"/>
                          <a:cs typeface="Times New Roman"/>
                        </a:rPr>
                        <a:t>implizite</a:t>
                      </a:r>
                      <a:r>
                        <a:rPr lang="en-US" sz="1600" dirty="0">
                          <a:solidFill>
                            <a:srgbClr val="0000FF"/>
                          </a:solidFill>
                          <a:latin typeface="Helvetica"/>
                          <a:ea typeface="PMingLiU"/>
                          <a:cs typeface="Times New Roman"/>
                        </a:rPr>
                        <a:t> </a:t>
                      </a:r>
                      <a:r>
                        <a:rPr lang="en-US" sz="1600" dirty="0" err="1" smtClean="0">
                          <a:solidFill>
                            <a:srgbClr val="0000FF"/>
                          </a:solidFill>
                          <a:latin typeface="Helvetica"/>
                          <a:ea typeface="PMingLiU"/>
                          <a:cs typeface="Times New Roman"/>
                        </a:rPr>
                        <a:t>Annahmen</a:t>
                      </a:r>
                      <a:r>
                        <a:rPr lang="en-US" sz="1600" dirty="0">
                          <a:solidFill>
                            <a:srgbClr val="0000FF"/>
                          </a:solidFill>
                          <a:latin typeface="Helvetica"/>
                          <a:ea typeface="PMingLiU"/>
                          <a:cs typeface="Times New Roman"/>
                        </a:rPr>
                        <a:t>.</a:t>
                      </a:r>
                      <a:endParaRPr lang="de-DE" sz="2000" dirty="0">
                        <a:solidFill>
                          <a:srgbClr val="0000FF"/>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Begriffe in den Anforderungen (»</a:t>
                      </a:r>
                      <a:r>
                        <a:rPr lang="de-DE" sz="1600" i="1" dirty="0">
                          <a:solidFill>
                            <a:srgbClr val="000000"/>
                          </a:solidFill>
                          <a:latin typeface="Helvetica"/>
                          <a:ea typeface="PMingLiU"/>
                          <a:cs typeface="Times New Roman"/>
                        </a:rPr>
                        <a:t>die Firewall</a:t>
                      </a:r>
                      <a:r>
                        <a:rPr lang="de-DE" sz="1600" dirty="0">
                          <a:solidFill>
                            <a:srgbClr val="000000"/>
                          </a:solidFill>
                          <a:latin typeface="Helvetica"/>
                          <a:ea typeface="PMingLiU"/>
                          <a:cs typeface="Times New Roman"/>
                        </a:rPr>
                        <a:t>«), die nicht erläutert sind, deuten oft auf implizite Annahmen (hier vermutlich auf die, dass es </a:t>
                      </a:r>
                      <a:r>
                        <a:rPr lang="de-DE" sz="1600" i="1" dirty="0">
                          <a:solidFill>
                            <a:srgbClr val="000000"/>
                          </a:solidFill>
                          <a:latin typeface="Helvetica"/>
                          <a:ea typeface="PMingLiU"/>
                          <a:cs typeface="Times New Roman"/>
                        </a:rPr>
                        <a:t>eine Firewall gibt</a:t>
                      </a:r>
                      <a:r>
                        <a:rPr lang="de-DE" sz="1600" dirty="0">
                          <a:solidFill>
                            <a:srgbClr val="000000"/>
                          </a:solidFill>
                          <a:latin typeface="Helvetica"/>
                          <a:ea typeface="PMingLiU"/>
                          <a:cs typeface="Times New Roman"/>
                        </a:rPr>
                        <a:t>).</a:t>
                      </a:r>
                      <a:endParaRPr lang="de-DE" sz="2000" dirty="0">
                        <a:solidFill>
                          <a:srgbClr val="000000"/>
                        </a:solidFill>
                        <a:latin typeface="Times New Roman"/>
                        <a:ea typeface="PMingLiU"/>
                        <a:cs typeface="Times New Roman"/>
                      </a:endParaRPr>
                    </a:p>
                  </a:txBody>
                  <a:tcPr marL="35936" marR="17968" marT="35944" marB="26958">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ltLang="en-US" smtClean="0"/>
              <a:t>Beispiel</a:t>
            </a:r>
          </a:p>
        </p:txBody>
      </p:sp>
      <p:sp>
        <p:nvSpPr>
          <p:cNvPr id="61443" name="Content Placeholder 2"/>
          <p:cNvSpPr>
            <a:spLocks noGrp="1"/>
          </p:cNvSpPr>
          <p:nvPr>
            <p:ph idx="1"/>
          </p:nvPr>
        </p:nvSpPr>
        <p:spPr>
          <a:xfrm>
            <a:off x="166688" y="981075"/>
            <a:ext cx="9501187" cy="5326063"/>
          </a:xfrm>
        </p:spPr>
        <p:txBody>
          <a:bodyPr/>
          <a:lstStyle/>
          <a:p>
            <a:r>
              <a:rPr lang="de-DE" altLang="en-US" smtClean="0">
                <a:solidFill>
                  <a:srgbClr val="E42835"/>
                </a:solidFill>
              </a:rPr>
              <a:t>»Es soll geprüft werden, dass neben Autor und Titel des Dokuments auch immer der Aufbewahrungsort eingegeben wird.«</a:t>
            </a:r>
          </a:p>
          <a:p>
            <a:pPr lvl="1"/>
            <a:r>
              <a:rPr lang="de-DE" altLang="en-US" smtClean="0"/>
              <a:t>R1: Die Anforderung ist im Passiv formuliert (»... soll geprüft werden«, »... eingegeben wird«), die Akteure fehlen.</a:t>
            </a:r>
          </a:p>
          <a:p>
            <a:pPr lvl="1"/>
            <a:r>
              <a:rPr lang="de-DE" altLang="en-US" smtClean="0"/>
              <a:t>R7: Es muss klar sein, welcher Autor gemeint ist. Ähnliche Fragen gibt es zum Aufbewahrungsort.</a:t>
            </a:r>
          </a:p>
          <a:p>
            <a:pPr lvl="1"/>
            <a:r>
              <a:rPr lang="de-DE" altLang="en-US" smtClean="0"/>
              <a:t>R3: Die Prozesswörter »prüfen« und »eingeben« sind unvoll-ständig spezifiziert. Wer prüft wann, wer gibt wann etwas ein?</a:t>
            </a:r>
          </a:p>
          <a:p>
            <a:pPr lvl="1"/>
            <a:r>
              <a:rPr lang="de-DE" altLang="en-US" smtClean="0"/>
              <a:t>R4: In der Anforderung steckt eine unvollständig spezifizierte Bedingung. Was soll geschehen, wenn der Aufbewahrungsort nicht eingegeben wurde?</a:t>
            </a:r>
          </a:p>
          <a:p>
            <a:pPr lvl="1"/>
            <a:r>
              <a:rPr lang="de-DE" altLang="en-US" smtClean="0"/>
              <a:t>R5: Es muss nachgefragt werden, ob der angegebene Sachverhalt auch wirklich immer gelten soll.</a:t>
            </a:r>
          </a:p>
        </p:txBody>
      </p:sp>
      <p:sp>
        <p:nvSpPr>
          <p:cNvPr id="614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9267A1C-B296-4520-8AE2-E705DB925119}" type="slidenum">
              <a:rPr lang="de-DE" altLang="en-US" sz="1100"/>
              <a:pPr eaLnBrk="1" hangingPunct="1"/>
              <a:t>57</a:t>
            </a:fld>
            <a:endParaRPr lang="de-DE" altLang="en-US" sz="110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smtClean="0"/>
              <a:t>Sprachschablonen</a:t>
            </a:r>
          </a:p>
        </p:txBody>
      </p:sp>
      <p:sp>
        <p:nvSpPr>
          <p:cNvPr id="62467" name="Content Placeholder 2"/>
          <p:cNvSpPr>
            <a:spLocks noGrp="1"/>
          </p:cNvSpPr>
          <p:nvPr>
            <p:ph idx="1"/>
          </p:nvPr>
        </p:nvSpPr>
        <p:spPr>
          <a:xfrm>
            <a:off x="166688" y="981075"/>
            <a:ext cx="9501187" cy="5326063"/>
          </a:xfrm>
        </p:spPr>
        <p:txBody>
          <a:bodyPr/>
          <a:lstStyle/>
          <a:p>
            <a:r>
              <a:rPr lang="de-DE" altLang="en-US" smtClean="0"/>
              <a:t>Die SOPHISTen geben dafür das Schema </a:t>
            </a:r>
            <a:r>
              <a:rPr lang="de-DE" altLang="en-US" smtClean="0">
                <a:solidFill>
                  <a:srgbClr val="E42835"/>
                </a:solidFill>
              </a:rPr>
              <a:t>A B C D E F </a:t>
            </a:r>
            <a:r>
              <a:rPr lang="de-DE" altLang="en-US" smtClean="0"/>
              <a:t>vor:</a:t>
            </a:r>
          </a:p>
          <a:p>
            <a:pPr lvl="1"/>
            <a:r>
              <a:rPr lang="de-DE" altLang="en-US" smtClean="0">
                <a:solidFill>
                  <a:srgbClr val="E42835"/>
                </a:solidFill>
              </a:rPr>
              <a:t>A</a:t>
            </a:r>
            <a:r>
              <a:rPr lang="de-DE" altLang="en-US" smtClean="0"/>
              <a:t>	klärt, wann und unter welchen Bedingungen die Aktivität stattfindet.</a:t>
            </a:r>
          </a:p>
          <a:p>
            <a:pPr lvl="1"/>
            <a:r>
              <a:rPr lang="de-DE" altLang="en-US" smtClean="0">
                <a:solidFill>
                  <a:srgbClr val="E42835"/>
                </a:solidFill>
              </a:rPr>
              <a:t>B</a:t>
            </a:r>
            <a:r>
              <a:rPr lang="de-DE" altLang="en-US" smtClean="0"/>
              <a:t>	ist MUSS (Pflicht), SOLL (Wunsch) oder WIRD (Absicht).</a:t>
            </a:r>
          </a:p>
          <a:p>
            <a:pPr lvl="1"/>
            <a:r>
              <a:rPr lang="de-DE" altLang="en-US" smtClean="0">
                <a:solidFill>
                  <a:srgbClr val="E42835"/>
                </a:solidFill>
              </a:rPr>
              <a:t>C</a:t>
            </a:r>
            <a:r>
              <a:rPr lang="de-DE" altLang="en-US" smtClean="0"/>
              <a:t>	ist immer »das System« oder eine konkrete Nennung des Systems.</a:t>
            </a:r>
          </a:p>
          <a:p>
            <a:pPr lvl="1"/>
            <a:r>
              <a:rPr lang="de-DE" altLang="en-US" smtClean="0">
                <a:solidFill>
                  <a:srgbClr val="E42835"/>
                </a:solidFill>
              </a:rPr>
              <a:t>D</a:t>
            </a:r>
            <a:r>
              <a:rPr lang="de-DE" altLang="en-US" smtClean="0"/>
              <a:t>	ist eine von drei Möglichkeiten: Die erste beschreibt eine selbständige Systemaktivität (»tut«), die zweite eine vom System angebotene Funktion (»bietet jemandem die Möglichkeit, zu tun«), die dritte die Inanspruchnahme einer von Dritten angebotenen Funktion (»ist fähig zu tun, wenn bestimmte Voraussetzungen gegeben sind«). </a:t>
            </a:r>
          </a:p>
          <a:p>
            <a:pPr lvl="1"/>
            <a:r>
              <a:rPr lang="de-DE" altLang="en-US" smtClean="0">
                <a:solidFill>
                  <a:srgbClr val="E42835"/>
                </a:solidFill>
              </a:rPr>
              <a:t>E</a:t>
            </a:r>
            <a:r>
              <a:rPr lang="de-DE" altLang="en-US" smtClean="0"/>
              <a:t>	enthält Ergänzungen, insbesondere ein Objekt.</a:t>
            </a:r>
          </a:p>
          <a:p>
            <a:pPr lvl="1"/>
            <a:r>
              <a:rPr lang="de-DE" altLang="en-US" smtClean="0">
                <a:solidFill>
                  <a:srgbClr val="E42835"/>
                </a:solidFill>
              </a:rPr>
              <a:t>F</a:t>
            </a:r>
            <a:r>
              <a:rPr lang="de-DE" altLang="en-US" smtClean="0"/>
              <a:t>	ist das eigentliche Prozesswort (was passiert).</a:t>
            </a:r>
            <a:endParaRPr lang="en-US" altLang="en-US" smtClean="0"/>
          </a:p>
        </p:txBody>
      </p:sp>
      <p:sp>
        <p:nvSpPr>
          <p:cNvPr id="624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7A3433B-2AAD-472A-8330-12BDA0234058}" type="slidenum">
              <a:rPr lang="de-DE" altLang="en-US" sz="1100"/>
              <a:pPr eaLnBrk="1" hangingPunct="1"/>
              <a:t>58</a:t>
            </a:fld>
            <a:endParaRPr lang="de-DE" altLang="en-US" sz="11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smtClean="0"/>
              <a:t>Beispiel</a:t>
            </a:r>
          </a:p>
        </p:txBody>
      </p:sp>
      <p:sp>
        <p:nvSpPr>
          <p:cNvPr id="63491" name="Content Placeholder 2"/>
          <p:cNvSpPr>
            <a:spLocks noGrp="1"/>
          </p:cNvSpPr>
          <p:nvPr>
            <p:ph idx="1"/>
          </p:nvPr>
        </p:nvSpPr>
        <p:spPr>
          <a:xfrm>
            <a:off x="166688" y="981075"/>
            <a:ext cx="9501187" cy="5326063"/>
          </a:xfrm>
        </p:spPr>
        <p:txBody>
          <a:bodyPr/>
          <a:lstStyle/>
          <a:p>
            <a:r>
              <a:rPr lang="de-DE" altLang="en-US" smtClean="0">
                <a:solidFill>
                  <a:srgbClr val="E42835"/>
                </a:solidFill>
              </a:rPr>
              <a:t>Nach Ende der Bürozeiten </a:t>
            </a:r>
            <a:r>
              <a:rPr lang="de-DE" altLang="en-US" smtClean="0">
                <a:solidFill>
                  <a:srgbClr val="0000FF"/>
                </a:solidFill>
              </a:rPr>
              <a:t>(=A)</a:t>
            </a:r>
            <a:r>
              <a:rPr lang="de-DE" altLang="en-US" smtClean="0">
                <a:solidFill>
                  <a:srgbClr val="E42835"/>
                </a:solidFill>
              </a:rPr>
              <a:t> soll </a:t>
            </a:r>
            <a:r>
              <a:rPr lang="de-DE" altLang="en-US" smtClean="0">
                <a:solidFill>
                  <a:srgbClr val="0000FF"/>
                </a:solidFill>
              </a:rPr>
              <a:t>(=B)</a:t>
            </a:r>
            <a:r>
              <a:rPr lang="de-DE" altLang="en-US" smtClean="0">
                <a:solidFill>
                  <a:srgbClr val="E42835"/>
                </a:solidFill>
              </a:rPr>
              <a:t> das System </a:t>
            </a:r>
            <a:r>
              <a:rPr lang="de-DE" altLang="en-US" smtClean="0">
                <a:solidFill>
                  <a:srgbClr val="0000FF"/>
                </a:solidFill>
              </a:rPr>
              <a:t>(=C)</a:t>
            </a:r>
            <a:r>
              <a:rPr lang="de-DE" altLang="en-US" smtClean="0">
                <a:solidFill>
                  <a:srgbClr val="E42835"/>
                </a:solidFill>
              </a:rPr>
              <a:t> dem Operator die Möglichkeit bieten </a:t>
            </a:r>
            <a:r>
              <a:rPr lang="de-DE" altLang="en-US" smtClean="0">
                <a:solidFill>
                  <a:srgbClr val="0000FF"/>
                </a:solidFill>
              </a:rPr>
              <a:t>(=D)</a:t>
            </a:r>
            <a:r>
              <a:rPr lang="de-DE" altLang="en-US" smtClean="0">
                <a:solidFill>
                  <a:srgbClr val="E42835"/>
                </a:solidFill>
              </a:rPr>
              <a:t>, alle neuen Anmeldungen auf einem externen Datenträger </a:t>
            </a:r>
            <a:r>
              <a:rPr lang="de-DE" altLang="en-US" smtClean="0">
                <a:solidFill>
                  <a:srgbClr val="0000FF"/>
                </a:solidFill>
              </a:rPr>
              <a:t>(=E)</a:t>
            </a:r>
            <a:r>
              <a:rPr lang="de-DE" altLang="en-US" smtClean="0">
                <a:solidFill>
                  <a:srgbClr val="E42835"/>
                </a:solidFill>
              </a:rPr>
              <a:t> zu sichern </a:t>
            </a:r>
            <a:r>
              <a:rPr lang="de-DE" altLang="en-US" smtClean="0">
                <a:solidFill>
                  <a:srgbClr val="0000FF"/>
                </a:solidFill>
              </a:rPr>
              <a:t>(=F)</a:t>
            </a:r>
            <a:r>
              <a:rPr lang="de-DE" altLang="en-US" smtClean="0">
                <a:solidFill>
                  <a:srgbClr val="E42835"/>
                </a:solidFill>
              </a:rPr>
              <a:t>.</a:t>
            </a:r>
          </a:p>
          <a:p>
            <a:r>
              <a:rPr lang="de-DE" altLang="en-US" smtClean="0"/>
              <a:t>Bei einem automatischen Backup fiele Teil D (und das Wort »zu«) weg. </a:t>
            </a:r>
          </a:p>
          <a:p>
            <a:r>
              <a:rPr lang="de-DE" altLang="en-US" smtClean="0"/>
              <a:t>Natürlich ist zu prüfen, ob im Satz noch implizite Annahmen stecken; beispielsweise scheint es definierte Bürozeiten zu geben. </a:t>
            </a:r>
          </a:p>
          <a:p>
            <a:r>
              <a:rPr lang="de-DE" altLang="en-US" smtClean="0"/>
              <a:t>Ebenso ist der Allquantor »alle« zu prüfen. </a:t>
            </a:r>
            <a:endParaRPr lang="en-US" altLang="en-US" smtClean="0"/>
          </a:p>
        </p:txBody>
      </p:sp>
      <p:sp>
        <p:nvSpPr>
          <p:cNvPr id="6349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A8EC0D8-F43F-4531-A273-C631628A7118}" type="slidenum">
              <a:rPr lang="de-DE" altLang="en-US" sz="1100"/>
              <a:pPr eaLnBrk="1" hangingPunct="1"/>
              <a:t>59</a:t>
            </a:fld>
            <a:endParaRPr lang="de-DE" altLang="en-US"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r>
              <a:rPr lang="de-DE" altLang="en-US" smtClean="0"/>
              <a:t>Der Nutzen der Spezifikation</a:t>
            </a:r>
          </a:p>
        </p:txBody>
      </p:sp>
      <p:sp>
        <p:nvSpPr>
          <p:cNvPr id="9219" name="Inhaltsplatzhalter 2"/>
          <p:cNvSpPr>
            <a:spLocks noGrp="1"/>
          </p:cNvSpPr>
          <p:nvPr>
            <p:ph idx="1"/>
          </p:nvPr>
        </p:nvSpPr>
        <p:spPr>
          <a:xfrm>
            <a:off x="166688" y="981075"/>
            <a:ext cx="9501187" cy="5326063"/>
          </a:xfrm>
        </p:spPr>
        <p:txBody>
          <a:bodyPr/>
          <a:lstStyle/>
          <a:p>
            <a:r>
              <a:rPr lang="de-DE" altLang="en-US" smtClean="0"/>
              <a:t>In der Praxis gibt es viele schlechte Spezifikationen; oft gibt es gar keine.</a:t>
            </a:r>
          </a:p>
          <a:p>
            <a:r>
              <a:rPr lang="de-DE" altLang="en-US" smtClean="0"/>
              <a:t>Die Spezifikation ist aber notwendig für</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Abstimmung</a:t>
            </a:r>
            <a:r>
              <a:rPr lang="de-DE" altLang="en-US" smtClean="0"/>
              <a:t> mit dem </a:t>
            </a:r>
            <a:r>
              <a:rPr lang="de-DE" altLang="en-US" smtClean="0">
                <a:solidFill>
                  <a:srgbClr val="0000FF"/>
                </a:solidFill>
              </a:rPr>
              <a:t>Kunden</a:t>
            </a:r>
            <a:r>
              <a:rPr lang="de-DE" altLang="en-US" smtClean="0"/>
              <a:t> bzw. mit dem Marketing,</a:t>
            </a:r>
          </a:p>
          <a:p>
            <a:pPr marL="457200" lvl="1" indent="-457200">
              <a:buFont typeface="Arial Rounded MT Bold" panose="020F0704030504030204" pitchFamily="34" charset="0"/>
              <a:buAutoNum type="arabicPeriod"/>
            </a:pPr>
            <a:r>
              <a:rPr lang="de-DE" altLang="en-US" smtClean="0"/>
              <a:t>den </a:t>
            </a:r>
            <a:r>
              <a:rPr lang="de-DE" altLang="en-US" smtClean="0">
                <a:solidFill>
                  <a:srgbClr val="0000FF"/>
                </a:solidFill>
              </a:rPr>
              <a:t>Entwurf</a:t>
            </a:r>
            <a:r>
              <a:rPr lang="de-DE" altLang="en-US" smtClean="0"/>
              <a:t> und die </a:t>
            </a:r>
            <a:r>
              <a:rPr lang="de-DE" altLang="en-US" smtClean="0">
                <a:solidFill>
                  <a:srgbClr val="0000FF"/>
                </a:solidFill>
              </a:rPr>
              <a:t>Implementierung</a:t>
            </a:r>
            <a:r>
              <a:rPr lang="de-DE" altLang="en-US" smtClean="0"/>
              <a:t>,</a:t>
            </a:r>
          </a:p>
          <a:p>
            <a:pPr marL="457200" lvl="1" indent="-457200">
              <a:buFont typeface="Arial Rounded MT Bold" panose="020F0704030504030204" pitchFamily="34" charset="0"/>
              <a:buAutoNum type="arabicPeriod"/>
            </a:pPr>
            <a:r>
              <a:rPr lang="de-DE" altLang="en-US" smtClean="0"/>
              <a:t>das </a:t>
            </a:r>
            <a:r>
              <a:rPr lang="de-DE" altLang="en-US" smtClean="0">
                <a:solidFill>
                  <a:srgbClr val="0000FF"/>
                </a:solidFill>
              </a:rPr>
              <a:t>Benutzungshandbuch</a:t>
            </a:r>
            <a:r>
              <a:rPr lang="de-DE" altLang="en-US" smtClean="0"/>
              <a:t>,</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Testvorbereitung</a:t>
            </a:r>
            <a:r>
              <a:rPr lang="de-DE" altLang="en-US" smtClean="0"/>
              <a:t>,</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Abnahme</a:t>
            </a:r>
            <a:r>
              <a:rPr lang="de-DE" altLang="en-US" smtClean="0"/>
              <a:t>,</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Wiederverwendung</a:t>
            </a:r>
            <a:r>
              <a:rPr lang="de-DE" altLang="en-US" smtClean="0"/>
              <a:t>,</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Klärung</a:t>
            </a:r>
            <a:r>
              <a:rPr lang="de-DE" altLang="en-US" smtClean="0"/>
              <a:t> späterer Einwände, Regressansprüche usw.,</a:t>
            </a:r>
          </a:p>
          <a:p>
            <a:pPr marL="457200" lvl="1" indent="-457200">
              <a:buFont typeface="Arial Rounded MT Bold" panose="020F0704030504030204" pitchFamily="34" charset="0"/>
              <a:buAutoNum type="arabicPeriod"/>
            </a:pPr>
            <a:r>
              <a:rPr lang="de-DE" altLang="en-US" smtClean="0"/>
              <a:t>eine spätere </a:t>
            </a:r>
            <a:r>
              <a:rPr lang="de-DE" altLang="en-US" smtClean="0">
                <a:solidFill>
                  <a:srgbClr val="0000FF"/>
                </a:solidFill>
              </a:rPr>
              <a:t>Re-Implementierung</a:t>
            </a:r>
            <a:r>
              <a:rPr lang="de-DE" altLang="en-US" smtClean="0"/>
              <a:t>.</a:t>
            </a:r>
          </a:p>
          <a:p>
            <a:endParaRPr lang="de-DE" altLang="en-US" smtClean="0"/>
          </a:p>
        </p:txBody>
      </p:sp>
      <p:sp>
        <p:nvSpPr>
          <p:cNvPr id="922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75613B9-DF86-4C7F-9002-32CF5E865A71}" type="slidenum">
              <a:rPr lang="de-DE" altLang="en-US" sz="1100"/>
              <a:pPr eaLnBrk="1" hangingPunct="1"/>
              <a:t>6</a:t>
            </a:fld>
            <a:endParaRPr lang="de-DE" altLang="en-US" sz="11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16.7	Konzepte und Komponenten der Spezifikation</a:t>
            </a:r>
            <a:endParaRPr lang="de-DE"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el 1"/>
          <p:cNvSpPr>
            <a:spLocks noGrp="1"/>
          </p:cNvSpPr>
          <p:nvPr>
            <p:ph type="title"/>
          </p:nvPr>
        </p:nvSpPr>
        <p:spPr/>
        <p:txBody>
          <a:bodyPr/>
          <a:lstStyle/>
          <a:p>
            <a:r>
              <a:rPr lang="de-DE" altLang="en-US" smtClean="0"/>
              <a:t>Die Ausrichtung auf die Anforderungen</a:t>
            </a:r>
          </a:p>
        </p:txBody>
      </p:sp>
      <p:sp>
        <p:nvSpPr>
          <p:cNvPr id="65539" name="Inhaltsplatzhalter 2"/>
          <p:cNvSpPr>
            <a:spLocks noGrp="1"/>
          </p:cNvSpPr>
          <p:nvPr>
            <p:ph idx="1"/>
          </p:nvPr>
        </p:nvSpPr>
        <p:spPr>
          <a:xfrm>
            <a:off x="166688" y="981075"/>
            <a:ext cx="9501187" cy="5326063"/>
          </a:xfrm>
        </p:spPr>
        <p:txBody>
          <a:bodyPr/>
          <a:lstStyle/>
          <a:p>
            <a:r>
              <a:rPr lang="de-DE" altLang="en-US" smtClean="0"/>
              <a:t>Sehr oft enthält ein Dokument, das als </a:t>
            </a:r>
            <a:r>
              <a:rPr lang="de-DE" altLang="en-US" smtClean="0">
                <a:solidFill>
                  <a:srgbClr val="0000FF"/>
                </a:solidFill>
              </a:rPr>
              <a:t>Spezifikation</a:t>
            </a:r>
            <a:r>
              <a:rPr lang="de-DE" altLang="en-US" smtClean="0"/>
              <a:t> bezeichnet wird, tatsächlich eine Beschreibung der Realisierung auf mehr oder minder hohem Niveau, also einen </a:t>
            </a:r>
            <a:r>
              <a:rPr lang="de-DE" altLang="en-US" smtClean="0">
                <a:solidFill>
                  <a:srgbClr val="0000FF"/>
                </a:solidFill>
              </a:rPr>
              <a:t>Entwurf</a:t>
            </a:r>
            <a:r>
              <a:rPr lang="de-DE" altLang="en-US" smtClean="0"/>
              <a:t>.</a:t>
            </a:r>
          </a:p>
          <a:p>
            <a:pPr lvl="1"/>
            <a:r>
              <a:rPr lang="de-DE" altLang="en-US" smtClean="0"/>
              <a:t>Wenn Programmierer ohne entsprechende Ausbildung eine Spezifikation verfassen, kommt dabei meist ein </a:t>
            </a:r>
            <a:r>
              <a:rPr lang="de-DE" altLang="en-US" smtClean="0">
                <a:solidFill>
                  <a:srgbClr val="0000FF"/>
                </a:solidFill>
              </a:rPr>
              <a:t>schlecht getarnter Entwurf </a:t>
            </a:r>
            <a:r>
              <a:rPr lang="de-DE" altLang="en-US" smtClean="0"/>
              <a:t>heraus. </a:t>
            </a:r>
          </a:p>
          <a:p>
            <a:pPr lvl="1"/>
            <a:r>
              <a:rPr lang="de-DE" altLang="en-US" smtClean="0"/>
              <a:t>Denn sie sind daran gewöhnt, in </a:t>
            </a:r>
            <a:r>
              <a:rPr lang="de-DE" altLang="en-US" smtClean="0">
                <a:solidFill>
                  <a:srgbClr val="0000FF"/>
                </a:solidFill>
              </a:rPr>
              <a:t>Lösungen zu denken</a:t>
            </a:r>
            <a:r>
              <a:rPr lang="de-DE" altLang="en-US" smtClean="0"/>
              <a:t>,</a:t>
            </a:r>
          </a:p>
          <a:p>
            <a:r>
              <a:rPr lang="de-DE" altLang="en-US" smtClean="0"/>
              <a:t>Auch wenn eine strikte Trennung zwischen Spezifikation und Entwurf unmöglich ist, sollte man versuchen, in der Spezifikation die Anforderungen zu sammeln, also die </a:t>
            </a:r>
            <a:r>
              <a:rPr lang="de-DE" altLang="en-US" smtClean="0">
                <a:solidFill>
                  <a:srgbClr val="0000FF"/>
                </a:solidFill>
              </a:rPr>
              <a:t>Perspektive des Klienten beizubehalten.</a:t>
            </a:r>
          </a:p>
        </p:txBody>
      </p:sp>
      <p:sp>
        <p:nvSpPr>
          <p:cNvPr id="6554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274E812-5C74-43F5-92E3-A886DE6B9E38}" type="slidenum">
              <a:rPr lang="de-DE" altLang="en-US" sz="1100"/>
              <a:pPr eaLnBrk="1" hangingPunct="1"/>
              <a:t>61</a:t>
            </a:fld>
            <a:endParaRPr lang="de-DE" altLang="en-US" sz="11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el 1"/>
          <p:cNvSpPr>
            <a:spLocks noGrp="1"/>
          </p:cNvSpPr>
          <p:nvPr>
            <p:ph type="title"/>
          </p:nvPr>
        </p:nvSpPr>
        <p:spPr/>
        <p:txBody>
          <a:bodyPr/>
          <a:lstStyle/>
          <a:p>
            <a:r>
              <a:rPr lang="de-DE" altLang="en-US" smtClean="0"/>
              <a:t>Spezifikation der Funktion - 1</a:t>
            </a:r>
          </a:p>
        </p:txBody>
      </p:sp>
      <p:sp>
        <p:nvSpPr>
          <p:cNvPr id="66563" name="Inhaltsplatzhalter 2"/>
          <p:cNvSpPr>
            <a:spLocks noGrp="1"/>
          </p:cNvSpPr>
          <p:nvPr>
            <p:ph idx="1"/>
          </p:nvPr>
        </p:nvSpPr>
        <p:spPr>
          <a:xfrm>
            <a:off x="166688" y="981075"/>
            <a:ext cx="9501187" cy="5326063"/>
          </a:xfrm>
        </p:spPr>
        <p:txBody>
          <a:bodyPr/>
          <a:lstStyle/>
          <a:p>
            <a:r>
              <a:rPr lang="de-DE" altLang="en-US" smtClean="0"/>
              <a:t>Die Funktion einer Software ist die in der Zeit ablaufende Transformation von Eingabedaten in Ausgabedaten.</a:t>
            </a:r>
          </a:p>
          <a:p>
            <a:r>
              <a:rPr lang="de-DE" altLang="en-US" smtClean="0"/>
              <a:t>Die Funktionsbeschreibung sagt also aus,   </a:t>
            </a:r>
          </a:p>
          <a:p>
            <a:pPr lvl="1"/>
            <a:r>
              <a:rPr lang="de-DE" altLang="en-US" smtClean="0">
                <a:solidFill>
                  <a:srgbClr val="0000FF"/>
                </a:solidFill>
              </a:rPr>
              <a:t>wann welche Daten benötigt </a:t>
            </a:r>
            <a:r>
              <a:rPr lang="de-DE" altLang="en-US" smtClean="0"/>
              <a:t>werden,</a:t>
            </a:r>
          </a:p>
          <a:p>
            <a:pPr lvl="1"/>
            <a:r>
              <a:rPr lang="de-DE" altLang="en-US" smtClean="0">
                <a:solidFill>
                  <a:srgbClr val="0000FF"/>
                </a:solidFill>
              </a:rPr>
              <a:t>wann welche Daten erzeugt </a:t>
            </a:r>
            <a:r>
              <a:rPr lang="de-DE" altLang="en-US" smtClean="0"/>
              <a:t>werden,</a:t>
            </a:r>
          </a:p>
          <a:p>
            <a:pPr lvl="1"/>
            <a:r>
              <a:rPr lang="de-DE" altLang="en-US" smtClean="0">
                <a:solidFill>
                  <a:srgbClr val="0000FF"/>
                </a:solidFill>
              </a:rPr>
              <a:t>welche Mittel in welcher Menge </a:t>
            </a:r>
            <a:r>
              <a:rPr lang="de-DE" altLang="en-US" smtClean="0"/>
              <a:t>dazu </a:t>
            </a:r>
            <a:r>
              <a:rPr lang="de-DE" altLang="en-US" smtClean="0">
                <a:solidFill>
                  <a:srgbClr val="0000FF"/>
                </a:solidFill>
              </a:rPr>
              <a:t>beansprucht</a:t>
            </a:r>
            <a:r>
              <a:rPr lang="de-DE" altLang="en-US" smtClean="0"/>
              <a:t> werden.</a:t>
            </a:r>
          </a:p>
          <a:p>
            <a:r>
              <a:rPr lang="de-DE" altLang="en-US" smtClean="0"/>
              <a:t>Ist der Zeitpunkt der Ausführung oder die zeitliche Ordnung der Ausgabe irrelevant, so wird der </a:t>
            </a:r>
            <a:r>
              <a:rPr lang="de-DE" altLang="en-US" smtClean="0">
                <a:solidFill>
                  <a:srgbClr val="0000FF"/>
                </a:solidFill>
              </a:rPr>
              <a:t>Zeitaspekt</a:t>
            </a:r>
            <a:r>
              <a:rPr lang="de-DE" altLang="en-US" smtClean="0"/>
              <a:t> auf die </a:t>
            </a:r>
            <a:r>
              <a:rPr lang="de-DE" altLang="en-US" smtClean="0">
                <a:solidFill>
                  <a:srgbClr val="0000FF"/>
                </a:solidFill>
              </a:rPr>
              <a:t>Reihenfolge </a:t>
            </a:r>
            <a:r>
              <a:rPr lang="de-DE" altLang="en-US" smtClean="0"/>
              <a:t>beschränkt oder ganz weggelassen. </a:t>
            </a:r>
            <a:br>
              <a:rPr lang="de-DE" altLang="en-US" smtClean="0"/>
            </a:br>
            <a:r>
              <a:rPr lang="de-DE" altLang="en-US" smtClean="0"/>
              <a:t>Dabei wird unterstellt, dass die </a:t>
            </a:r>
            <a:r>
              <a:rPr lang="de-DE" altLang="en-US" smtClean="0">
                <a:solidFill>
                  <a:srgbClr val="0000FF"/>
                </a:solidFill>
              </a:rPr>
              <a:t>Effizienz</a:t>
            </a:r>
            <a:r>
              <a:rPr lang="de-DE" altLang="en-US" smtClean="0"/>
              <a:t> insgesamt ausreicht. </a:t>
            </a:r>
          </a:p>
          <a:p>
            <a:r>
              <a:rPr lang="de-DE" altLang="en-US" smtClean="0">
                <a:solidFill>
                  <a:srgbClr val="FF0000"/>
                </a:solidFill>
              </a:rPr>
              <a:t>Nicht leichtfertig auf den Zeitaspekt verzichten!</a:t>
            </a:r>
          </a:p>
          <a:p>
            <a:r>
              <a:rPr lang="de-DE" altLang="en-US" smtClean="0"/>
              <a:t> </a:t>
            </a:r>
          </a:p>
        </p:txBody>
      </p:sp>
      <p:sp>
        <p:nvSpPr>
          <p:cNvPr id="6656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31B7653-C3FF-41A1-A000-2C0863EDB8D7}" type="slidenum">
              <a:rPr lang="de-DE" altLang="en-US" sz="1100"/>
              <a:pPr eaLnBrk="1" hangingPunct="1"/>
              <a:t>62</a:t>
            </a:fld>
            <a:endParaRPr lang="de-DE" altLang="en-US" sz="11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el 1"/>
          <p:cNvSpPr>
            <a:spLocks noGrp="1"/>
          </p:cNvSpPr>
          <p:nvPr>
            <p:ph type="title"/>
          </p:nvPr>
        </p:nvSpPr>
        <p:spPr/>
        <p:txBody>
          <a:bodyPr/>
          <a:lstStyle/>
          <a:p>
            <a:r>
              <a:rPr lang="de-DE" altLang="en-US" smtClean="0"/>
              <a:t>Spezifikation der Funktion - 2</a:t>
            </a:r>
          </a:p>
        </p:txBody>
      </p:sp>
      <p:sp>
        <p:nvSpPr>
          <p:cNvPr id="67587" name="Inhaltsplatzhalter 2"/>
          <p:cNvSpPr>
            <a:spLocks noGrp="1"/>
          </p:cNvSpPr>
          <p:nvPr>
            <p:ph idx="1"/>
          </p:nvPr>
        </p:nvSpPr>
        <p:spPr>
          <a:xfrm>
            <a:off x="166688" y="620713"/>
            <a:ext cx="9610725" cy="5761037"/>
          </a:xfrm>
        </p:spPr>
        <p:txBody>
          <a:bodyPr/>
          <a:lstStyle/>
          <a:p>
            <a:r>
              <a:rPr lang="de-DE" altLang="en-US" smtClean="0"/>
              <a:t>Die Daten, um die es bei einem Software-System letztlich geht, sind die </a:t>
            </a:r>
            <a:r>
              <a:rPr lang="de-DE" altLang="en-US" smtClean="0">
                <a:solidFill>
                  <a:srgbClr val="0000FF"/>
                </a:solidFill>
              </a:rPr>
              <a:t>Ausgaben</a:t>
            </a:r>
            <a:r>
              <a:rPr lang="de-DE" altLang="en-US" smtClean="0"/>
              <a:t> des Systems. </a:t>
            </a:r>
          </a:p>
          <a:p>
            <a:r>
              <a:rPr lang="de-DE" altLang="en-US" smtClean="0"/>
              <a:t>Die </a:t>
            </a:r>
            <a:r>
              <a:rPr lang="de-DE" altLang="en-US" smtClean="0">
                <a:solidFill>
                  <a:srgbClr val="0000FF"/>
                </a:solidFill>
              </a:rPr>
              <a:t>Eingaben</a:t>
            </a:r>
            <a:r>
              <a:rPr lang="de-DE" altLang="en-US" smtClean="0"/>
              <a:t> sind erforderlich, um die Ausgaben zu erzeugen, sie sind kein Selbstzweck. </a:t>
            </a:r>
          </a:p>
          <a:p>
            <a:pPr lvl="1"/>
            <a:r>
              <a:rPr lang="de-DE" altLang="en-US" smtClean="0"/>
              <a:t>Wenn eine Eingabe nicht zur Erzeugung der Ausgabe benötigt wird, sollten wir sie auch nicht spezifizieren. </a:t>
            </a:r>
          </a:p>
          <a:p>
            <a:r>
              <a:rPr lang="de-DE" altLang="en-US" smtClean="0"/>
              <a:t>Wir gehen also von den </a:t>
            </a:r>
            <a:r>
              <a:rPr lang="de-DE" altLang="en-US" smtClean="0">
                <a:solidFill>
                  <a:srgbClr val="0000FF"/>
                </a:solidFill>
              </a:rPr>
              <a:t>Daten</a:t>
            </a:r>
            <a:r>
              <a:rPr lang="de-DE" altLang="en-US" smtClean="0"/>
              <a:t> aus, die unser System liefern soll. </a:t>
            </a:r>
          </a:p>
          <a:p>
            <a:pPr lvl="1"/>
            <a:r>
              <a:rPr lang="de-DE" altLang="en-US" smtClean="0"/>
              <a:t>Natürlich schließt der Begriff der Daten alle Außenwirkungen des Systems ein. </a:t>
            </a:r>
          </a:p>
          <a:p>
            <a:r>
              <a:rPr lang="de-DE" altLang="en-US" smtClean="0"/>
              <a:t>Die </a:t>
            </a:r>
            <a:r>
              <a:rPr lang="de-DE" altLang="en-US" smtClean="0">
                <a:solidFill>
                  <a:srgbClr val="0000FF"/>
                </a:solidFill>
              </a:rPr>
              <a:t>Kommunikation zwischen dem zu entwickelnden System und seiner Umgebung </a:t>
            </a:r>
            <a:r>
              <a:rPr lang="de-DE" altLang="en-US" smtClean="0"/>
              <a:t>steht darum am Anfang aller Überlegungen, wie  Anforderungen formuliert und formalisiert werden können.</a:t>
            </a:r>
          </a:p>
          <a:p>
            <a:pPr lvl="1"/>
            <a:r>
              <a:rPr lang="de-DE" altLang="en-US" smtClean="0"/>
              <a:t>Es ist sinnvoll, von </a:t>
            </a:r>
            <a:r>
              <a:rPr lang="de-DE" altLang="en-US" smtClean="0">
                <a:solidFill>
                  <a:srgbClr val="0000FF"/>
                </a:solidFill>
              </a:rPr>
              <a:t>idealer Technologie </a:t>
            </a:r>
            <a:r>
              <a:rPr lang="de-DE" altLang="en-US" smtClean="0"/>
              <a:t>auszugehen, also Systemaspekte, die nicht aufgabenbezogen sind, auszuklammern.</a:t>
            </a:r>
          </a:p>
        </p:txBody>
      </p:sp>
      <p:sp>
        <p:nvSpPr>
          <p:cNvPr id="6758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51179A6-6F81-47A8-BB44-197B2E08E802}" type="slidenum">
              <a:rPr lang="de-DE" altLang="en-US" sz="1100"/>
              <a:pPr eaLnBrk="1" hangingPunct="1"/>
              <a:t>63</a:t>
            </a:fld>
            <a:endParaRPr lang="de-DE" altLang="en-US" sz="11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el 1"/>
          <p:cNvSpPr>
            <a:spLocks noGrp="1"/>
          </p:cNvSpPr>
          <p:nvPr>
            <p:ph type="title"/>
          </p:nvPr>
        </p:nvSpPr>
        <p:spPr/>
        <p:txBody>
          <a:bodyPr/>
          <a:lstStyle/>
          <a:p>
            <a:r>
              <a:rPr lang="de-DE" altLang="en-US" smtClean="0"/>
              <a:t>Beispiele  </a:t>
            </a:r>
          </a:p>
        </p:txBody>
      </p:sp>
      <p:sp>
        <p:nvSpPr>
          <p:cNvPr id="68611" name="Inhaltsplatzhalter 2"/>
          <p:cNvSpPr>
            <a:spLocks noGrp="1"/>
          </p:cNvSpPr>
          <p:nvPr>
            <p:ph idx="1"/>
          </p:nvPr>
        </p:nvSpPr>
        <p:spPr>
          <a:xfrm>
            <a:off x="166688" y="981075"/>
            <a:ext cx="9501187" cy="5326063"/>
          </a:xfrm>
        </p:spPr>
        <p:txBody>
          <a:bodyPr/>
          <a:lstStyle/>
          <a:p>
            <a:pPr lvl="1"/>
            <a:r>
              <a:rPr lang="de-DE" altLang="en-US" smtClean="0"/>
              <a:t>Context Diagram von Structured Analysis</a:t>
            </a:r>
          </a:p>
          <a:p>
            <a:pPr lvl="1"/>
            <a:r>
              <a:rPr lang="de-DE" altLang="en-US" smtClean="0"/>
              <a:t>Use-Case-Diagramme in UML</a:t>
            </a:r>
          </a:p>
          <a:p>
            <a:pPr lvl="1"/>
            <a:r>
              <a:rPr lang="de-DE" altLang="en-US" smtClean="0"/>
              <a:t>Actigrams und Datagrams in SADT, wobei auch die Betriebsmittel erfasst werden </a:t>
            </a:r>
          </a:p>
          <a:p>
            <a:pPr lvl="1"/>
            <a:r>
              <a:rPr lang="de-DE" altLang="en-US" smtClean="0"/>
              <a:t>Vernetzungsphase in Jackson System Development (JSD)</a:t>
            </a:r>
          </a:p>
          <a:p>
            <a:pPr lvl="2"/>
            <a:r>
              <a:rPr lang="de-DE" altLang="en-US" smtClean="0"/>
              <a:t>Die Vernetzungsphase folgt in JSD auf die Modellierungsphase, in der der Ist-Zustand erfasst wird.</a:t>
            </a:r>
          </a:p>
          <a:p>
            <a:r>
              <a:rPr lang="de-DE" altLang="en-US" smtClean="0"/>
              <a:t>In jedem Fall gilt: </a:t>
            </a:r>
          </a:p>
          <a:p>
            <a:r>
              <a:rPr lang="de-DE" altLang="en-US" smtClean="0">
                <a:solidFill>
                  <a:srgbClr val="FF0000"/>
                </a:solidFill>
              </a:rPr>
              <a:t>Eine genaue Übersicht der Daten, die aus dem System kommen oder in das System fließen, mit ihren logischen Zusammenhängen ist der Kern jeder Spezifikation.</a:t>
            </a:r>
          </a:p>
          <a:p>
            <a:endParaRPr lang="de-DE" altLang="en-US" smtClean="0"/>
          </a:p>
        </p:txBody>
      </p:sp>
      <p:sp>
        <p:nvSpPr>
          <p:cNvPr id="6861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75A2D65-3746-4409-AEAD-491F2E931C70}" type="slidenum">
              <a:rPr lang="de-DE" altLang="en-US" sz="1100"/>
              <a:pPr eaLnBrk="1" hangingPunct="1"/>
              <a:t>64</a:t>
            </a:fld>
            <a:endParaRPr lang="de-DE" altLang="en-US" sz="11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de-DE" altLang="en-US" smtClean="0"/>
              <a:t>Anwendungsfälle (Use Cases)</a:t>
            </a:r>
          </a:p>
        </p:txBody>
      </p:sp>
      <p:sp>
        <p:nvSpPr>
          <p:cNvPr id="69635" name="Slide Number Placeholder 4"/>
          <p:cNvSpPr>
            <a:spLocks noGrp="1"/>
          </p:cNvSpPr>
          <p:nvPr>
            <p:ph type="sldNum" sz="quarter" idx="10"/>
          </p:nvPr>
        </p:nvSpPr>
        <p:spPr bwMode="auto">
          <a:xfrm>
            <a:off x="7400925" y="6624638"/>
            <a:ext cx="2311400" cy="260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CDB3340-AD2E-4118-86F0-78CF2AA33730}" type="slidenum">
              <a:rPr lang="de-DE" altLang="en-US" sz="1100"/>
              <a:pPr eaLnBrk="1" hangingPunct="1"/>
              <a:t>65</a:t>
            </a:fld>
            <a:endParaRPr lang="de-DE" altLang="en-US" sz="1100"/>
          </a:p>
        </p:txBody>
      </p:sp>
      <p:sp>
        <p:nvSpPr>
          <p:cNvPr id="69636" name="Content Placeholder 5"/>
          <p:cNvSpPr>
            <a:spLocks noGrp="1"/>
          </p:cNvSpPr>
          <p:nvPr>
            <p:ph idx="1"/>
          </p:nvPr>
        </p:nvSpPr>
        <p:spPr>
          <a:xfrm>
            <a:off x="166688" y="2357438"/>
            <a:ext cx="9501187" cy="3735387"/>
          </a:xfrm>
        </p:spPr>
        <p:txBody>
          <a:bodyPr/>
          <a:lstStyle/>
          <a:p>
            <a:r>
              <a:rPr lang="de-DE" altLang="en-US" smtClean="0"/>
              <a:t>Wesentliche Merkmale eines Anwendungsfalls (AF) sind:</a:t>
            </a:r>
          </a:p>
          <a:p>
            <a:pPr lvl="1"/>
            <a:r>
              <a:rPr lang="de-DE" altLang="en-US" smtClean="0"/>
              <a:t>Neben dem System ist immer mind. ein </a:t>
            </a:r>
            <a:r>
              <a:rPr lang="de-DE" altLang="en-US" smtClean="0">
                <a:solidFill>
                  <a:srgbClr val="0000FF"/>
                </a:solidFill>
              </a:rPr>
              <a:t>Akteur</a:t>
            </a:r>
            <a:r>
              <a:rPr lang="de-DE" altLang="en-US" smtClean="0"/>
              <a:t> (</a:t>
            </a:r>
            <a:r>
              <a:rPr lang="de-DE" altLang="en-US" smtClean="0">
                <a:solidFill>
                  <a:srgbClr val="0000FF"/>
                </a:solidFill>
              </a:rPr>
              <a:t>actor</a:t>
            </a:r>
            <a:r>
              <a:rPr lang="de-DE" altLang="en-US" smtClean="0"/>
              <a:t>) beteiligt. (=Rolle eines mit dem System interagierenden Benutzers oder eines externen Systems)</a:t>
            </a:r>
          </a:p>
          <a:p>
            <a:pPr lvl="1"/>
            <a:r>
              <a:rPr lang="de-DE" altLang="en-US" smtClean="0"/>
              <a:t>Anstoß durch ein </a:t>
            </a:r>
            <a:r>
              <a:rPr lang="de-DE" altLang="en-US" smtClean="0">
                <a:solidFill>
                  <a:srgbClr val="0000FF"/>
                </a:solidFill>
              </a:rPr>
              <a:t>spezielles Ereignis </a:t>
            </a:r>
            <a:r>
              <a:rPr lang="de-DE" altLang="en-US" smtClean="0"/>
              <a:t>(einen </a:t>
            </a:r>
            <a:r>
              <a:rPr lang="de-DE" altLang="en-US" smtClean="0">
                <a:solidFill>
                  <a:srgbClr val="0000FF"/>
                </a:solidFill>
              </a:rPr>
              <a:t>Trigger</a:t>
            </a:r>
            <a:r>
              <a:rPr lang="de-DE" altLang="en-US" smtClean="0"/>
              <a:t>), das ein Akteur – der Hauptakteur – auslöst. </a:t>
            </a:r>
          </a:p>
          <a:p>
            <a:pPr lvl="1"/>
            <a:r>
              <a:rPr lang="de-DE" altLang="en-US" smtClean="0"/>
              <a:t>Ein AF ist </a:t>
            </a:r>
            <a:r>
              <a:rPr lang="de-DE" altLang="en-US" smtClean="0">
                <a:solidFill>
                  <a:srgbClr val="0000FF"/>
                </a:solidFill>
              </a:rPr>
              <a:t>zielorientiert</a:t>
            </a:r>
            <a:r>
              <a:rPr lang="de-DE" altLang="en-US" smtClean="0"/>
              <a:t>, der Akteur möchte das Ziel erreichen.</a:t>
            </a:r>
          </a:p>
          <a:p>
            <a:pPr lvl="1"/>
            <a:r>
              <a:rPr lang="de-DE" altLang="en-US" smtClean="0"/>
              <a:t>Ein AF beschreibt </a:t>
            </a:r>
            <a:r>
              <a:rPr lang="de-DE" altLang="en-US" smtClean="0">
                <a:solidFill>
                  <a:srgbClr val="0000FF"/>
                </a:solidFill>
              </a:rPr>
              <a:t>alle</a:t>
            </a:r>
            <a:r>
              <a:rPr lang="de-DE" altLang="en-US" smtClean="0"/>
              <a:t> </a:t>
            </a:r>
            <a:r>
              <a:rPr lang="de-DE" altLang="en-US" smtClean="0">
                <a:solidFill>
                  <a:srgbClr val="0000FF"/>
                </a:solidFill>
              </a:rPr>
              <a:t>Interaktionen</a:t>
            </a:r>
            <a:r>
              <a:rPr lang="de-DE" altLang="en-US" smtClean="0"/>
              <a:t> zwischen dem System und den beteiligten Akteuren.</a:t>
            </a:r>
          </a:p>
          <a:p>
            <a:pPr lvl="1"/>
            <a:r>
              <a:rPr lang="de-DE" altLang="en-US" smtClean="0"/>
              <a:t>Ein AF </a:t>
            </a:r>
            <a:r>
              <a:rPr lang="de-DE" altLang="en-US" smtClean="0">
                <a:solidFill>
                  <a:srgbClr val="0000FF"/>
                </a:solidFill>
              </a:rPr>
              <a:t>endet</a:t>
            </a:r>
            <a:r>
              <a:rPr lang="de-DE" altLang="en-US" smtClean="0"/>
              <a:t>, wenn das angestrebte Ziel erreicht ist oder wenn klar ist, dass es nicht erreicht werden kann.</a:t>
            </a:r>
          </a:p>
        </p:txBody>
      </p:sp>
      <p:sp>
        <p:nvSpPr>
          <p:cNvPr id="69637" name="TextBox 6"/>
          <p:cNvSpPr txBox="1">
            <a:spLocks noChangeArrowheads="1"/>
          </p:cNvSpPr>
          <p:nvPr/>
        </p:nvSpPr>
        <p:spPr bwMode="auto">
          <a:xfrm>
            <a:off x="336550" y="747713"/>
            <a:ext cx="9001125" cy="15700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use case </a:t>
            </a:r>
            <a:r>
              <a:rPr lang="en-US" altLang="en-US" sz="2400" i="1">
                <a:solidFill>
                  <a:srgbClr val="0000FF"/>
                </a:solidFill>
                <a:latin typeface="Calibri" panose="020F0502020204030204" pitchFamily="34" charset="0"/>
                <a:cs typeface="Calibri" panose="020F0502020204030204" pitchFamily="34" charset="0"/>
              </a:rPr>
              <a:t>— A sequence of interactions between an actor (or actors) and a system triggered by a specific actor, which produces a result for an actor.</a:t>
            </a:r>
          </a:p>
          <a:p>
            <a:pPr algn="r" eaLnBrk="1" hangingPunct="1"/>
            <a:r>
              <a:rPr lang="de-DE" altLang="en-US" sz="2400">
                <a:latin typeface="Calibri" panose="020F0502020204030204" pitchFamily="34" charset="0"/>
                <a:cs typeface="Calibri" panose="020F0502020204030204" pitchFamily="34" charset="0"/>
              </a:rPr>
              <a:t>Jacobson et al. (1992)</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el 1"/>
          <p:cNvSpPr>
            <a:spLocks noGrp="1"/>
          </p:cNvSpPr>
          <p:nvPr>
            <p:ph type="title"/>
          </p:nvPr>
        </p:nvSpPr>
        <p:spPr/>
        <p:txBody>
          <a:bodyPr/>
          <a:lstStyle/>
          <a:p>
            <a:r>
              <a:rPr lang="de-DE" altLang="en-US" smtClean="0"/>
              <a:t>Beispiel: Use Case - 1</a:t>
            </a:r>
          </a:p>
        </p:txBody>
      </p:sp>
      <p:sp>
        <p:nvSpPr>
          <p:cNvPr id="70659" name="Foliennummernplatzhalt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9D5700A-571D-445E-B5A2-FE4BB1D347D9}" type="slidenum">
              <a:rPr lang="de-DE" altLang="en-US" sz="1100"/>
              <a:pPr eaLnBrk="1" hangingPunct="1"/>
              <a:t>66</a:t>
            </a:fld>
            <a:endParaRPr lang="de-DE" altLang="en-US" sz="1100"/>
          </a:p>
        </p:txBody>
      </p:sp>
      <p:graphicFrame>
        <p:nvGraphicFramePr>
          <p:cNvPr id="9" name="Table 8"/>
          <p:cNvGraphicFramePr>
            <a:graphicFrameLocks noGrp="1"/>
          </p:cNvGraphicFramePr>
          <p:nvPr/>
        </p:nvGraphicFramePr>
        <p:xfrm>
          <a:off x="488950" y="1196975"/>
          <a:ext cx="8785225" cy="2727325"/>
        </p:xfrm>
        <a:graphic>
          <a:graphicData uri="http://schemas.openxmlformats.org/drawingml/2006/table">
            <a:tbl>
              <a:tblPr/>
              <a:tblGrid>
                <a:gridCol w="1858902">
                  <a:extLst>
                    <a:ext uri="{9D8B030D-6E8A-4147-A177-3AD203B41FA5}">
                      <a16:colId xmlns:a16="http://schemas.microsoft.com/office/drawing/2014/main" val="20000"/>
                    </a:ext>
                  </a:extLst>
                </a:gridCol>
                <a:gridCol w="6926323">
                  <a:extLst>
                    <a:ext uri="{9D8B030D-6E8A-4147-A177-3AD203B41FA5}">
                      <a16:colId xmlns:a16="http://schemas.microsoft.com/office/drawing/2014/main" val="20001"/>
                    </a:ext>
                  </a:extLst>
                </a:gridCol>
              </a:tblGrid>
              <a:tr h="332663">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Name</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en-US" sz="1600">
                          <a:solidFill>
                            <a:srgbClr val="000000"/>
                          </a:solidFill>
                          <a:latin typeface="Arial"/>
                          <a:ea typeface="PMingLiU"/>
                          <a:cs typeface="Times New Roman"/>
                        </a:rPr>
                        <a:t>Authentifizieren</a:t>
                      </a:r>
                      <a:endParaRPr lang="de-DE" sz="140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2663">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Ziel</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de-DE" sz="1600" dirty="0">
                          <a:solidFill>
                            <a:srgbClr val="000000"/>
                          </a:solidFill>
                          <a:latin typeface="Arial"/>
                          <a:ea typeface="PMingLiU"/>
                          <a:cs typeface="Times New Roman"/>
                        </a:rPr>
                        <a:t>Der Kunde möchte Zugang zu einem Bankautomaten BA42 erhalten</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6446">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Vorbedingung</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de-DE" sz="1600">
                          <a:solidFill>
                            <a:srgbClr val="000000"/>
                          </a:solidFill>
                          <a:latin typeface="Arial"/>
                          <a:ea typeface="PMingLiU"/>
                          <a:cs typeface="Times New Roman"/>
                        </a:rPr>
                        <a:t>– Der Automat ist in Betrieb, die Willkommen-Botschaft wird angezeigt</a:t>
                      </a:r>
                      <a:br>
                        <a:rPr lang="de-DE" sz="1600">
                          <a:solidFill>
                            <a:srgbClr val="000000"/>
                          </a:solidFill>
                          <a:latin typeface="Arial"/>
                          <a:ea typeface="PMingLiU"/>
                          <a:cs typeface="Times New Roman"/>
                        </a:rPr>
                      </a:br>
                      <a:r>
                        <a:rPr lang="de-DE" sz="1600">
                          <a:solidFill>
                            <a:srgbClr val="000000"/>
                          </a:solidFill>
                          <a:latin typeface="Arial"/>
                          <a:ea typeface="PMingLiU"/>
                          <a:cs typeface="Times New Roman"/>
                        </a:rPr>
                        <a:t>– Karte und PIN des Kunden sind verfügbar</a:t>
                      </a:r>
                      <a:endParaRPr lang="de-DE" sz="140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6446">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Nachbedingung</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de-DE" sz="1600">
                          <a:solidFill>
                            <a:srgbClr val="000000"/>
                          </a:solidFill>
                          <a:latin typeface="Arial"/>
                          <a:ea typeface="PMingLiU"/>
                          <a:cs typeface="Times New Roman"/>
                        </a:rPr>
                        <a:t>– Der Kunde wurde akzeptiert</a:t>
                      </a:r>
                      <a:br>
                        <a:rPr lang="de-DE" sz="1600">
                          <a:solidFill>
                            <a:srgbClr val="000000"/>
                          </a:solidFill>
                          <a:latin typeface="Arial"/>
                          <a:ea typeface="PMingLiU"/>
                          <a:cs typeface="Times New Roman"/>
                        </a:rPr>
                      </a:br>
                      <a:r>
                        <a:rPr lang="de-DE" sz="1600">
                          <a:solidFill>
                            <a:srgbClr val="000000"/>
                          </a:solidFill>
                          <a:latin typeface="Arial"/>
                          <a:ea typeface="PMingLiU"/>
                          <a:cs typeface="Times New Roman"/>
                        </a:rPr>
                        <a:t>– Die Leistungen des BA42 stehen dem Kunden zur Verfügung</a:t>
                      </a:r>
                      <a:endParaRPr lang="de-DE" sz="140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6446">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Nachbedingung</a:t>
                      </a:r>
                      <a:br>
                        <a:rPr lang="de-DE" sz="1600" b="1" dirty="0">
                          <a:solidFill>
                            <a:srgbClr val="000000"/>
                          </a:solidFill>
                          <a:latin typeface="Arial"/>
                          <a:ea typeface="PMingLiU"/>
                          <a:cs typeface="Times New Roman"/>
                        </a:rPr>
                      </a:br>
                      <a:r>
                        <a:rPr lang="de-DE" sz="1600" b="1" dirty="0">
                          <a:solidFill>
                            <a:srgbClr val="000000"/>
                          </a:solidFill>
                          <a:latin typeface="Arial"/>
                          <a:ea typeface="PMingLiU"/>
                          <a:cs typeface="Times New Roman"/>
                        </a:rPr>
                        <a:t>im Sonderfall</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de-DE" sz="1600">
                          <a:solidFill>
                            <a:srgbClr val="000000"/>
                          </a:solidFill>
                          <a:latin typeface="Arial"/>
                          <a:ea typeface="PMingLiU"/>
                          <a:cs typeface="Times New Roman"/>
                        </a:rPr>
                        <a:t>Der Zugang wird verweigert, die Karte wird entweder zurückgegeben oder einbehalten, die Willkommen-Botschaft wird angezeigt</a:t>
                      </a:r>
                      <a:endParaRPr lang="de-DE" sz="140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32663">
                <a:tc>
                  <a:txBody>
                    <a:bodyPr/>
                    <a:lstStyle/>
                    <a:p>
                      <a:pPr marL="1778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Arial"/>
                          <a:ea typeface="PMingLiU"/>
                          <a:cs typeface="Times New Roman"/>
                        </a:rPr>
                        <a:t>Akteure</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15900" algn="l"/>
                          <a:tab pos="393700" algn="l"/>
                          <a:tab pos="749300" algn="l"/>
                        </a:tabLst>
                      </a:pPr>
                      <a:r>
                        <a:rPr lang="en-US" sz="1600" dirty="0" err="1">
                          <a:solidFill>
                            <a:srgbClr val="000000"/>
                          </a:solidFill>
                          <a:latin typeface="Arial"/>
                          <a:ea typeface="PMingLiU"/>
                          <a:cs typeface="Times New Roman"/>
                        </a:rPr>
                        <a:t>Kunde</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Hauptakteur</a:t>
                      </a:r>
                      <a:r>
                        <a:rPr lang="en-US" sz="1600" dirty="0">
                          <a:solidFill>
                            <a:srgbClr val="000000"/>
                          </a:solidFill>
                          <a:latin typeface="Arial"/>
                          <a:ea typeface="PMingLiU"/>
                          <a:cs typeface="Times New Roman"/>
                        </a:rPr>
                        <a:t>), </a:t>
                      </a:r>
                      <a:r>
                        <a:rPr lang="en-US" sz="1600" dirty="0" err="1">
                          <a:solidFill>
                            <a:srgbClr val="000000"/>
                          </a:solidFill>
                          <a:latin typeface="Arial"/>
                          <a:ea typeface="PMingLiU"/>
                          <a:cs typeface="Times New Roman"/>
                        </a:rPr>
                        <a:t>Banksystem</a:t>
                      </a:r>
                      <a:endParaRPr lang="de-DE" sz="1400" dirty="0">
                        <a:solidFill>
                          <a:srgbClr val="000000"/>
                        </a:solidFill>
                        <a:latin typeface="Times New Roman"/>
                        <a:ea typeface="PMingLiU"/>
                        <a:cs typeface="Times New Roman"/>
                      </a:endParaRPr>
                    </a:p>
                  </a:txBody>
                  <a:tcPr marL="50801" marR="25401" marT="50788" marB="3809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7068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463" y="4076700"/>
            <a:ext cx="1728787"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de-DE" altLang="en-US" smtClean="0"/>
              <a:t>Beispiel : Use Case - 2</a:t>
            </a:r>
            <a:endParaRPr lang="en-US" altLang="en-US" smtClean="0"/>
          </a:p>
        </p:txBody>
      </p:sp>
      <p:sp>
        <p:nvSpPr>
          <p:cNvPr id="7168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90A8CBB-13B5-4B79-B24C-BE43B9E4CE46}" type="slidenum">
              <a:rPr lang="de-DE" altLang="en-US" sz="1100"/>
              <a:pPr eaLnBrk="1" hangingPunct="1"/>
              <a:t>67</a:t>
            </a:fld>
            <a:endParaRPr lang="de-DE" altLang="en-US" sz="1100"/>
          </a:p>
        </p:txBody>
      </p:sp>
      <p:graphicFrame>
        <p:nvGraphicFramePr>
          <p:cNvPr id="4" name="Table 3"/>
          <p:cNvGraphicFramePr>
            <a:graphicFrameLocks noGrp="1"/>
          </p:cNvGraphicFramePr>
          <p:nvPr/>
        </p:nvGraphicFramePr>
        <p:xfrm>
          <a:off x="128588" y="1412875"/>
          <a:ext cx="9632950" cy="3546475"/>
        </p:xfrm>
        <a:graphic>
          <a:graphicData uri="http://schemas.openxmlformats.org/drawingml/2006/table">
            <a:tbl>
              <a:tblPr/>
              <a:tblGrid>
                <a:gridCol w="1691281">
                  <a:extLst>
                    <a:ext uri="{9D8B030D-6E8A-4147-A177-3AD203B41FA5}">
                      <a16:colId xmlns:a16="http://schemas.microsoft.com/office/drawing/2014/main" val="20000"/>
                    </a:ext>
                  </a:extLst>
                </a:gridCol>
                <a:gridCol w="7941669">
                  <a:extLst>
                    <a:ext uri="{9D8B030D-6E8A-4147-A177-3AD203B41FA5}">
                      <a16:colId xmlns:a16="http://schemas.microsoft.com/office/drawing/2014/main" val="20001"/>
                    </a:ext>
                  </a:extLst>
                </a:gridCol>
              </a:tblGrid>
              <a:tr h="3546475">
                <a:tc>
                  <a:txBody>
                    <a:bodyPr/>
                    <a:lstStyle/>
                    <a:p>
                      <a:pPr marL="36000">
                        <a:lnSpc>
                          <a:spcPct val="100000"/>
                        </a:lnSpc>
                        <a:spcBef>
                          <a:spcPts val="8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Arial"/>
                          <a:ea typeface="PMingLiU"/>
                          <a:cs typeface="Times New Roman"/>
                        </a:rPr>
                        <a:t>Normalablauf</a:t>
                      </a:r>
                      <a:endParaRPr lang="de-DE" sz="1600" dirty="0">
                        <a:solidFill>
                          <a:srgbClr val="000000"/>
                        </a:solidFill>
                        <a:latin typeface="Times New Roman"/>
                        <a:ea typeface="PMingLiU"/>
                        <a:cs typeface="Times New Roman"/>
                      </a:endParaRPr>
                    </a:p>
                  </a:txBody>
                  <a:tcPr marL="50797" marR="25398" marT="50790" marB="380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50000"/>
                        </a:lnSpc>
                        <a:spcBef>
                          <a:spcPts val="100"/>
                        </a:spcBef>
                        <a:spcAft>
                          <a:spcPts val="0"/>
                        </a:spcAft>
                        <a:tabLst>
                          <a:tab pos="177800" algn="l"/>
                          <a:tab pos="101600" algn="l"/>
                          <a:tab pos="215900" algn="l"/>
                          <a:tab pos="393700" algn="l"/>
                          <a:tab pos="749300" algn="l"/>
                        </a:tabLst>
                      </a:pPr>
                      <a:r>
                        <a:rPr lang="de-DE" sz="1800" dirty="0">
                          <a:solidFill>
                            <a:srgbClr val="000000"/>
                          </a:solidFill>
                          <a:latin typeface="Arial"/>
                          <a:ea typeface="PMingLiU"/>
                          <a:cs typeface="Times New Roman"/>
                        </a:rPr>
                        <a:t>1. Der Kunde führt eine Karte ein</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2. Der BA42 liest d. Karte und sendet d. Daten z. Prüfung ans Banksystem</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3. Das Banksystem prüft, ob die Karte gültig ist</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4. Der BA42 zeigt die Aufforderung zur PIN-Eingabe</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5. Der Kunde gibt die PIN ein</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6. Der BA42 liest die PIN und sendet sie zur Prüfung an das Banksystem</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7. Das Banksystem prüft die PIN</a:t>
                      </a:r>
                      <a:br>
                        <a:rPr lang="de-DE" sz="1800" dirty="0">
                          <a:solidFill>
                            <a:srgbClr val="000000"/>
                          </a:solidFill>
                          <a:latin typeface="Arial"/>
                          <a:ea typeface="PMingLiU"/>
                          <a:cs typeface="Times New Roman"/>
                        </a:rPr>
                      </a:br>
                      <a:r>
                        <a:rPr lang="de-DE" sz="1800" dirty="0">
                          <a:solidFill>
                            <a:srgbClr val="000000"/>
                          </a:solidFill>
                          <a:latin typeface="Arial"/>
                          <a:ea typeface="PMingLiU"/>
                          <a:cs typeface="Times New Roman"/>
                        </a:rPr>
                        <a:t>8. Der BA42 akzeptiert den Kunden und zeigt das Hauptmenü</a:t>
                      </a:r>
                      <a:endParaRPr lang="de-DE" sz="1600" dirty="0">
                        <a:solidFill>
                          <a:srgbClr val="000000"/>
                        </a:solidFill>
                        <a:latin typeface="Times New Roman"/>
                        <a:ea typeface="PMingLiU"/>
                        <a:cs typeface="Times New Roman"/>
                      </a:endParaRPr>
                    </a:p>
                  </a:txBody>
                  <a:tcPr marL="50797" marR="25398" marT="50790" marB="380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altLang="en-US" smtClean="0"/>
              <a:t>Beispiel</a:t>
            </a:r>
            <a:r>
              <a:rPr lang="de-DE" altLang="en-US" smtClean="0"/>
              <a:t> : Use Case</a:t>
            </a:r>
            <a:r>
              <a:rPr lang="en-US" altLang="en-US" smtClean="0"/>
              <a:t> - 3</a:t>
            </a:r>
          </a:p>
        </p:txBody>
      </p:sp>
      <p:sp>
        <p:nvSpPr>
          <p:cNvPr id="7270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5CCD77E-8144-42C1-B72B-461525CF4DA0}" type="slidenum">
              <a:rPr lang="de-DE" altLang="en-US" sz="1100"/>
              <a:pPr eaLnBrk="1" hangingPunct="1"/>
              <a:t>68</a:t>
            </a:fld>
            <a:endParaRPr lang="de-DE" altLang="en-US" sz="1100"/>
          </a:p>
        </p:txBody>
      </p:sp>
      <p:graphicFrame>
        <p:nvGraphicFramePr>
          <p:cNvPr id="4" name="Table 3"/>
          <p:cNvGraphicFramePr>
            <a:graphicFrameLocks noGrp="1"/>
          </p:cNvGraphicFramePr>
          <p:nvPr/>
        </p:nvGraphicFramePr>
        <p:xfrm>
          <a:off x="344488" y="1844675"/>
          <a:ext cx="9001125" cy="4513263"/>
        </p:xfrm>
        <a:graphic>
          <a:graphicData uri="http://schemas.openxmlformats.org/drawingml/2006/table">
            <a:tbl>
              <a:tblPr/>
              <a:tblGrid>
                <a:gridCol w="1904585">
                  <a:extLst>
                    <a:ext uri="{9D8B030D-6E8A-4147-A177-3AD203B41FA5}">
                      <a16:colId xmlns:a16="http://schemas.microsoft.com/office/drawing/2014/main" val="20000"/>
                    </a:ext>
                  </a:extLst>
                </a:gridCol>
                <a:gridCol w="7096540">
                  <a:extLst>
                    <a:ext uri="{9D8B030D-6E8A-4147-A177-3AD203B41FA5}">
                      <a16:colId xmlns:a16="http://schemas.microsoft.com/office/drawing/2014/main" val="20001"/>
                    </a:ext>
                  </a:extLst>
                </a:gridCol>
              </a:tblGrid>
              <a:tr h="1064185">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a:t>
                      </a:r>
                      <a:r>
                        <a:rPr lang="en-US" sz="1600" dirty="0">
                          <a:solidFill>
                            <a:srgbClr val="000000"/>
                          </a:solidFill>
                          <a:latin typeface="Arial"/>
                          <a:ea typeface="PMingLiU"/>
                          <a:cs typeface="Times New Roman"/>
                        </a:rPr>
                        <a:t>	</a:t>
                      </a:r>
                      <a:r>
                        <a:rPr lang="de-DE" sz="1600" b="1" dirty="0">
                          <a:solidFill>
                            <a:srgbClr val="000000"/>
                          </a:solidFill>
                          <a:latin typeface="Arial"/>
                          <a:ea typeface="PMingLiU"/>
                          <a:cs typeface="Times New Roman"/>
                        </a:rPr>
                        <a:t>2a</a:t>
                      </a:r>
                      <a:endParaRPr lang="de-DE" sz="1400" dirty="0">
                        <a:solidFill>
                          <a:srgbClr val="000000"/>
                        </a:solidFill>
                        <a:latin typeface="Times New Roman"/>
                        <a:ea typeface="PMingLiU"/>
                        <a:cs typeface="Times New Roman"/>
                      </a:endParaRPr>
                    </a:p>
                  </a:txBody>
                  <a:tcPr marL="50801" marR="25400" marT="50796" marB="38097">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393700" algn="l"/>
                          <a:tab pos="749300" algn="l"/>
                        </a:tabLst>
                      </a:pPr>
                      <a:r>
                        <a:rPr lang="de-DE" sz="1600" i="1" dirty="0">
                          <a:solidFill>
                            <a:srgbClr val="FF0000"/>
                          </a:solidFill>
                          <a:latin typeface="Arial"/>
                          <a:ea typeface="PMingLiU"/>
                          <a:cs typeface="Times New Roman"/>
                        </a:rPr>
                        <a:t>Die Karte kann nicht gelesen werden</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2a.1	 Der BA42 zeigt die Meldung »Karte nicht lesbar« (4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2a.2	 Der BA42 gibt die Karte zurück</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2a.3	 Der BA42 zeigt die Willkommen-Botschaft</a:t>
                      </a:r>
                      <a:endParaRPr lang="de-DE" sz="1400" dirty="0">
                        <a:solidFill>
                          <a:srgbClr val="000000"/>
                        </a:solidFill>
                        <a:latin typeface="Times New Roman"/>
                        <a:ea typeface="PMingLiU"/>
                        <a:cs typeface="Times New Roman"/>
                      </a:endParaRPr>
                    </a:p>
                  </a:txBody>
                  <a:tcPr marL="50801" marR="25400" marT="50796" marB="38097">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64185">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a:t>
                      </a:r>
                      <a:r>
                        <a:rPr lang="en-US" sz="1600" b="1" dirty="0">
                          <a:solidFill>
                            <a:srgbClr val="000000"/>
                          </a:solidFill>
                          <a:latin typeface="Arial"/>
                          <a:ea typeface="PMingLiU"/>
                          <a:cs typeface="Times New Roman"/>
                        </a:rPr>
                        <a:t>	</a:t>
                      </a:r>
                      <a:r>
                        <a:rPr lang="de-DE" sz="1600" b="1" dirty="0">
                          <a:solidFill>
                            <a:srgbClr val="000000"/>
                          </a:solidFill>
                          <a:latin typeface="Arial"/>
                          <a:ea typeface="PMingLiU"/>
                          <a:cs typeface="Times New Roman"/>
                        </a:rPr>
                        <a:t>2b</a:t>
                      </a:r>
                      <a:endParaRPr lang="de-DE" sz="1400" dirty="0">
                        <a:solidFill>
                          <a:srgbClr val="000000"/>
                        </a:solidFill>
                        <a:latin typeface="Times New Roman"/>
                        <a:ea typeface="PMingLiU"/>
                        <a:cs typeface="Times New Roman"/>
                      </a:endParaRPr>
                    </a:p>
                  </a:txBody>
                  <a:tcPr marL="50801" marR="25400" marT="50796" marB="38097">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444500" algn="l"/>
                          <a:tab pos="749300" algn="l"/>
                        </a:tabLst>
                      </a:pPr>
                      <a:r>
                        <a:rPr lang="de-DE" sz="1600" i="1" dirty="0">
                          <a:solidFill>
                            <a:srgbClr val="FF0000"/>
                          </a:solidFill>
                          <a:latin typeface="Arial"/>
                          <a:ea typeface="PMingLiU"/>
                          <a:cs typeface="Times New Roman"/>
                        </a:rPr>
                        <a:t>Die Karte ist lesbar, aber keine BA42-Karte</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2b.1	 Der BA42 zeigt die Meldung »Karte nicht akzeptiert« (4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2b.2	 Der BA42 gibt die Karte zurück</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2b.3	 Der BA42 zeigt die Willkommen-Botschaft</a:t>
                      </a:r>
                      <a:endParaRPr lang="de-DE" sz="1400" dirty="0">
                        <a:solidFill>
                          <a:srgbClr val="000000"/>
                        </a:solidFill>
                        <a:latin typeface="Times New Roman"/>
                        <a:ea typeface="PMingLiU"/>
                        <a:cs typeface="Times New Roman"/>
                      </a:endParaRPr>
                    </a:p>
                  </a:txBody>
                  <a:tcPr marL="50801" marR="25400" marT="50796" marB="38097">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64185">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2c</a:t>
                      </a:r>
                      <a:endParaRPr lang="de-DE" sz="1400" dirty="0">
                        <a:solidFill>
                          <a:srgbClr val="000000"/>
                        </a:solidFill>
                        <a:latin typeface="Times New Roman"/>
                        <a:ea typeface="PMingLiU"/>
                        <a:cs typeface="Times New Roman"/>
                      </a:endParaRPr>
                    </a:p>
                  </a:txBody>
                  <a:tcPr marL="50801" marR="25400" marT="50796" marB="38097">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444500" algn="l"/>
                          <a:tab pos="749300" algn="l"/>
                        </a:tabLst>
                      </a:pPr>
                      <a:r>
                        <a:rPr lang="de-DE" sz="1600" i="1" dirty="0">
                          <a:solidFill>
                            <a:srgbClr val="FF0000"/>
                          </a:solidFill>
                          <a:latin typeface="Arial"/>
                          <a:ea typeface="PMingLiU"/>
                          <a:cs typeface="Times New Roman"/>
                        </a:rPr>
                        <a:t>Das Banksystem ist nicht erreichbar</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2c.1	 Der BA42 zeigt die Meldung »Banksystem nicht erreichbar« (4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2c.2	 Der BA42 gibt die Karte zurück</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2c.3	 Der BA42 zeigt die Willkommen-Botschaft</a:t>
                      </a:r>
                      <a:endParaRPr lang="de-DE" sz="1400" dirty="0">
                        <a:solidFill>
                          <a:srgbClr val="000000"/>
                        </a:solidFill>
                        <a:latin typeface="Times New Roman"/>
                        <a:ea typeface="PMingLiU"/>
                        <a:cs typeface="Times New Roman"/>
                      </a:endParaRPr>
                    </a:p>
                  </a:txBody>
                  <a:tcPr marL="50801" marR="25400" marT="50796" marB="38097">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20707">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3a</a:t>
                      </a:r>
                      <a:endParaRPr lang="de-DE" sz="1600" dirty="0">
                        <a:solidFill>
                          <a:srgbClr val="000000"/>
                        </a:solidFill>
                        <a:latin typeface="Times New Roman"/>
                        <a:ea typeface="PMingLiU"/>
                        <a:cs typeface="Times New Roman"/>
                      </a:endParaRPr>
                    </a:p>
                  </a:txBody>
                  <a:tcPr marL="50801" marR="25400" marT="50796" marB="38097">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393700" algn="l"/>
                          <a:tab pos="749300" algn="l"/>
                        </a:tabLst>
                      </a:pPr>
                      <a:r>
                        <a:rPr lang="de-DE" sz="1600" i="1" dirty="0">
                          <a:solidFill>
                            <a:srgbClr val="FF0000"/>
                          </a:solidFill>
                          <a:latin typeface="Arial"/>
                          <a:ea typeface="PMingLiU"/>
                          <a:cs typeface="Times New Roman"/>
                        </a:rPr>
                        <a:t>Die Karte ist nicht gültig oder gesperrt</a:t>
                      </a:r>
                      <a:endParaRPr lang="de-DE" sz="1600" dirty="0">
                        <a:solidFill>
                          <a:srgbClr val="FF0000"/>
                        </a:solidFill>
                        <a:latin typeface="Times New Roman"/>
                        <a:ea typeface="PMingLiU"/>
                        <a:cs typeface="Times New Roman"/>
                      </a:endParaRPr>
                    </a:p>
                    <a:p>
                      <a:pPr marL="177800">
                        <a:lnSpc>
                          <a:spcPct val="100000"/>
                        </a:lnSpc>
                        <a:spcBef>
                          <a:spcPts val="100"/>
                        </a:spcBef>
                        <a:spcAft>
                          <a:spcPts val="0"/>
                        </a:spcAft>
                        <a:tabLst>
                          <a:tab pos="177800" algn="l"/>
                          <a:tab pos="266700" algn="l"/>
                          <a:tab pos="393700" algn="l"/>
                          <a:tab pos="749300" algn="l"/>
                        </a:tabLst>
                      </a:pPr>
                      <a:r>
                        <a:rPr lang="de-DE" sz="1600" dirty="0">
                          <a:solidFill>
                            <a:srgbClr val="000000"/>
                          </a:solidFill>
                          <a:latin typeface="Arial"/>
                          <a:ea typeface="PMingLiU"/>
                          <a:cs typeface="Times New Roman"/>
                        </a:rPr>
                        <a:t>3a.1	 Der BA42 zeigt die Meldung »Karte ungültig oder gesperrt« (4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3a.2	 Der BA42 zeigt die Meldung »Karte wird eingezogen« (5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3a.3	 Der BA42 behält die Karte ein</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3a.4	 Der BA42 zeigt die Willkommen-Botschaft</a:t>
                      </a:r>
                      <a:endParaRPr lang="de-DE" sz="1600" dirty="0">
                        <a:solidFill>
                          <a:srgbClr val="000000"/>
                        </a:solidFill>
                        <a:latin typeface="Times New Roman"/>
                        <a:ea typeface="PMingLiU"/>
                        <a:cs typeface="Times New Roman"/>
                      </a:endParaRPr>
                    </a:p>
                  </a:txBody>
                  <a:tcPr marL="50801" marR="25400" marT="50796" marB="38097">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2724" name="TextBox 4"/>
          <p:cNvSpPr txBox="1">
            <a:spLocks noChangeArrowheads="1"/>
          </p:cNvSpPr>
          <p:nvPr/>
        </p:nvSpPr>
        <p:spPr bwMode="auto">
          <a:xfrm>
            <a:off x="344488" y="908050"/>
            <a:ext cx="9072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000">
                <a:solidFill>
                  <a:srgbClr val="0000FF"/>
                </a:solidFill>
                <a:latin typeface="Arial" panose="020B0604020202020204" pitchFamily="34" charset="0"/>
                <a:ea typeface="PMingLiU" pitchFamily="18" charset="-120"/>
                <a:cs typeface="Times New Roman" panose="02020603050405020304" pitchFamily="18" charset="0"/>
              </a:rPr>
              <a:t>2. Der BA42 liest d. Karte und sendet d. Daten z. Prüfung ans Banksystem</a:t>
            </a:r>
          </a:p>
          <a:p>
            <a:pPr eaLnBrk="1" hangingPunct="1"/>
            <a:r>
              <a:rPr lang="de-DE" altLang="en-US" sz="2000">
                <a:solidFill>
                  <a:srgbClr val="0000FF"/>
                </a:solidFill>
                <a:latin typeface="Arial" panose="020B0604020202020204" pitchFamily="34" charset="0"/>
                <a:ea typeface="PMingLiU" pitchFamily="18" charset="-120"/>
                <a:cs typeface="Times New Roman" panose="02020603050405020304" pitchFamily="18" charset="0"/>
              </a:rPr>
              <a:t>3. Das Banksystem prüft, ob die Karte gültig ist</a:t>
            </a:r>
            <a:endParaRPr lang="en-US" altLang="en-US" sz="2000">
              <a:solidFill>
                <a:srgbClr val="0000FF"/>
              </a:solidFill>
              <a:ea typeface="PMingLiU" pitchFamily="18" charset="-120"/>
              <a:cs typeface="Times New Roman" panose="02020603050405020304"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ltLang="en-US" smtClean="0"/>
              <a:t>Beispiel</a:t>
            </a:r>
            <a:r>
              <a:rPr lang="de-DE" altLang="en-US" smtClean="0"/>
              <a:t> : Use Case</a:t>
            </a:r>
            <a:r>
              <a:rPr lang="en-US" altLang="en-US" smtClean="0"/>
              <a:t> - 4</a:t>
            </a:r>
          </a:p>
        </p:txBody>
      </p:sp>
      <p:sp>
        <p:nvSpPr>
          <p:cNvPr id="7373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7C8D232-C24B-4729-993A-0FF10A15F1F9}" type="slidenum">
              <a:rPr lang="de-DE" altLang="en-US" sz="1100"/>
              <a:pPr eaLnBrk="1" hangingPunct="1"/>
              <a:t>69</a:t>
            </a:fld>
            <a:endParaRPr lang="de-DE" altLang="en-US" sz="1100"/>
          </a:p>
        </p:txBody>
      </p:sp>
      <p:graphicFrame>
        <p:nvGraphicFramePr>
          <p:cNvPr id="4" name="Table 3"/>
          <p:cNvGraphicFramePr>
            <a:graphicFrameLocks noGrp="1"/>
          </p:cNvGraphicFramePr>
          <p:nvPr/>
        </p:nvGraphicFramePr>
        <p:xfrm>
          <a:off x="273050" y="1989138"/>
          <a:ext cx="9288463" cy="4359275"/>
        </p:xfrm>
        <a:graphic>
          <a:graphicData uri="http://schemas.openxmlformats.org/drawingml/2006/table">
            <a:tbl>
              <a:tblPr/>
              <a:tblGrid>
                <a:gridCol w="1965385">
                  <a:extLst>
                    <a:ext uri="{9D8B030D-6E8A-4147-A177-3AD203B41FA5}">
                      <a16:colId xmlns:a16="http://schemas.microsoft.com/office/drawing/2014/main" val="20000"/>
                    </a:ext>
                  </a:extLst>
                </a:gridCol>
                <a:gridCol w="7323078">
                  <a:extLst>
                    <a:ext uri="{9D8B030D-6E8A-4147-A177-3AD203B41FA5}">
                      <a16:colId xmlns:a16="http://schemas.microsoft.com/office/drawing/2014/main" val="20001"/>
                    </a:ext>
                  </a:extLst>
                </a:gridCol>
              </a:tblGrid>
              <a:tr h="1064415">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5a</a:t>
                      </a:r>
                      <a:endParaRPr lang="de-DE" sz="1400" dirty="0">
                        <a:solidFill>
                          <a:srgbClr val="000000"/>
                        </a:solidFill>
                        <a:latin typeface="Times New Roman"/>
                        <a:ea typeface="PMingLiU"/>
                        <a:cs typeface="Times New Roman"/>
                      </a:endParaRPr>
                    </a:p>
                  </a:txBody>
                  <a:tcPr marL="50797" marR="25398" marT="50807" marB="38106">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393700" algn="l"/>
                          <a:tab pos="749300" algn="l"/>
                        </a:tabLst>
                      </a:pPr>
                      <a:r>
                        <a:rPr lang="de-DE" sz="1600" i="1" dirty="0">
                          <a:solidFill>
                            <a:srgbClr val="FF0000"/>
                          </a:solidFill>
                          <a:latin typeface="Arial"/>
                          <a:ea typeface="PMingLiU"/>
                          <a:cs typeface="Times New Roman"/>
                        </a:rPr>
                        <a:t>Der Kunde bricht den Vorgang ab</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5a.1	 Der BA42 zeigt die Meldung »Vorgang wird abgebrochen« (2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5a.2	 Der BA42 gibt die Karte zurück</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5a.3	 Der BA42 zeigt die Willkommen-Botschaft</a:t>
                      </a:r>
                      <a:endParaRPr lang="de-DE" sz="1400" dirty="0">
                        <a:solidFill>
                          <a:srgbClr val="000000"/>
                        </a:solidFill>
                        <a:latin typeface="Times New Roman"/>
                        <a:ea typeface="PMingLiU"/>
                        <a:cs typeface="Times New Roman"/>
                      </a:endParaRPr>
                    </a:p>
                  </a:txBody>
                  <a:tcPr marL="50797" marR="25398" marT="50807" marB="38106">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64415">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5b</a:t>
                      </a:r>
                      <a:endParaRPr lang="de-DE" sz="1400" dirty="0">
                        <a:solidFill>
                          <a:srgbClr val="000000"/>
                        </a:solidFill>
                        <a:latin typeface="Times New Roman"/>
                        <a:ea typeface="PMingLiU"/>
                        <a:cs typeface="Times New Roman"/>
                      </a:endParaRPr>
                    </a:p>
                  </a:txBody>
                  <a:tcPr marL="50797" marR="25398" marT="50807"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393700" algn="l"/>
                          <a:tab pos="749300" algn="l"/>
                        </a:tabLst>
                      </a:pPr>
                      <a:r>
                        <a:rPr lang="de-DE" sz="1600" i="1" dirty="0">
                          <a:solidFill>
                            <a:srgbClr val="FF0000"/>
                          </a:solidFill>
                          <a:latin typeface="Arial"/>
                          <a:ea typeface="PMingLiU"/>
                          <a:cs typeface="Times New Roman"/>
                        </a:rPr>
                        <a:t>Der Kunde reagiert nach 5 Sekunden nicht</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5b.1	 Der BA42 zeigt die Meldung »Keine Aktivität, Abbruch« (2 s)</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5b.2	 Der BA42 gibt die Karte zurück</a:t>
                      </a:r>
                      <a:br>
                        <a:rPr lang="de-DE" sz="1600" dirty="0">
                          <a:solidFill>
                            <a:srgbClr val="000000"/>
                          </a:solidFill>
                          <a:latin typeface="Arial"/>
                          <a:ea typeface="PMingLiU"/>
                          <a:cs typeface="Times New Roman"/>
                        </a:rPr>
                      </a:br>
                      <a:r>
                        <a:rPr lang="de-DE" sz="1600" dirty="0">
                          <a:solidFill>
                            <a:srgbClr val="000000"/>
                          </a:solidFill>
                          <a:latin typeface="Arial"/>
                          <a:ea typeface="PMingLiU"/>
                          <a:cs typeface="Times New Roman"/>
                        </a:rPr>
                        <a:t>5b.3	 Der BA42 zeigt die Willkommen-Botschaft</a:t>
                      </a:r>
                      <a:endParaRPr lang="de-DE" sz="1400" dirty="0">
                        <a:solidFill>
                          <a:srgbClr val="000000"/>
                        </a:solidFill>
                        <a:latin typeface="Times New Roman"/>
                        <a:ea typeface="PMingLiU"/>
                        <a:cs typeface="Times New Roman"/>
                      </a:endParaRPr>
                    </a:p>
                  </a:txBody>
                  <a:tcPr marL="50797" marR="25398" marT="50807"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6664">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6a</a:t>
                      </a:r>
                      <a:endParaRPr lang="de-DE" sz="1400" dirty="0">
                        <a:solidFill>
                          <a:srgbClr val="000000"/>
                        </a:solidFill>
                        <a:latin typeface="Times New Roman"/>
                        <a:ea typeface="PMingLiU"/>
                        <a:cs typeface="Times New Roman"/>
                      </a:endParaRPr>
                    </a:p>
                  </a:txBody>
                  <a:tcPr marL="50797" marR="25398" marT="50807"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304800" algn="l"/>
                          <a:tab pos="393700" algn="l"/>
                          <a:tab pos="749300" algn="l"/>
                        </a:tabLst>
                      </a:pPr>
                      <a:r>
                        <a:rPr lang="de-DE" sz="1600" i="1" dirty="0">
                          <a:solidFill>
                            <a:srgbClr val="FF0000"/>
                          </a:solidFill>
                          <a:latin typeface="Arial"/>
                          <a:ea typeface="PMingLiU"/>
                          <a:cs typeface="Times New Roman"/>
                        </a:rPr>
                        <a:t>Das Banksystem ist nicht erreichbar</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en-US" sz="1600" i="0" dirty="0" smtClean="0">
                          <a:solidFill>
                            <a:srgbClr val="000000"/>
                          </a:solidFill>
                          <a:latin typeface="Arial"/>
                          <a:ea typeface="PMingLiU"/>
                          <a:cs typeface="Times New Roman"/>
                          <a:sym typeface="Symbol"/>
                        </a:rPr>
                        <a:t>→ </a:t>
                      </a:r>
                      <a:r>
                        <a:rPr lang="de-DE" sz="1600" dirty="0" smtClean="0">
                          <a:solidFill>
                            <a:srgbClr val="000000"/>
                          </a:solidFill>
                          <a:latin typeface="Arial"/>
                          <a:ea typeface="PMingLiU"/>
                          <a:cs typeface="Times New Roman"/>
                        </a:rPr>
                        <a:t>Schritt </a:t>
                      </a:r>
                      <a:r>
                        <a:rPr lang="de-DE" sz="1600" dirty="0">
                          <a:solidFill>
                            <a:srgbClr val="000000"/>
                          </a:solidFill>
                          <a:latin typeface="Arial"/>
                          <a:ea typeface="PMingLiU"/>
                          <a:cs typeface="Times New Roman"/>
                        </a:rPr>
                        <a:t>2c.1</a:t>
                      </a:r>
                      <a:endParaRPr lang="de-DE" sz="1400" dirty="0">
                        <a:solidFill>
                          <a:srgbClr val="000000"/>
                        </a:solidFill>
                        <a:latin typeface="Times New Roman"/>
                        <a:ea typeface="PMingLiU"/>
                        <a:cs typeface="Times New Roman"/>
                      </a:endParaRPr>
                    </a:p>
                  </a:txBody>
                  <a:tcPr marL="50797" marR="25398" marT="50807"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33241">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7a</a:t>
                      </a:r>
                      <a:endParaRPr lang="de-DE" sz="1400" dirty="0">
                        <a:solidFill>
                          <a:srgbClr val="000000"/>
                        </a:solidFill>
                        <a:latin typeface="Times New Roman"/>
                        <a:ea typeface="PMingLiU"/>
                        <a:cs typeface="Times New Roman"/>
                      </a:endParaRPr>
                    </a:p>
                  </a:txBody>
                  <a:tcPr marL="50797" marR="25398" marT="50807"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66700" algn="l"/>
                          <a:tab pos="393700" algn="l"/>
                          <a:tab pos="749300" algn="l"/>
                        </a:tabLst>
                      </a:pPr>
                      <a:r>
                        <a:rPr lang="de-DE" sz="1600" i="1" dirty="0">
                          <a:solidFill>
                            <a:srgbClr val="FF0000"/>
                          </a:solidFill>
                          <a:latin typeface="Arial"/>
                          <a:ea typeface="PMingLiU"/>
                          <a:cs typeface="Times New Roman"/>
                        </a:rPr>
                        <a:t>Die erste oder zweite eingegebene PIN ist falsch</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7a.1	 Der BA42 zeigt die Meldung »Falsche PIN« (4 </a:t>
                      </a:r>
                      <a:r>
                        <a:rPr lang="de-DE" sz="1600" dirty="0" smtClean="0">
                          <a:solidFill>
                            <a:srgbClr val="000000"/>
                          </a:solidFill>
                          <a:latin typeface="Arial"/>
                          <a:ea typeface="PMingLiU"/>
                          <a:cs typeface="Times New Roman"/>
                        </a:rPr>
                        <a:t>s)</a:t>
                      </a:r>
                    </a:p>
                    <a:p>
                      <a:pPr marL="177800">
                        <a:lnSpc>
                          <a:spcPct val="100000"/>
                        </a:lnSpc>
                        <a:spcBef>
                          <a:spcPts val="100"/>
                        </a:spcBef>
                        <a:spcAft>
                          <a:spcPts val="0"/>
                        </a:spcAft>
                        <a:tabLst>
                          <a:tab pos="177800" algn="l"/>
                          <a:tab pos="266700" algn="l"/>
                          <a:tab pos="393700" algn="l"/>
                          <a:tab pos="749300" algn="l"/>
                        </a:tabLst>
                      </a:pPr>
                      <a:r>
                        <a:rPr lang="de-DE" sz="1600" dirty="0" smtClean="0">
                          <a:solidFill>
                            <a:srgbClr val="000000"/>
                          </a:solidFill>
                          <a:latin typeface="Arial"/>
                          <a:ea typeface="PMingLiU"/>
                          <a:cs typeface="Times New Roman"/>
                          <a:sym typeface="Symbol"/>
                        </a:rPr>
                        <a:t>→ </a:t>
                      </a:r>
                      <a:r>
                        <a:rPr lang="de-DE" sz="1600" dirty="0" smtClean="0">
                          <a:solidFill>
                            <a:srgbClr val="000000"/>
                          </a:solidFill>
                          <a:latin typeface="Arial"/>
                          <a:ea typeface="PMingLiU"/>
                          <a:cs typeface="Times New Roman"/>
                        </a:rPr>
                        <a:t>Schritt </a:t>
                      </a:r>
                      <a:r>
                        <a:rPr lang="de-DE" sz="1600" dirty="0">
                          <a:solidFill>
                            <a:srgbClr val="000000"/>
                          </a:solidFill>
                          <a:latin typeface="Arial"/>
                          <a:ea typeface="PMingLiU"/>
                          <a:cs typeface="Times New Roman"/>
                        </a:rPr>
                        <a:t>4</a:t>
                      </a:r>
                      <a:endParaRPr lang="de-DE" sz="1400" dirty="0">
                        <a:solidFill>
                          <a:srgbClr val="000000"/>
                        </a:solidFill>
                        <a:latin typeface="Times New Roman"/>
                        <a:ea typeface="PMingLiU"/>
                        <a:cs typeface="Times New Roman"/>
                      </a:endParaRPr>
                    </a:p>
                  </a:txBody>
                  <a:tcPr marL="50797" marR="25398" marT="50807"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0540">
                <a:tc>
                  <a:txBody>
                    <a:bodyPr/>
                    <a:lstStyle/>
                    <a:p>
                      <a:pPr marL="177800">
                        <a:lnSpc>
                          <a:spcPct val="100000"/>
                        </a:lnSpc>
                        <a:spcBef>
                          <a:spcPts val="800"/>
                        </a:spcBef>
                        <a:spcAft>
                          <a:spcPts val="0"/>
                        </a:spcAft>
                        <a:tabLst>
                          <a:tab pos="177800" algn="l"/>
                          <a:tab pos="723900" algn="l"/>
                          <a:tab pos="1104900" algn="l"/>
                          <a:tab pos="1473200" algn="l"/>
                          <a:tab pos="1828800" algn="l"/>
                        </a:tabLst>
                      </a:pPr>
                      <a:r>
                        <a:rPr lang="de-DE" sz="1600" b="1" dirty="0">
                          <a:solidFill>
                            <a:srgbClr val="000000"/>
                          </a:solidFill>
                          <a:latin typeface="Arial"/>
                          <a:ea typeface="PMingLiU"/>
                          <a:cs typeface="Times New Roman"/>
                        </a:rPr>
                        <a:t>Sonderfall	7b</a:t>
                      </a:r>
                      <a:endParaRPr lang="de-DE" sz="1400" dirty="0">
                        <a:solidFill>
                          <a:srgbClr val="000000"/>
                        </a:solidFill>
                        <a:latin typeface="Times New Roman"/>
                        <a:ea typeface="PMingLiU"/>
                        <a:cs typeface="Times New Roman"/>
                      </a:endParaRPr>
                    </a:p>
                  </a:txBody>
                  <a:tcPr marL="50797" marR="25398" marT="50807"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100"/>
                        </a:spcBef>
                        <a:spcAft>
                          <a:spcPts val="0"/>
                        </a:spcAft>
                        <a:tabLst>
                          <a:tab pos="177800" algn="l"/>
                          <a:tab pos="279400" algn="l"/>
                          <a:tab pos="393700" algn="l"/>
                          <a:tab pos="749300" algn="l"/>
                        </a:tabLst>
                      </a:pPr>
                      <a:r>
                        <a:rPr lang="de-DE" sz="1600" i="1" dirty="0">
                          <a:solidFill>
                            <a:srgbClr val="FF0000"/>
                          </a:solidFill>
                          <a:latin typeface="Arial"/>
                          <a:ea typeface="PMingLiU"/>
                          <a:cs typeface="Times New Roman"/>
                        </a:rPr>
                        <a:t>Die dritte eingegebene PIN ist falsch</a:t>
                      </a:r>
                      <a:r>
                        <a:rPr lang="de-DE" sz="1600" i="1" dirty="0">
                          <a:solidFill>
                            <a:srgbClr val="000000"/>
                          </a:solidFill>
                          <a:latin typeface="Arial"/>
                          <a:ea typeface="PMingLiU"/>
                          <a:cs typeface="Times New Roman"/>
                        </a:rPr>
                        <a:t/>
                      </a:r>
                      <a:br>
                        <a:rPr lang="de-DE" sz="1600" i="1" dirty="0">
                          <a:solidFill>
                            <a:srgbClr val="000000"/>
                          </a:solidFill>
                          <a:latin typeface="Arial"/>
                          <a:ea typeface="PMingLiU"/>
                          <a:cs typeface="Times New Roman"/>
                        </a:rPr>
                      </a:br>
                      <a:r>
                        <a:rPr lang="de-DE" sz="1600" dirty="0">
                          <a:solidFill>
                            <a:srgbClr val="000000"/>
                          </a:solidFill>
                          <a:latin typeface="Arial"/>
                          <a:ea typeface="PMingLiU"/>
                          <a:cs typeface="Times New Roman"/>
                        </a:rPr>
                        <a:t>7b.1	 Der BA42 zeigt die Meldung »PIN dreimal falsch« (5 s)</a:t>
                      </a:r>
                      <a:br>
                        <a:rPr lang="de-DE" sz="1600" dirty="0">
                          <a:solidFill>
                            <a:srgbClr val="000000"/>
                          </a:solidFill>
                          <a:latin typeface="Arial"/>
                          <a:ea typeface="PMingLiU"/>
                          <a:cs typeface="Times New Roman"/>
                        </a:rPr>
                      </a:br>
                      <a:r>
                        <a:rPr lang="de-DE" sz="1600" dirty="0" smtClean="0">
                          <a:solidFill>
                            <a:srgbClr val="000000"/>
                          </a:solidFill>
                          <a:latin typeface="+mn-lt"/>
                          <a:ea typeface="PMingLiU"/>
                          <a:cs typeface="Times New Roman"/>
                          <a:sym typeface="Symbol"/>
                        </a:rPr>
                        <a:t>→ </a:t>
                      </a:r>
                      <a:r>
                        <a:rPr lang="de-DE" sz="1600" dirty="0" smtClean="0">
                          <a:solidFill>
                            <a:srgbClr val="000000"/>
                          </a:solidFill>
                          <a:latin typeface="Arial"/>
                          <a:ea typeface="PMingLiU"/>
                          <a:cs typeface="Times New Roman"/>
                        </a:rPr>
                        <a:t>Schritt </a:t>
                      </a:r>
                      <a:r>
                        <a:rPr lang="de-DE" sz="1600" dirty="0">
                          <a:solidFill>
                            <a:srgbClr val="000000"/>
                          </a:solidFill>
                          <a:latin typeface="Arial"/>
                          <a:ea typeface="PMingLiU"/>
                          <a:cs typeface="Times New Roman"/>
                        </a:rPr>
                        <a:t>3a.2</a:t>
                      </a:r>
                      <a:endParaRPr lang="de-DE" sz="1400" dirty="0">
                        <a:solidFill>
                          <a:srgbClr val="000000"/>
                        </a:solidFill>
                        <a:latin typeface="Times New Roman"/>
                        <a:ea typeface="PMingLiU"/>
                        <a:cs typeface="Times New Roman"/>
                      </a:endParaRPr>
                    </a:p>
                  </a:txBody>
                  <a:tcPr marL="50797" marR="25398" marT="50807"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3751" name="TextBox 4"/>
          <p:cNvSpPr txBox="1">
            <a:spLocks noChangeArrowheads="1"/>
          </p:cNvSpPr>
          <p:nvPr/>
        </p:nvSpPr>
        <p:spPr bwMode="auto">
          <a:xfrm>
            <a:off x="344488" y="692150"/>
            <a:ext cx="90725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000">
                <a:solidFill>
                  <a:srgbClr val="0000FF"/>
                </a:solidFill>
                <a:latin typeface="Arial" panose="020B0604020202020204" pitchFamily="34" charset="0"/>
                <a:ea typeface="PMingLiU" pitchFamily="18" charset="-120"/>
                <a:cs typeface="Times New Roman" panose="02020603050405020304" pitchFamily="18" charset="0"/>
              </a:rPr>
              <a:t>5. Der Kunde gibt die PIN ein</a:t>
            </a:r>
            <a:br>
              <a:rPr lang="de-DE" altLang="en-US" sz="2000">
                <a:solidFill>
                  <a:srgbClr val="0000FF"/>
                </a:solidFill>
                <a:latin typeface="Arial" panose="020B0604020202020204" pitchFamily="34" charset="0"/>
                <a:ea typeface="PMingLiU" pitchFamily="18" charset="-120"/>
                <a:cs typeface="Times New Roman" panose="02020603050405020304" pitchFamily="18" charset="0"/>
              </a:rPr>
            </a:br>
            <a:r>
              <a:rPr lang="de-DE" altLang="en-US" sz="2000">
                <a:solidFill>
                  <a:srgbClr val="0000FF"/>
                </a:solidFill>
                <a:latin typeface="Arial" panose="020B0604020202020204" pitchFamily="34" charset="0"/>
                <a:ea typeface="PMingLiU" pitchFamily="18" charset="-120"/>
                <a:cs typeface="Times New Roman" panose="02020603050405020304" pitchFamily="18" charset="0"/>
              </a:rPr>
              <a:t>6. Der BA42 liest die PIN und sendet sie zur Prüfung an das Banksystem</a:t>
            </a:r>
          </a:p>
          <a:p>
            <a:pPr eaLnBrk="1" hangingPunct="1"/>
            <a:r>
              <a:rPr lang="de-DE" altLang="en-US" sz="2000">
                <a:solidFill>
                  <a:srgbClr val="0000FF"/>
                </a:solidFill>
                <a:latin typeface="Arial" panose="020B0604020202020204" pitchFamily="34" charset="0"/>
                <a:ea typeface="PMingLiU" pitchFamily="18" charset="-120"/>
                <a:cs typeface="Times New Roman" panose="02020603050405020304" pitchFamily="18" charset="0"/>
              </a:rPr>
              <a:t>7. Das Banksystem prüft die PIN</a:t>
            </a:r>
            <a:endParaRPr lang="en-US" altLang="en-US" sz="2000">
              <a:solidFill>
                <a:srgbClr val="0000FF"/>
              </a:solidFill>
              <a:ea typeface="PMingLiU" pitchFamily="18" charset="-12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r>
              <a:rPr lang="de-DE" altLang="en-US" smtClean="0"/>
              <a:t>Nachteile bei fehlender Spezifikation - 1</a:t>
            </a:r>
          </a:p>
        </p:txBody>
      </p:sp>
      <p:sp>
        <p:nvSpPr>
          <p:cNvPr id="10243" name="Inhaltsplatzhalter 2"/>
          <p:cNvSpPr>
            <a:spLocks noGrp="1"/>
          </p:cNvSpPr>
          <p:nvPr>
            <p:ph idx="1"/>
          </p:nvPr>
        </p:nvSpPr>
        <p:spPr>
          <a:xfrm>
            <a:off x="166688" y="981075"/>
            <a:ext cx="9501187" cy="5326063"/>
          </a:xfrm>
        </p:spPr>
        <p:txBody>
          <a:bodyPr/>
          <a:lstStyle/>
          <a:p>
            <a:pPr marL="457200" lvl="1" indent="-457200">
              <a:buFont typeface="Arial Rounded MT Bold" panose="020F0704030504030204" pitchFamily="34" charset="0"/>
              <a:buAutoNum type="arabicPeriod"/>
            </a:pPr>
            <a:r>
              <a:rPr lang="de-DE" altLang="en-US" smtClean="0"/>
              <a:t>Die Anforderungen bleiben </a:t>
            </a:r>
            <a:r>
              <a:rPr lang="de-DE" altLang="en-US" smtClean="0">
                <a:solidFill>
                  <a:srgbClr val="0000FF"/>
                </a:solidFill>
              </a:rPr>
              <a:t>ungeklärt</a:t>
            </a:r>
            <a:r>
              <a:rPr lang="de-DE" altLang="en-US" smtClean="0"/>
              <a:t>, sie werden darum auch nicht erfüllt. </a:t>
            </a:r>
          </a:p>
          <a:p>
            <a:pPr marL="457200" lvl="1" indent="-457200">
              <a:buFont typeface="Arial Rounded MT Bold" panose="020F0704030504030204" pitchFamily="34" charset="0"/>
              <a:buAutoNum type="arabicPeriod"/>
            </a:pPr>
            <a:r>
              <a:rPr lang="de-DE" altLang="en-US" smtClean="0"/>
              <a:t>Den Entwicklern </a:t>
            </a:r>
            <a:r>
              <a:rPr lang="de-DE" altLang="en-US" smtClean="0">
                <a:solidFill>
                  <a:srgbClr val="0000FF"/>
                </a:solidFill>
              </a:rPr>
              <a:t>fehlt die Vorgabe</a:t>
            </a:r>
            <a:r>
              <a:rPr lang="de-DE" altLang="en-US" smtClean="0"/>
              <a:t>, darum fragen sie „auf dem kurzen Dienstweg“ Bekannte, die beim Kunden arbeiten, oder sie legen mangels Kontakten die eigenen Erfahrungen und Erwartungen zu Grunde. </a:t>
            </a:r>
          </a:p>
          <a:p>
            <a:pPr marL="457200" lvl="1" indent="-457200">
              <a:buFont typeface="Arial Rounded MT Bold" panose="020F0704030504030204" pitchFamily="34" charset="0"/>
              <a:buAutoNum type="arabicPeriod"/>
            </a:pPr>
            <a:r>
              <a:rPr lang="de-DE" altLang="en-US" smtClean="0"/>
              <a:t>Die </a:t>
            </a:r>
            <a:r>
              <a:rPr lang="de-DE" altLang="en-US" smtClean="0">
                <a:solidFill>
                  <a:srgbClr val="0000FF"/>
                </a:solidFill>
              </a:rPr>
              <a:t>Basis für das Handbuch fehlt</a:t>
            </a:r>
            <a:r>
              <a:rPr lang="de-DE" altLang="en-US" smtClean="0"/>
              <a:t>, es wird darum phänomenologisch, d.h. experimentell, verfasst.</a:t>
            </a:r>
          </a:p>
          <a:p>
            <a:pPr marL="457200" lvl="1" indent="-457200">
              <a:buFont typeface="Arial Rounded MT Bold" panose="020F0704030504030204" pitchFamily="34" charset="0"/>
              <a:buAutoNum type="arabicPeriod"/>
            </a:pPr>
            <a:r>
              <a:rPr lang="de-DE" altLang="en-US" smtClean="0"/>
              <a:t>Ein gutes Handbuch ist ein umformulierter Auszug aus der Spezifikation! Darum taugt es auch als Spezifikation.</a:t>
            </a:r>
          </a:p>
          <a:p>
            <a:pPr marL="457200" lvl="1" indent="-457200">
              <a:buFont typeface="Arial Rounded MT Bold" panose="020F0704030504030204" pitchFamily="34" charset="0"/>
              <a:buAutoNum type="arabicPeriod"/>
            </a:pPr>
            <a:r>
              <a:rPr lang="de-DE" altLang="en-US" smtClean="0"/>
              <a:t>Ein </a:t>
            </a:r>
            <a:r>
              <a:rPr lang="de-DE" altLang="en-US" smtClean="0">
                <a:solidFill>
                  <a:srgbClr val="0000FF"/>
                </a:solidFill>
              </a:rPr>
              <a:t>systematischer Test </a:t>
            </a:r>
            <a:r>
              <a:rPr lang="de-DE" altLang="en-US" smtClean="0"/>
              <a:t>ist ohne Spezifikation unmöglich, denn es ist nicht definiert, welche Daten das System akzeptieren muss und welche Resultate es liefern soll. </a:t>
            </a:r>
          </a:p>
          <a:p>
            <a:endParaRPr lang="de-DE" altLang="en-US" smtClean="0"/>
          </a:p>
        </p:txBody>
      </p:sp>
      <p:sp>
        <p:nvSpPr>
          <p:cNvPr id="1024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0A4ABB0-4D60-46FD-A1E5-7DD86CD1BC87}" type="slidenum">
              <a:rPr lang="de-DE" altLang="en-US" sz="1100"/>
              <a:pPr eaLnBrk="1" hangingPunct="1"/>
              <a:t>7</a:t>
            </a:fld>
            <a:endParaRPr lang="de-DE" altLang="en-US" sz="110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el 1"/>
          <p:cNvSpPr>
            <a:spLocks noGrp="1"/>
          </p:cNvSpPr>
          <p:nvPr>
            <p:ph type="title"/>
          </p:nvPr>
        </p:nvSpPr>
        <p:spPr/>
        <p:txBody>
          <a:bodyPr/>
          <a:lstStyle/>
          <a:p>
            <a:r>
              <a:rPr lang="de-DE" altLang="en-US" smtClean="0"/>
              <a:t>Merkmale / Use Case Diagramme</a:t>
            </a:r>
          </a:p>
        </p:txBody>
      </p:sp>
      <p:sp>
        <p:nvSpPr>
          <p:cNvPr id="74755" name="Inhaltsplatzhalter 2"/>
          <p:cNvSpPr>
            <a:spLocks noGrp="1"/>
          </p:cNvSpPr>
          <p:nvPr>
            <p:ph idx="1"/>
          </p:nvPr>
        </p:nvSpPr>
        <p:spPr>
          <a:xfrm>
            <a:off x="166688" y="908050"/>
            <a:ext cx="9501187" cy="5326063"/>
          </a:xfrm>
        </p:spPr>
        <p:txBody>
          <a:bodyPr/>
          <a:lstStyle/>
          <a:p>
            <a:r>
              <a:rPr lang="de-DE" altLang="en-US" smtClean="0"/>
              <a:t>Anwendungsfälle beschreiben also aus der </a:t>
            </a:r>
            <a:r>
              <a:rPr lang="de-DE" altLang="en-US" smtClean="0">
                <a:solidFill>
                  <a:srgbClr val="0000FF"/>
                </a:solidFill>
              </a:rPr>
              <a:t>Außensicht</a:t>
            </a:r>
            <a:r>
              <a:rPr lang="de-DE" altLang="en-US" smtClean="0"/>
              <a:t>, was das System leisten soll und welche Interaktionen dazu notwendig sind. </a:t>
            </a:r>
          </a:p>
          <a:p>
            <a:pPr lvl="1"/>
            <a:r>
              <a:rPr lang="de-DE" altLang="en-US" smtClean="0"/>
              <a:t>Jeder Anwendungsfall muss das Systemverhalten für eine </a:t>
            </a:r>
            <a:r>
              <a:rPr lang="de-DE" altLang="en-US" smtClean="0">
                <a:solidFill>
                  <a:srgbClr val="0000FF"/>
                </a:solidFill>
              </a:rPr>
              <a:t>konkrete Situation</a:t>
            </a:r>
            <a:r>
              <a:rPr lang="de-DE" altLang="en-US" smtClean="0"/>
              <a:t> vollständig spezifizieren (inkl. Ausnahmefälle). </a:t>
            </a:r>
          </a:p>
          <a:p>
            <a:r>
              <a:rPr lang="de-DE" altLang="en-US" smtClean="0">
                <a:solidFill>
                  <a:srgbClr val="0000FF"/>
                </a:solidFill>
              </a:rPr>
              <a:t>Charakteristisch</a:t>
            </a:r>
            <a:r>
              <a:rPr lang="de-DE" altLang="en-US" smtClean="0"/>
              <a:t> </a:t>
            </a:r>
          </a:p>
          <a:p>
            <a:pPr lvl="1"/>
            <a:r>
              <a:rPr lang="de-DE" altLang="en-US" smtClean="0"/>
              <a:t>Aufbau auf Basis eines Formulars mit bestimmten Feldern</a:t>
            </a:r>
          </a:p>
          <a:p>
            <a:pPr lvl="1"/>
            <a:r>
              <a:rPr lang="de-DE" altLang="en-US" smtClean="0"/>
              <a:t>Normalablauf (normal = Ziel wird erreicht)</a:t>
            </a:r>
          </a:p>
          <a:p>
            <a:pPr lvl="1"/>
            <a:r>
              <a:rPr lang="de-DE" altLang="en-US" smtClean="0"/>
              <a:t>Sonder- und Ausnahmefälle</a:t>
            </a:r>
          </a:p>
          <a:p>
            <a:pPr lvl="1"/>
            <a:r>
              <a:rPr lang="de-DE" altLang="en-US" smtClean="0"/>
              <a:t>Klarheit über den aktiven Teil (Akteur oder System)</a:t>
            </a:r>
          </a:p>
          <a:p>
            <a:r>
              <a:rPr lang="de-DE" altLang="en-US" smtClean="0">
                <a:solidFill>
                  <a:srgbClr val="0000FF"/>
                </a:solidFill>
              </a:rPr>
              <a:t>Use-Case-Diagramme</a:t>
            </a:r>
            <a:r>
              <a:rPr lang="de-DE" altLang="en-US" smtClean="0"/>
              <a:t> mit</a:t>
            </a:r>
          </a:p>
          <a:p>
            <a:pPr lvl="1"/>
            <a:r>
              <a:rPr lang="de-DE" altLang="en-US" smtClean="0"/>
              <a:t>Generalisierungsbeziehung zwischen Use Cases bzw. Akteuren</a:t>
            </a:r>
          </a:p>
          <a:p>
            <a:pPr lvl="1"/>
            <a:r>
              <a:rPr lang="de-DE" altLang="en-US" smtClean="0"/>
              <a:t>Benutzt-Beziehung (include)</a:t>
            </a:r>
          </a:p>
          <a:p>
            <a:pPr lvl="1"/>
            <a:r>
              <a:rPr lang="de-DE" altLang="en-US" smtClean="0"/>
              <a:t>Erweitert-Beziehung (extend)</a:t>
            </a:r>
          </a:p>
        </p:txBody>
      </p:sp>
      <p:sp>
        <p:nvSpPr>
          <p:cNvPr id="7475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0DB22D2-3296-4090-9A45-631E24BC178A}" type="slidenum">
              <a:rPr lang="de-DE" altLang="en-US" sz="1100"/>
              <a:pPr eaLnBrk="1" hangingPunct="1"/>
              <a:t>70</a:t>
            </a:fld>
            <a:endParaRPr lang="de-DE" altLang="en-US" sz="110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el 1"/>
          <p:cNvSpPr>
            <a:spLocks noGrp="1"/>
          </p:cNvSpPr>
          <p:nvPr>
            <p:ph type="title"/>
          </p:nvPr>
        </p:nvSpPr>
        <p:spPr>
          <a:xfrm>
            <a:off x="0" y="28575"/>
            <a:ext cx="9906000" cy="531813"/>
          </a:xfrm>
        </p:spPr>
        <p:txBody>
          <a:bodyPr/>
          <a:lstStyle/>
          <a:p>
            <a:r>
              <a:rPr lang="de-DE" altLang="en-US" sz="3200" smtClean="0"/>
              <a:t>Beispiel: Use-Case-Diagramm</a:t>
            </a:r>
          </a:p>
        </p:txBody>
      </p:sp>
      <p:sp>
        <p:nvSpPr>
          <p:cNvPr id="75779" name="Foliennummernplatzhalt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FA24A38-0310-4084-81EF-B5DF49E9FF57}" type="slidenum">
              <a:rPr lang="de-DE" altLang="en-US" sz="1100"/>
              <a:pPr eaLnBrk="1" hangingPunct="1"/>
              <a:t>71</a:t>
            </a:fld>
            <a:endParaRPr lang="de-DE" altLang="en-US" sz="1100"/>
          </a:p>
        </p:txBody>
      </p:sp>
      <p:sp>
        <p:nvSpPr>
          <p:cNvPr id="75780" name="Rectangle 2"/>
          <p:cNvSpPr>
            <a:spLocks noChangeArrowheads="1"/>
          </p:cNvSpPr>
          <p:nvPr/>
        </p:nvSpPr>
        <p:spPr bwMode="auto">
          <a:xfrm>
            <a:off x="0" y="0"/>
            <a:ext cx="990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endParaRPr lang="de-DE" altLang="en-US"/>
          </a:p>
        </p:txBody>
      </p:sp>
      <p:pic>
        <p:nvPicPr>
          <p:cNvPr id="75781" name="Picture 5" descr="16_5_Bspl_UC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95425" y="792163"/>
            <a:ext cx="6986588" cy="556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el 1"/>
          <p:cNvSpPr>
            <a:spLocks noGrp="1"/>
          </p:cNvSpPr>
          <p:nvPr>
            <p:ph type="title"/>
          </p:nvPr>
        </p:nvSpPr>
        <p:spPr/>
        <p:txBody>
          <a:bodyPr/>
          <a:lstStyle/>
          <a:p>
            <a:r>
              <a:rPr lang="de-DE" altLang="en-US" smtClean="0"/>
              <a:t>Strukturierung von Use Cases</a:t>
            </a:r>
          </a:p>
        </p:txBody>
      </p:sp>
      <p:sp>
        <p:nvSpPr>
          <p:cNvPr id="76803" name="Inhaltsplatzhalter 2"/>
          <p:cNvSpPr>
            <a:spLocks noGrp="1"/>
          </p:cNvSpPr>
          <p:nvPr>
            <p:ph idx="1"/>
          </p:nvPr>
        </p:nvSpPr>
        <p:spPr>
          <a:xfrm>
            <a:off x="166688" y="981075"/>
            <a:ext cx="9501187" cy="5326063"/>
          </a:xfrm>
        </p:spPr>
        <p:txBody>
          <a:bodyPr/>
          <a:lstStyle/>
          <a:p>
            <a:r>
              <a:rPr lang="de-DE" altLang="en-US" smtClean="0"/>
              <a:t>Aus fachlicher Sicht hat es sich bewährt, zwischen </a:t>
            </a:r>
            <a:r>
              <a:rPr lang="de-DE" altLang="en-US" smtClean="0">
                <a:solidFill>
                  <a:srgbClr val="0000FF"/>
                </a:solidFill>
              </a:rPr>
              <a:t>Hauptfunktionen</a:t>
            </a:r>
            <a:r>
              <a:rPr lang="de-DE" altLang="en-US" smtClean="0"/>
              <a:t> und </a:t>
            </a:r>
            <a:r>
              <a:rPr lang="de-DE" altLang="en-US" smtClean="0">
                <a:solidFill>
                  <a:srgbClr val="0000FF"/>
                </a:solidFill>
              </a:rPr>
              <a:t>Basisfunktionen</a:t>
            </a:r>
            <a:r>
              <a:rPr lang="de-DE" altLang="en-US" smtClean="0"/>
              <a:t> zu unterscheiden. </a:t>
            </a:r>
          </a:p>
          <a:p>
            <a:pPr lvl="1"/>
            <a:r>
              <a:rPr lang="de-DE" altLang="en-US" smtClean="0"/>
              <a:t>Hauptfunktionen beschreiben die geforderte </a:t>
            </a:r>
            <a:r>
              <a:rPr lang="de-DE" altLang="en-US" smtClean="0">
                <a:solidFill>
                  <a:srgbClr val="0000FF"/>
                </a:solidFill>
              </a:rPr>
              <a:t>fachliche Funktionalität </a:t>
            </a:r>
            <a:r>
              <a:rPr lang="de-DE" altLang="en-US" smtClean="0"/>
              <a:t>des Systems.</a:t>
            </a:r>
          </a:p>
          <a:p>
            <a:pPr lvl="2"/>
            <a:r>
              <a:rPr lang="de-DE" altLang="en-US" smtClean="0"/>
              <a:t>Beispiele: »Kontostand abfragen«, »Auszug drucken«, </a:t>
            </a:r>
          </a:p>
          <a:p>
            <a:pPr lvl="1"/>
            <a:r>
              <a:rPr lang="de-DE" altLang="en-US" smtClean="0"/>
              <a:t>Basisfunktionen werden typisch </a:t>
            </a:r>
            <a:r>
              <a:rPr lang="de-DE" altLang="en-US" smtClean="0">
                <a:solidFill>
                  <a:srgbClr val="0000FF"/>
                </a:solidFill>
              </a:rPr>
              <a:t>in Hauptfunktionen verwendet </a:t>
            </a:r>
            <a:r>
              <a:rPr lang="de-DE" altLang="en-US" smtClean="0"/>
              <a:t>und liefern dort einen Beitrag zur Funktionalität.</a:t>
            </a:r>
          </a:p>
          <a:p>
            <a:pPr lvl="2"/>
            <a:r>
              <a:rPr lang="de-DE" altLang="en-US" smtClean="0"/>
              <a:t>Beispiel: »Authentifizieren«</a:t>
            </a:r>
          </a:p>
          <a:p>
            <a:r>
              <a:rPr lang="de-DE" altLang="en-US" smtClean="0"/>
              <a:t>Die Akteure stehen außerhalb des modellierten Systems. </a:t>
            </a:r>
          </a:p>
          <a:p>
            <a:r>
              <a:rPr lang="de-DE" altLang="en-US" smtClean="0"/>
              <a:t>Die Anwendungsfälle sind als </a:t>
            </a:r>
            <a:r>
              <a:rPr lang="de-DE" altLang="en-US" smtClean="0">
                <a:solidFill>
                  <a:srgbClr val="0000FF"/>
                </a:solidFill>
              </a:rPr>
              <a:t>Pakete</a:t>
            </a:r>
            <a:r>
              <a:rPr lang="de-DE" altLang="en-US" smtClean="0"/>
              <a:t> gruppiert und durch Beziehungen (include und extend) miteinander verknüpft. </a:t>
            </a:r>
            <a:br>
              <a:rPr lang="de-DE" altLang="en-US" smtClean="0"/>
            </a:br>
            <a:endParaRPr lang="de-DE" altLang="en-US" smtClean="0"/>
          </a:p>
        </p:txBody>
      </p:sp>
      <p:sp>
        <p:nvSpPr>
          <p:cNvPr id="7680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3B5633C-4A6C-4196-A9AA-E63BB99F4631}" type="slidenum">
              <a:rPr lang="de-DE" altLang="en-US" sz="1100"/>
              <a:pPr eaLnBrk="1" hangingPunct="1"/>
              <a:t>72</a:t>
            </a:fld>
            <a:endParaRPr lang="de-DE" altLang="en-US" sz="110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de-DE" altLang="en-US" smtClean="0"/>
              <a:t>Aktivitäten - 1</a:t>
            </a:r>
          </a:p>
        </p:txBody>
      </p:sp>
      <p:sp>
        <p:nvSpPr>
          <p:cNvPr id="77827"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9E564F2-A2B1-4CC7-A8DF-0D56F5FE2AA5}" type="slidenum">
              <a:rPr lang="de-DE" altLang="en-US" sz="1100"/>
              <a:pPr eaLnBrk="1" hangingPunct="1"/>
              <a:t>73</a:t>
            </a:fld>
            <a:endParaRPr lang="de-DE" altLang="en-US" sz="1100"/>
          </a:p>
        </p:txBody>
      </p:sp>
      <p:graphicFrame>
        <p:nvGraphicFramePr>
          <p:cNvPr id="6" name="Table 5"/>
          <p:cNvGraphicFramePr>
            <a:graphicFrameLocks noGrp="1"/>
          </p:cNvGraphicFramePr>
          <p:nvPr/>
        </p:nvGraphicFramePr>
        <p:xfrm>
          <a:off x="200025" y="1157288"/>
          <a:ext cx="9361488" cy="4791075"/>
        </p:xfrm>
        <a:graphic>
          <a:graphicData uri="http://schemas.openxmlformats.org/drawingml/2006/table">
            <a:tbl>
              <a:tblPr/>
              <a:tblGrid>
                <a:gridCol w="2520401">
                  <a:extLst>
                    <a:ext uri="{9D8B030D-6E8A-4147-A177-3AD203B41FA5}">
                      <a16:colId xmlns:a16="http://schemas.microsoft.com/office/drawing/2014/main" val="20000"/>
                    </a:ext>
                  </a:extLst>
                </a:gridCol>
                <a:gridCol w="6841087">
                  <a:extLst>
                    <a:ext uri="{9D8B030D-6E8A-4147-A177-3AD203B41FA5}">
                      <a16:colId xmlns:a16="http://schemas.microsoft.com/office/drawing/2014/main" val="20001"/>
                    </a:ext>
                  </a:extLst>
                </a:gridCol>
              </a:tblGrid>
              <a:tr h="354759">
                <a:tc>
                  <a:txBody>
                    <a:bodyPr/>
                    <a:lstStyle/>
                    <a:p>
                      <a:pPr marL="360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Aktivität</a:t>
                      </a:r>
                      <a:endParaRPr lang="de-DE" sz="3600" dirty="0">
                        <a:solidFill>
                          <a:srgbClr val="000000"/>
                        </a:solidFill>
                        <a:latin typeface="+mn-lt"/>
                        <a:ea typeface="PMingLiU"/>
                        <a:cs typeface="Times New Roman"/>
                      </a:endParaRPr>
                    </a:p>
                  </a:txBody>
                  <a:tcPr marL="45983" marR="22991" marT="45977" marB="34483">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Anmerkungen</a:t>
                      </a:r>
                      <a:endParaRPr lang="de-DE" sz="3600" dirty="0">
                        <a:solidFill>
                          <a:srgbClr val="000000"/>
                        </a:solidFill>
                        <a:latin typeface="+mn-lt"/>
                        <a:ea typeface="PMingLiU"/>
                        <a:cs typeface="Times New Roman"/>
                      </a:endParaRPr>
                    </a:p>
                  </a:txBody>
                  <a:tcPr marL="45983" marR="22991" marT="45977" marB="34483">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451952">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Bestimme alle Akteure und alle Ein- und Ausgaben</a:t>
                      </a:r>
                      <a:endParaRPr lang="de-DE" sz="3600" i="0" dirty="0">
                        <a:solidFill>
                          <a:srgbClr val="0000FF"/>
                        </a:solidFill>
                        <a:latin typeface="+mn-lt"/>
                        <a:ea typeface="PMingLiU"/>
                        <a:cs typeface="Times New Roman"/>
                      </a:endParaRPr>
                    </a:p>
                  </a:txBody>
                  <a:tcPr marL="45983" marR="22991" marT="45977" marB="3448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Dazu sind die folgenden Fragen hilfreich: </a:t>
                      </a:r>
                      <a:br>
                        <a:rPr lang="de-DE" sz="1800" dirty="0">
                          <a:solidFill>
                            <a:srgbClr val="000000"/>
                          </a:solidFill>
                          <a:latin typeface="+mn-lt"/>
                          <a:ea typeface="PMingLiU"/>
                          <a:cs typeface="Helvetica"/>
                        </a:rPr>
                      </a:br>
                      <a:r>
                        <a:rPr lang="de-DE" sz="1800" dirty="0">
                          <a:solidFill>
                            <a:srgbClr val="000000"/>
                          </a:solidFill>
                          <a:latin typeface="+mn-lt"/>
                          <a:ea typeface="PMingLiU"/>
                          <a:cs typeface="Helvetica"/>
                        </a:rPr>
                        <a:t>– Welche äußeren Ereignisse gibt es?</a:t>
                      </a:r>
                      <a:br>
                        <a:rPr lang="de-DE" sz="1800" dirty="0">
                          <a:solidFill>
                            <a:srgbClr val="000000"/>
                          </a:solidFill>
                          <a:latin typeface="+mn-lt"/>
                          <a:ea typeface="PMingLiU"/>
                          <a:cs typeface="Helvetica"/>
                        </a:rPr>
                      </a:br>
                      <a:r>
                        <a:rPr lang="de-DE" sz="1800" dirty="0">
                          <a:solidFill>
                            <a:srgbClr val="000000"/>
                          </a:solidFill>
                          <a:latin typeface="+mn-lt"/>
                          <a:ea typeface="PMingLiU"/>
                          <a:cs typeface="Helvetica"/>
                        </a:rPr>
                        <a:t>– Wer nutzt oder verwaltet das System?</a:t>
                      </a:r>
                      <a:br>
                        <a:rPr lang="de-DE" sz="1800" dirty="0">
                          <a:solidFill>
                            <a:srgbClr val="000000"/>
                          </a:solidFill>
                          <a:latin typeface="+mn-lt"/>
                          <a:ea typeface="PMingLiU"/>
                          <a:cs typeface="Helvetica"/>
                        </a:rPr>
                      </a:br>
                      <a:r>
                        <a:rPr lang="de-DE" sz="1800" dirty="0">
                          <a:solidFill>
                            <a:srgbClr val="000000"/>
                          </a:solidFill>
                          <a:latin typeface="+mn-lt"/>
                          <a:ea typeface="PMingLiU"/>
                          <a:cs typeface="Helvetica"/>
                        </a:rPr>
                        <a:t>– Wer liefert Eingaben?</a:t>
                      </a:r>
                      <a:br>
                        <a:rPr lang="de-DE" sz="1800" dirty="0">
                          <a:solidFill>
                            <a:srgbClr val="000000"/>
                          </a:solidFill>
                          <a:latin typeface="+mn-lt"/>
                          <a:ea typeface="PMingLiU"/>
                          <a:cs typeface="Helvetica"/>
                        </a:rPr>
                      </a:br>
                      <a:r>
                        <a:rPr lang="de-DE" sz="1800" dirty="0">
                          <a:solidFill>
                            <a:srgbClr val="000000"/>
                          </a:solidFill>
                          <a:latin typeface="+mn-lt"/>
                          <a:ea typeface="PMingLiU"/>
                          <a:cs typeface="Helvetica"/>
                        </a:rPr>
                        <a:t>– Wer verwendet die Ausgaben und Resultate?</a:t>
                      </a:r>
                      <a:endParaRPr lang="de-DE" sz="3600" dirty="0">
                        <a:solidFill>
                          <a:srgbClr val="000000"/>
                        </a:solidFill>
                        <a:latin typeface="+mn-lt"/>
                        <a:ea typeface="PMingLiU"/>
                        <a:cs typeface="Times New Roman"/>
                      </a:endParaRPr>
                    </a:p>
                  </a:txBody>
                  <a:tcPr marL="45983" marR="22991" marT="45977" marB="3448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29057">
                <a:tc>
                  <a:txBody>
                    <a:bodyPr/>
                    <a:lstStyle/>
                    <a:p>
                      <a:pPr marL="36000">
                        <a:lnSpc>
                          <a:spcPct val="100000"/>
                        </a:lnSpc>
                        <a:spcBef>
                          <a:spcPts val="300"/>
                        </a:spcBef>
                        <a:spcAft>
                          <a:spcPts val="0"/>
                        </a:spcAft>
                        <a:tabLst>
                          <a:tab pos="177800" algn="l"/>
                          <a:tab pos="215900" algn="l"/>
                          <a:tab pos="393700" algn="l"/>
                          <a:tab pos="749300" algn="l"/>
                        </a:tabLst>
                      </a:pPr>
                      <a:r>
                        <a:rPr lang="en-US" sz="1800" i="0" dirty="0" err="1">
                          <a:solidFill>
                            <a:srgbClr val="0000FF"/>
                          </a:solidFill>
                          <a:latin typeface="+mn-lt"/>
                          <a:ea typeface="PMingLiU"/>
                          <a:cs typeface="Helvetica"/>
                        </a:rPr>
                        <a:t>Lege</a:t>
                      </a:r>
                      <a:r>
                        <a:rPr lang="en-US" sz="1800" i="0" dirty="0">
                          <a:solidFill>
                            <a:srgbClr val="0000FF"/>
                          </a:solidFill>
                          <a:latin typeface="+mn-lt"/>
                          <a:ea typeface="PMingLiU"/>
                          <a:cs typeface="Helvetica"/>
                        </a:rPr>
                        <a:t> die </a:t>
                      </a:r>
                      <a:r>
                        <a:rPr lang="en-US" sz="1800" i="0" dirty="0" err="1">
                          <a:solidFill>
                            <a:srgbClr val="0000FF"/>
                          </a:solidFill>
                          <a:latin typeface="+mn-lt"/>
                          <a:ea typeface="PMingLiU"/>
                          <a:cs typeface="Helvetica"/>
                        </a:rPr>
                        <a:t>Systemgrenzen</a:t>
                      </a:r>
                      <a:r>
                        <a:rPr lang="en-US" sz="1800" i="0" dirty="0">
                          <a:solidFill>
                            <a:srgbClr val="0000FF"/>
                          </a:solidFill>
                          <a:latin typeface="+mn-lt"/>
                          <a:ea typeface="PMingLiU"/>
                          <a:cs typeface="Helvetica"/>
                        </a:rPr>
                        <a:t> fest</a:t>
                      </a:r>
                      <a:endParaRPr lang="de-DE" sz="3600" i="0" dirty="0">
                        <a:solidFill>
                          <a:srgbClr val="0000FF"/>
                        </a:solidFill>
                        <a:latin typeface="+mn-lt"/>
                        <a:ea typeface="PMingLiU"/>
                        <a:cs typeface="Times New Roman"/>
                      </a:endParaRPr>
                    </a:p>
                  </a:txBody>
                  <a:tcPr marL="45983" marR="22991" marT="45977" marB="3448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Die Systemgrenzen definieren, welche Komponenten und -Funktionen zum System gehören und welche nicht.</a:t>
                      </a:r>
                      <a:endParaRPr lang="de-DE" sz="3600">
                        <a:solidFill>
                          <a:srgbClr val="000000"/>
                        </a:solidFill>
                        <a:latin typeface="+mn-lt"/>
                        <a:ea typeface="PMingLiU"/>
                        <a:cs typeface="Times New Roman"/>
                      </a:endParaRPr>
                    </a:p>
                  </a:txBody>
                  <a:tcPr marL="45983" marR="22991" marT="45977" marB="3448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177654">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Identifiziere und formuliere die Anwendungsfälle der Hauptfunktionen</a:t>
                      </a:r>
                      <a:endParaRPr lang="de-DE" sz="3600" i="0" dirty="0">
                        <a:solidFill>
                          <a:srgbClr val="0000FF"/>
                        </a:solidFill>
                        <a:latin typeface="+mn-lt"/>
                        <a:ea typeface="PMingLiU"/>
                        <a:cs typeface="Times New Roman"/>
                      </a:endParaRPr>
                    </a:p>
                  </a:txBody>
                  <a:tcPr marL="45983" marR="22991" marT="45977" marB="3448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Die Anwendungsfälle der identifizierten Hauptfunktionen werden grob formuliert. Es muss sichergestellt werden, dass die </a:t>
                      </a:r>
                      <a:r>
                        <a:rPr lang="de-DE" sz="1800" dirty="0" smtClean="0">
                          <a:solidFill>
                            <a:srgbClr val="000000"/>
                          </a:solidFill>
                          <a:latin typeface="+mn-lt"/>
                          <a:ea typeface="PMingLiU"/>
                          <a:cs typeface="Helvetica"/>
                        </a:rPr>
                        <a:t>Anwendungsfälle </a:t>
                      </a:r>
                      <a:r>
                        <a:rPr lang="de-DE" sz="1800" dirty="0">
                          <a:solidFill>
                            <a:srgbClr val="000000"/>
                          </a:solidFill>
                          <a:latin typeface="+mn-lt"/>
                          <a:ea typeface="PMingLiU"/>
                          <a:cs typeface="Helvetica"/>
                        </a:rPr>
                        <a:t>die Funktionalität vollständig abdecken.</a:t>
                      </a:r>
                      <a:endParaRPr lang="de-DE" sz="3600" dirty="0">
                        <a:solidFill>
                          <a:srgbClr val="000000"/>
                        </a:solidFill>
                        <a:latin typeface="+mn-lt"/>
                        <a:ea typeface="PMingLiU"/>
                        <a:cs typeface="Times New Roman"/>
                      </a:endParaRPr>
                    </a:p>
                  </a:txBody>
                  <a:tcPr marL="45983" marR="22991" marT="45977" marB="3448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77654">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Strukturiere die </a:t>
                      </a:r>
                      <a:r>
                        <a:rPr lang="de-DE" sz="1800" i="0" dirty="0" smtClean="0">
                          <a:solidFill>
                            <a:srgbClr val="0000FF"/>
                          </a:solidFill>
                          <a:latin typeface="+mn-lt"/>
                          <a:ea typeface="PMingLiU"/>
                          <a:cs typeface="Helvetica"/>
                        </a:rPr>
                        <a:t>Anwendungsfälle </a:t>
                      </a:r>
                      <a:r>
                        <a:rPr lang="de-DE" sz="1800" i="0" dirty="0">
                          <a:solidFill>
                            <a:srgbClr val="0000FF"/>
                          </a:solidFill>
                          <a:latin typeface="+mn-lt"/>
                          <a:ea typeface="PMingLiU"/>
                          <a:cs typeface="Helvetica"/>
                        </a:rPr>
                        <a:t>und die Akteure</a:t>
                      </a:r>
                      <a:endParaRPr lang="de-DE" sz="3600" i="0" dirty="0">
                        <a:solidFill>
                          <a:srgbClr val="0000FF"/>
                        </a:solidFill>
                        <a:latin typeface="+mn-lt"/>
                        <a:ea typeface="PMingLiU"/>
                        <a:cs typeface="Times New Roman"/>
                      </a:endParaRPr>
                    </a:p>
                  </a:txBody>
                  <a:tcPr marL="45983" marR="22991" marT="45977" marB="3448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Die Beziehungen zwischen Akteuren und Anwendungsfällen sowie zwischen den Anwendungsfällen selbst werden identifiziert. </a:t>
                      </a:r>
                      <a:br>
                        <a:rPr lang="de-DE" sz="1800" dirty="0">
                          <a:solidFill>
                            <a:srgbClr val="000000"/>
                          </a:solidFill>
                          <a:latin typeface="+mn-lt"/>
                          <a:ea typeface="PMingLiU"/>
                          <a:cs typeface="Helvetica"/>
                        </a:rPr>
                      </a:br>
                      <a:r>
                        <a:rPr lang="en-US" sz="1800" dirty="0">
                          <a:solidFill>
                            <a:srgbClr val="000000"/>
                          </a:solidFill>
                          <a:latin typeface="+mn-lt"/>
                          <a:ea typeface="PMingLiU"/>
                          <a:cs typeface="Helvetica"/>
                        </a:rPr>
                        <a:t>Die </a:t>
                      </a:r>
                      <a:r>
                        <a:rPr lang="en-US" sz="1800" dirty="0" err="1">
                          <a:solidFill>
                            <a:srgbClr val="000000"/>
                          </a:solidFill>
                          <a:latin typeface="+mn-lt"/>
                          <a:ea typeface="PMingLiU"/>
                          <a:cs typeface="Helvetica"/>
                        </a:rPr>
                        <a:t>Anwendungsfälle</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werden</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wenn</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sinnvoll</a:t>
                      </a:r>
                      <a:r>
                        <a:rPr lang="en-US" sz="1800" dirty="0">
                          <a:solidFill>
                            <a:srgbClr val="000000"/>
                          </a:solidFill>
                          <a:latin typeface="+mn-lt"/>
                          <a:ea typeface="PMingLiU"/>
                          <a:cs typeface="Helvetica"/>
                        </a:rPr>
                        <a:t>, in </a:t>
                      </a:r>
                      <a:r>
                        <a:rPr lang="en-US" sz="1800" dirty="0" err="1">
                          <a:solidFill>
                            <a:srgbClr val="000000"/>
                          </a:solidFill>
                          <a:latin typeface="+mn-lt"/>
                          <a:ea typeface="PMingLiU"/>
                          <a:cs typeface="Helvetica"/>
                        </a:rPr>
                        <a:t>Pakete</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gruppiert</a:t>
                      </a:r>
                      <a:r>
                        <a:rPr lang="en-US" sz="1800" dirty="0">
                          <a:solidFill>
                            <a:srgbClr val="000000"/>
                          </a:solidFill>
                          <a:latin typeface="+mn-lt"/>
                          <a:ea typeface="PMingLiU"/>
                          <a:cs typeface="Helvetica"/>
                        </a:rPr>
                        <a:t>.</a:t>
                      </a:r>
                      <a:endParaRPr lang="de-DE" sz="3600" dirty="0">
                        <a:solidFill>
                          <a:srgbClr val="000000"/>
                        </a:solidFill>
                        <a:latin typeface="+mn-lt"/>
                        <a:ea typeface="PMingLiU"/>
                        <a:cs typeface="Times New Roman"/>
                      </a:endParaRPr>
                    </a:p>
                  </a:txBody>
                  <a:tcPr marL="45983" marR="22991" marT="45977" marB="3448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de-DE" altLang="en-US" smtClean="0"/>
              <a:t>Aktivitäten - 2</a:t>
            </a:r>
            <a:endParaRPr lang="en-US" altLang="en-US" smtClean="0"/>
          </a:p>
        </p:txBody>
      </p:sp>
      <p:sp>
        <p:nvSpPr>
          <p:cNvPr id="7885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DBF98FB-EDDC-41CA-A36B-9E4B4235AD46}" type="slidenum">
              <a:rPr lang="de-DE" altLang="en-US" sz="1100"/>
              <a:pPr eaLnBrk="1" hangingPunct="1"/>
              <a:t>74</a:t>
            </a:fld>
            <a:endParaRPr lang="de-DE" altLang="en-US" sz="1100"/>
          </a:p>
        </p:txBody>
      </p:sp>
      <p:graphicFrame>
        <p:nvGraphicFramePr>
          <p:cNvPr id="4" name="Table 3"/>
          <p:cNvGraphicFramePr>
            <a:graphicFrameLocks noGrp="1"/>
          </p:cNvGraphicFramePr>
          <p:nvPr/>
        </p:nvGraphicFramePr>
        <p:xfrm>
          <a:off x="273050" y="1157288"/>
          <a:ext cx="9361488" cy="4516437"/>
        </p:xfrm>
        <a:graphic>
          <a:graphicData uri="http://schemas.openxmlformats.org/drawingml/2006/table">
            <a:tbl>
              <a:tblPr/>
              <a:tblGrid>
                <a:gridCol w="2520401">
                  <a:extLst>
                    <a:ext uri="{9D8B030D-6E8A-4147-A177-3AD203B41FA5}">
                      <a16:colId xmlns:a16="http://schemas.microsoft.com/office/drawing/2014/main" val="20000"/>
                    </a:ext>
                  </a:extLst>
                </a:gridCol>
                <a:gridCol w="6841087">
                  <a:extLst>
                    <a:ext uri="{9D8B030D-6E8A-4147-A177-3AD203B41FA5}">
                      <a16:colId xmlns:a16="http://schemas.microsoft.com/office/drawing/2014/main" val="20001"/>
                    </a:ext>
                  </a:extLst>
                </a:gridCol>
              </a:tblGrid>
              <a:tr h="354732">
                <a:tc>
                  <a:txBody>
                    <a:bodyPr/>
                    <a:lstStyle/>
                    <a:p>
                      <a:pPr marL="360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Aktivität</a:t>
                      </a:r>
                      <a:endParaRPr lang="de-DE" sz="3600" dirty="0">
                        <a:solidFill>
                          <a:srgbClr val="000000"/>
                        </a:solidFill>
                        <a:latin typeface="+mn-lt"/>
                        <a:ea typeface="PMingLiU"/>
                        <a:cs typeface="Times New Roman"/>
                      </a:endParaRPr>
                    </a:p>
                  </a:txBody>
                  <a:tcPr marL="45983" marR="22991" marT="45974" marB="34481">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Anmerkungen</a:t>
                      </a:r>
                      <a:endParaRPr lang="de-DE" sz="3600" dirty="0">
                        <a:solidFill>
                          <a:srgbClr val="000000"/>
                        </a:solidFill>
                        <a:latin typeface="+mn-lt"/>
                        <a:ea typeface="PMingLiU"/>
                        <a:cs typeface="Times New Roman"/>
                      </a:endParaRPr>
                    </a:p>
                  </a:txBody>
                  <a:tcPr marL="45983" marR="22991" marT="45974" marB="34481">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903287">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Beschreibe den </a:t>
                      </a:r>
                      <a:r>
                        <a:rPr lang="de-DE" sz="1800" i="0" dirty="0" smtClean="0">
                          <a:solidFill>
                            <a:srgbClr val="0000FF"/>
                          </a:solidFill>
                          <a:latin typeface="+mn-lt"/>
                          <a:ea typeface="PMingLiU"/>
                          <a:cs typeface="Helvetica"/>
                        </a:rPr>
                        <a:t>Normalablauf </a:t>
                      </a:r>
                      <a:r>
                        <a:rPr lang="de-DE" sz="1800" i="0" dirty="0">
                          <a:solidFill>
                            <a:srgbClr val="0000FF"/>
                          </a:solidFill>
                          <a:latin typeface="+mn-lt"/>
                          <a:ea typeface="PMingLiU"/>
                          <a:cs typeface="Helvetica"/>
                        </a:rPr>
                        <a:t>der Anwendungsfälle</a:t>
                      </a:r>
                      <a:endParaRPr lang="de-DE" sz="3600" i="0" dirty="0">
                        <a:solidFill>
                          <a:srgbClr val="0000FF"/>
                        </a:solidFill>
                        <a:latin typeface="+mn-lt"/>
                        <a:ea typeface="PMingLiU"/>
                        <a:cs typeface="Times New Roman"/>
                      </a:endParaRPr>
                    </a:p>
                  </a:txBody>
                  <a:tcPr marL="45983" marR="22991" marT="45974" marB="34481">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Der Normalablauf, also der Weg zum angestrebten Ziel des Hauptakteurs, sollte zuerst formuliert werden.</a:t>
                      </a:r>
                      <a:endParaRPr lang="de-DE" sz="3600" dirty="0">
                        <a:solidFill>
                          <a:srgbClr val="000000"/>
                        </a:solidFill>
                        <a:latin typeface="+mn-lt"/>
                        <a:ea typeface="PMingLiU"/>
                        <a:cs typeface="Times New Roman"/>
                      </a:endParaRPr>
                    </a:p>
                  </a:txBody>
                  <a:tcPr marL="45983" marR="22991" marT="45974" marB="34481">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03287">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Beschreibe alle Sonderfälle und Alternativabläufe</a:t>
                      </a:r>
                      <a:endParaRPr lang="de-DE" sz="3600" i="0" dirty="0">
                        <a:solidFill>
                          <a:srgbClr val="0000FF"/>
                        </a:solidFill>
                        <a:latin typeface="+mn-lt"/>
                        <a:ea typeface="PMingLiU"/>
                        <a:cs typeface="Times New Roman"/>
                      </a:endParaRPr>
                    </a:p>
                  </a:txBody>
                  <a:tcPr marL="45983" marR="22991" marT="45974" marB="34481">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Es ist zu klären, welche Sonderfälle und welche </a:t>
                      </a:r>
                      <a:r>
                        <a:rPr lang="de-DE" sz="1800" dirty="0" smtClean="0">
                          <a:solidFill>
                            <a:srgbClr val="000000"/>
                          </a:solidFill>
                          <a:latin typeface="+mn-lt"/>
                          <a:ea typeface="PMingLiU"/>
                          <a:cs typeface="Helvetica"/>
                        </a:rPr>
                        <a:t>Alternativabläufe </a:t>
                      </a:r>
                      <a:r>
                        <a:rPr lang="de-DE" sz="1800" dirty="0">
                          <a:solidFill>
                            <a:srgbClr val="000000"/>
                          </a:solidFill>
                          <a:latin typeface="+mn-lt"/>
                          <a:ea typeface="PMingLiU"/>
                          <a:cs typeface="Helvetica"/>
                        </a:rPr>
                        <a:t>auftreten können und wie diese vom Normalablauf abweichen. </a:t>
                      </a:r>
                      <a:endParaRPr lang="de-DE" sz="3600" dirty="0">
                        <a:solidFill>
                          <a:srgbClr val="000000"/>
                        </a:solidFill>
                        <a:latin typeface="+mn-lt"/>
                        <a:ea typeface="PMingLiU"/>
                        <a:cs typeface="Times New Roman"/>
                      </a:endParaRPr>
                    </a:p>
                  </a:txBody>
                  <a:tcPr marL="45983" marR="22991" marT="45974" marB="34481">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177565">
                <a:tc>
                  <a:txBody>
                    <a:bodyPr/>
                    <a:lstStyle/>
                    <a:p>
                      <a:pPr marL="36000">
                        <a:lnSpc>
                          <a:spcPct val="100000"/>
                        </a:lnSpc>
                        <a:spcBef>
                          <a:spcPts val="300"/>
                        </a:spcBef>
                        <a:spcAft>
                          <a:spcPts val="0"/>
                        </a:spcAft>
                        <a:tabLst>
                          <a:tab pos="177800" algn="l"/>
                          <a:tab pos="215900" algn="l"/>
                          <a:tab pos="393700" algn="l"/>
                          <a:tab pos="749300" algn="l"/>
                        </a:tabLst>
                      </a:pPr>
                      <a:r>
                        <a:rPr lang="en-US" sz="1800" i="0" dirty="0" err="1">
                          <a:solidFill>
                            <a:srgbClr val="0000FF"/>
                          </a:solidFill>
                          <a:latin typeface="+mn-lt"/>
                          <a:ea typeface="PMingLiU"/>
                          <a:cs typeface="Helvetica"/>
                        </a:rPr>
                        <a:t>Extrahiere</a:t>
                      </a:r>
                      <a:r>
                        <a:rPr lang="en-US" sz="1800" i="0" dirty="0">
                          <a:solidFill>
                            <a:srgbClr val="0000FF"/>
                          </a:solidFill>
                          <a:latin typeface="+mn-lt"/>
                          <a:ea typeface="PMingLiU"/>
                          <a:cs typeface="Helvetica"/>
                        </a:rPr>
                        <a:t> </a:t>
                      </a:r>
                      <a:r>
                        <a:rPr lang="en-US" sz="1800" i="0" dirty="0" err="1">
                          <a:solidFill>
                            <a:srgbClr val="0000FF"/>
                          </a:solidFill>
                          <a:latin typeface="+mn-lt"/>
                          <a:ea typeface="PMingLiU"/>
                          <a:cs typeface="Helvetica"/>
                        </a:rPr>
                        <a:t>gleiche</a:t>
                      </a:r>
                      <a:r>
                        <a:rPr lang="en-US" sz="1800" i="0" dirty="0">
                          <a:solidFill>
                            <a:srgbClr val="0000FF"/>
                          </a:solidFill>
                          <a:latin typeface="+mn-lt"/>
                          <a:ea typeface="PMingLiU"/>
                          <a:cs typeface="Helvetica"/>
                        </a:rPr>
                        <a:t> </a:t>
                      </a:r>
                      <a:r>
                        <a:rPr lang="en-US" sz="1800" i="0" dirty="0" err="1" smtClean="0">
                          <a:solidFill>
                            <a:srgbClr val="0000FF"/>
                          </a:solidFill>
                          <a:latin typeface="+mn-lt"/>
                          <a:ea typeface="PMingLiU"/>
                          <a:cs typeface="Helvetica"/>
                        </a:rPr>
                        <a:t>Interaktionssequenzen</a:t>
                      </a:r>
                      <a:endParaRPr lang="de-DE" sz="3600" i="0" dirty="0">
                        <a:solidFill>
                          <a:srgbClr val="0000FF"/>
                        </a:solidFill>
                        <a:latin typeface="+mn-lt"/>
                        <a:ea typeface="PMingLiU"/>
                        <a:cs typeface="Times New Roman"/>
                      </a:endParaRPr>
                    </a:p>
                  </a:txBody>
                  <a:tcPr marL="45983" marR="22991" marT="45974" marB="34481">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Gleiche Interaktionssequenzen können als Basisfunktionen </a:t>
                      </a:r>
                      <a:r>
                        <a:rPr lang="de-DE" sz="1800" dirty="0" smtClean="0">
                          <a:solidFill>
                            <a:srgbClr val="000000"/>
                          </a:solidFill>
                          <a:latin typeface="+mn-lt"/>
                          <a:ea typeface="PMingLiU"/>
                          <a:cs typeface="Helvetica"/>
                        </a:rPr>
                        <a:t>definiert </a:t>
                      </a:r>
                      <a:r>
                        <a:rPr lang="de-DE" sz="1800" dirty="0">
                          <a:solidFill>
                            <a:srgbClr val="000000"/>
                          </a:solidFill>
                          <a:latin typeface="+mn-lt"/>
                          <a:ea typeface="PMingLiU"/>
                          <a:cs typeface="Helvetica"/>
                        </a:rPr>
                        <a:t>und an mehreren Stellen verwendet werden. Mit Hilfe </a:t>
                      </a:r>
                      <a:r>
                        <a:rPr lang="de-DE" sz="1800" dirty="0" smtClean="0">
                          <a:solidFill>
                            <a:srgbClr val="000000"/>
                          </a:solidFill>
                          <a:latin typeface="+mn-lt"/>
                          <a:ea typeface="PMingLiU"/>
                          <a:cs typeface="Helvetica"/>
                        </a:rPr>
                        <a:t>der</a:t>
                      </a:r>
                      <a:r>
                        <a:rPr lang="de-DE" sz="1800" baseline="0" dirty="0" smtClean="0">
                          <a:solidFill>
                            <a:srgbClr val="000000"/>
                          </a:solidFill>
                          <a:latin typeface="+mn-lt"/>
                          <a:ea typeface="PMingLiU"/>
                          <a:cs typeface="Helvetica"/>
                        </a:rPr>
                        <a:t> </a:t>
                      </a:r>
                      <a:r>
                        <a:rPr lang="de-DE" sz="1800" dirty="0" smtClean="0">
                          <a:solidFill>
                            <a:srgbClr val="000000"/>
                          </a:solidFill>
                          <a:latin typeface="+mn-lt"/>
                          <a:ea typeface="PMingLiU"/>
                          <a:cs typeface="Helvetica"/>
                        </a:rPr>
                        <a:t>Generalisierungsbeziehung </a:t>
                      </a:r>
                      <a:r>
                        <a:rPr lang="de-DE" sz="1800" dirty="0">
                          <a:solidFill>
                            <a:srgbClr val="000000"/>
                          </a:solidFill>
                          <a:latin typeface="+mn-lt"/>
                          <a:ea typeface="PMingLiU"/>
                          <a:cs typeface="Helvetica"/>
                        </a:rPr>
                        <a:t>können Abläufe generisch spezifiziert, dann spezialisiert und wiederverwendet werden.</a:t>
                      </a:r>
                      <a:endParaRPr lang="de-DE" sz="3600" dirty="0">
                        <a:solidFill>
                          <a:srgbClr val="000000"/>
                        </a:solidFill>
                        <a:latin typeface="+mn-lt"/>
                        <a:ea typeface="PMingLiU"/>
                        <a:cs typeface="Times New Roman"/>
                      </a:endParaRPr>
                    </a:p>
                  </a:txBody>
                  <a:tcPr marL="45983" marR="22991" marT="45974" marB="34481">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77565">
                <a:tc>
                  <a:txBody>
                    <a:bodyPr/>
                    <a:lstStyle/>
                    <a:p>
                      <a:pPr marL="36000">
                        <a:lnSpc>
                          <a:spcPct val="100000"/>
                        </a:lnSpc>
                        <a:spcBef>
                          <a:spcPts val="300"/>
                        </a:spcBef>
                        <a:spcAft>
                          <a:spcPts val="0"/>
                        </a:spcAft>
                        <a:tabLst>
                          <a:tab pos="177800" algn="l"/>
                          <a:tab pos="215900" algn="l"/>
                          <a:tab pos="393700" algn="l"/>
                          <a:tab pos="749300" algn="l"/>
                        </a:tabLst>
                      </a:pPr>
                      <a:r>
                        <a:rPr lang="de-DE" sz="1800" i="0" dirty="0">
                          <a:solidFill>
                            <a:srgbClr val="0000FF"/>
                          </a:solidFill>
                          <a:latin typeface="+mn-lt"/>
                          <a:ea typeface="PMingLiU"/>
                          <a:cs typeface="Helvetica"/>
                        </a:rPr>
                        <a:t>Prüfe zusammen mit dem </a:t>
                      </a:r>
                      <a:br>
                        <a:rPr lang="de-DE" sz="1800" i="0" dirty="0">
                          <a:solidFill>
                            <a:srgbClr val="0000FF"/>
                          </a:solidFill>
                          <a:latin typeface="+mn-lt"/>
                          <a:ea typeface="PMingLiU"/>
                          <a:cs typeface="Helvetica"/>
                        </a:rPr>
                      </a:br>
                      <a:r>
                        <a:rPr lang="de-DE" sz="1800" i="0" dirty="0">
                          <a:solidFill>
                            <a:srgbClr val="0000FF"/>
                          </a:solidFill>
                          <a:latin typeface="+mn-lt"/>
                          <a:ea typeface="PMingLiU"/>
                          <a:cs typeface="Helvetica"/>
                        </a:rPr>
                        <a:t>Klienten die Anwendungsfälle</a:t>
                      </a:r>
                      <a:endParaRPr lang="de-DE" sz="3600" i="0" dirty="0">
                        <a:solidFill>
                          <a:srgbClr val="0000FF"/>
                        </a:solidFill>
                        <a:latin typeface="+mn-lt"/>
                        <a:ea typeface="PMingLiU"/>
                        <a:cs typeface="Times New Roman"/>
                      </a:endParaRPr>
                    </a:p>
                  </a:txBody>
                  <a:tcPr marL="45983" marR="22991" marT="45974" marB="34481">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Die Anwendungsfälle werden vom Klienten in Reviews geprüft und, nachdem alle Korrekturen und Verbesserungen eingearbeitet sind, freigegeben.</a:t>
                      </a:r>
                      <a:endParaRPr lang="de-DE" sz="3600" dirty="0">
                        <a:solidFill>
                          <a:srgbClr val="000000"/>
                        </a:solidFill>
                        <a:latin typeface="+mn-lt"/>
                        <a:ea typeface="PMingLiU"/>
                        <a:cs typeface="Times New Roman"/>
                      </a:endParaRPr>
                    </a:p>
                  </a:txBody>
                  <a:tcPr marL="45983" marR="22991" marT="45974" marB="34481">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el 1"/>
          <p:cNvSpPr>
            <a:spLocks noGrp="1"/>
          </p:cNvSpPr>
          <p:nvPr>
            <p:ph type="title"/>
          </p:nvPr>
        </p:nvSpPr>
        <p:spPr/>
        <p:txBody>
          <a:bodyPr/>
          <a:lstStyle/>
          <a:p>
            <a:r>
              <a:rPr lang="de-DE" altLang="en-US" smtClean="0"/>
              <a:t>Zusammenfassung: Anwendungsfälle </a:t>
            </a:r>
          </a:p>
        </p:txBody>
      </p:sp>
      <p:sp>
        <p:nvSpPr>
          <p:cNvPr id="79875" name="Inhaltsplatzhalter 2"/>
          <p:cNvSpPr>
            <a:spLocks noGrp="1"/>
          </p:cNvSpPr>
          <p:nvPr>
            <p:ph idx="1"/>
          </p:nvPr>
        </p:nvSpPr>
        <p:spPr>
          <a:xfrm>
            <a:off x="166688" y="981075"/>
            <a:ext cx="9501187" cy="5326063"/>
          </a:xfrm>
        </p:spPr>
        <p:txBody>
          <a:bodyPr/>
          <a:lstStyle/>
          <a:p>
            <a:pPr lvl="2"/>
            <a:r>
              <a:rPr lang="de-DE" altLang="en-US" smtClean="0"/>
              <a:t>werden durch Use-Case-Diagramme im </a:t>
            </a:r>
            <a:r>
              <a:rPr lang="de-DE" altLang="en-US" smtClean="0">
                <a:solidFill>
                  <a:srgbClr val="0000FF"/>
                </a:solidFill>
              </a:rPr>
              <a:t>Überblick</a:t>
            </a:r>
            <a:r>
              <a:rPr lang="de-DE" altLang="en-US" smtClean="0"/>
              <a:t> dargestellt</a:t>
            </a:r>
          </a:p>
          <a:p>
            <a:pPr lvl="2"/>
            <a:r>
              <a:rPr lang="de-DE" altLang="en-US" smtClean="0"/>
              <a:t>werden</a:t>
            </a:r>
            <a:r>
              <a:rPr lang="de-DE" altLang="en-US" smtClean="0">
                <a:solidFill>
                  <a:srgbClr val="0000FF"/>
                </a:solidFill>
              </a:rPr>
              <a:t> iterativ </a:t>
            </a:r>
          </a:p>
          <a:p>
            <a:pPr lvl="3"/>
            <a:r>
              <a:rPr lang="de-DE" altLang="en-US" smtClean="0"/>
              <a:t>identifiziert </a:t>
            </a:r>
          </a:p>
          <a:p>
            <a:pPr lvl="3"/>
            <a:r>
              <a:rPr lang="de-DE" altLang="en-US" smtClean="0"/>
              <a:t>modelliert </a:t>
            </a:r>
          </a:p>
          <a:p>
            <a:pPr lvl="3"/>
            <a:r>
              <a:rPr lang="de-DE" altLang="en-US" smtClean="0"/>
              <a:t>formuliert </a:t>
            </a:r>
          </a:p>
          <a:p>
            <a:pPr lvl="3"/>
            <a:r>
              <a:rPr lang="de-DE" altLang="en-US" smtClean="0"/>
              <a:t>geprüft </a:t>
            </a:r>
          </a:p>
          <a:p>
            <a:pPr lvl="2"/>
            <a:r>
              <a:rPr lang="de-DE" altLang="en-US" smtClean="0"/>
              <a:t>können nur in enger Zusammenarbeit mit dem </a:t>
            </a:r>
            <a:r>
              <a:rPr lang="de-DE" altLang="en-US" smtClean="0">
                <a:solidFill>
                  <a:srgbClr val="0000FF"/>
                </a:solidFill>
              </a:rPr>
              <a:t>Klienten</a:t>
            </a:r>
            <a:r>
              <a:rPr lang="de-DE" altLang="en-US" smtClean="0"/>
              <a:t> erstellt werden. Sie sind als Kommunikationsmedium besonders geeignet, um die Ist- und Soll-Abläufe mit den Fachleuten zu diskutieren und abzustimmen </a:t>
            </a:r>
          </a:p>
          <a:p>
            <a:pPr lvl="2"/>
            <a:r>
              <a:rPr lang="de-DE" altLang="en-US" smtClean="0"/>
              <a:t>helfen den  Entwicklern, die Welt der Anwendung zu </a:t>
            </a:r>
            <a:r>
              <a:rPr lang="de-DE" altLang="en-US" smtClean="0">
                <a:solidFill>
                  <a:srgbClr val="0000FF"/>
                </a:solidFill>
              </a:rPr>
              <a:t>verstehen</a:t>
            </a:r>
            <a:r>
              <a:rPr lang="de-DE" altLang="en-US" smtClean="0"/>
              <a:t> (und Kandidaten für das Begriffslexikon zu erkennen)</a:t>
            </a:r>
          </a:p>
          <a:p>
            <a:pPr lvl="2"/>
            <a:r>
              <a:rPr lang="de-DE" altLang="en-US" smtClean="0"/>
              <a:t>sind eine gute Grundlage für </a:t>
            </a:r>
            <a:r>
              <a:rPr lang="de-DE" altLang="en-US" smtClean="0">
                <a:solidFill>
                  <a:srgbClr val="0000FF"/>
                </a:solidFill>
              </a:rPr>
              <a:t>Prototypen</a:t>
            </a:r>
            <a:r>
              <a:rPr lang="de-DE" altLang="en-US" smtClean="0"/>
              <a:t>, </a:t>
            </a:r>
            <a:r>
              <a:rPr lang="de-DE" altLang="en-US" smtClean="0">
                <a:solidFill>
                  <a:srgbClr val="0000FF"/>
                </a:solidFill>
              </a:rPr>
              <a:t>Testfälle</a:t>
            </a:r>
            <a:r>
              <a:rPr lang="de-DE" altLang="en-US" smtClean="0"/>
              <a:t> und die </a:t>
            </a:r>
            <a:r>
              <a:rPr lang="de-DE" altLang="en-US" smtClean="0">
                <a:solidFill>
                  <a:srgbClr val="0000FF"/>
                </a:solidFill>
              </a:rPr>
              <a:t>Benutzungsdokumentation</a:t>
            </a:r>
            <a:endParaRPr lang="de-DE" altLang="en-US" smtClean="0"/>
          </a:p>
          <a:p>
            <a:endParaRPr lang="de-DE" altLang="en-US" smtClean="0"/>
          </a:p>
        </p:txBody>
      </p:sp>
      <p:sp>
        <p:nvSpPr>
          <p:cNvPr id="7987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07C2424-FEEC-458A-AF3B-67100804AC23}" type="slidenum">
              <a:rPr lang="de-DE" altLang="en-US" sz="1100"/>
              <a:pPr eaLnBrk="1" hangingPunct="1"/>
              <a:t>75</a:t>
            </a:fld>
            <a:endParaRPr lang="de-DE" altLang="en-US" sz="110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el 1"/>
          <p:cNvSpPr>
            <a:spLocks noGrp="1"/>
          </p:cNvSpPr>
          <p:nvPr>
            <p:ph type="title"/>
          </p:nvPr>
        </p:nvSpPr>
        <p:spPr/>
        <p:txBody>
          <a:bodyPr/>
          <a:lstStyle/>
          <a:p>
            <a:r>
              <a:rPr lang="de-DE" altLang="en-US" smtClean="0"/>
              <a:t>Das Mengengerüst</a:t>
            </a:r>
          </a:p>
        </p:txBody>
      </p:sp>
      <p:sp>
        <p:nvSpPr>
          <p:cNvPr id="80899" name="Inhaltsplatzhalter 2"/>
          <p:cNvSpPr>
            <a:spLocks noGrp="1"/>
          </p:cNvSpPr>
          <p:nvPr>
            <p:ph idx="1"/>
          </p:nvPr>
        </p:nvSpPr>
        <p:spPr>
          <a:xfrm>
            <a:off x="166688" y="981075"/>
            <a:ext cx="9501187" cy="5326063"/>
          </a:xfrm>
        </p:spPr>
        <p:txBody>
          <a:bodyPr/>
          <a:lstStyle/>
          <a:p>
            <a:r>
              <a:rPr lang="de-DE" altLang="en-US" smtClean="0"/>
              <a:t>Jede Lösung (eine Datenstruktur oder ein Algorithmus) hat ein bestimmtes Einsatzspektrum, auch hinsichtlich der Problemgröße. </a:t>
            </a:r>
          </a:p>
          <a:p>
            <a:r>
              <a:rPr lang="de-DE" altLang="en-US" smtClean="0"/>
              <a:t>Darum ist das </a:t>
            </a:r>
            <a:r>
              <a:rPr lang="de-DE" altLang="en-US" smtClean="0">
                <a:solidFill>
                  <a:srgbClr val="0000FF"/>
                </a:solidFill>
              </a:rPr>
              <a:t>Mengengerüst</a:t>
            </a:r>
            <a:r>
              <a:rPr lang="de-DE" altLang="en-US" smtClean="0"/>
              <a:t>, die Angabe der Mengen und Größen, die für die Software Bedeutung haben, ein wesentlicher Bestandteil der Spezifikation.</a:t>
            </a:r>
          </a:p>
          <a:p>
            <a:r>
              <a:rPr lang="de-DE" altLang="en-US" smtClean="0"/>
              <a:t>Ebenfalls im Mengengerüst: </a:t>
            </a:r>
            <a:r>
              <a:rPr lang="de-DE" altLang="en-US" smtClean="0">
                <a:solidFill>
                  <a:srgbClr val="0000FF"/>
                </a:solidFill>
              </a:rPr>
              <a:t>Leistungsmerkmale</a:t>
            </a:r>
          </a:p>
          <a:p>
            <a:r>
              <a:rPr lang="de-DE" altLang="en-US" smtClean="0">
                <a:solidFill>
                  <a:srgbClr val="0000FF"/>
                </a:solidFill>
              </a:rPr>
              <a:t>Alternative</a:t>
            </a:r>
            <a:r>
              <a:rPr lang="de-DE" altLang="en-US" smtClean="0"/>
              <a:t>: Geforderte Leistungsmerkmale eines Systems </a:t>
            </a:r>
            <a:r>
              <a:rPr lang="de-DE" altLang="en-US" smtClean="0">
                <a:solidFill>
                  <a:srgbClr val="0000FF"/>
                </a:solidFill>
              </a:rPr>
              <a:t>(Antwortzeiten, Speicherbedarf usw.) </a:t>
            </a:r>
            <a:r>
              <a:rPr lang="de-DE" altLang="en-US" smtClean="0"/>
              <a:t>als </a:t>
            </a:r>
            <a:r>
              <a:rPr lang="de-DE" altLang="en-US" smtClean="0">
                <a:solidFill>
                  <a:srgbClr val="FF0000"/>
                </a:solidFill>
              </a:rPr>
              <a:t>nichtfunktionale Anforderungen</a:t>
            </a:r>
            <a:r>
              <a:rPr lang="de-DE" altLang="en-US" smtClean="0"/>
              <a:t>.</a:t>
            </a:r>
          </a:p>
          <a:p>
            <a:r>
              <a:rPr lang="de-DE" altLang="en-US" smtClean="0"/>
              <a:t> </a:t>
            </a:r>
          </a:p>
          <a:p>
            <a:r>
              <a:rPr lang="de-DE" altLang="en-US" smtClean="0"/>
              <a:t>Alle Angaben definieren die Obergrenzen; eventuell sind aber auch Untergrenzen oder typische Werte von Bedeutung.</a:t>
            </a:r>
          </a:p>
          <a:p>
            <a:r>
              <a:rPr lang="de-DE" altLang="en-US" smtClean="0"/>
              <a:t> </a:t>
            </a:r>
          </a:p>
          <a:p>
            <a:endParaRPr lang="de-DE" altLang="en-US" smtClean="0"/>
          </a:p>
        </p:txBody>
      </p:sp>
      <p:sp>
        <p:nvSpPr>
          <p:cNvPr id="8090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2F17A97-914B-4BAE-BE88-7C471A6C480B}" type="slidenum">
              <a:rPr lang="de-DE" altLang="en-US" sz="1100"/>
              <a:pPr eaLnBrk="1" hangingPunct="1"/>
              <a:t>76</a:t>
            </a:fld>
            <a:endParaRPr lang="de-DE" altLang="en-US" sz="110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el 1"/>
          <p:cNvSpPr>
            <a:spLocks noGrp="1"/>
          </p:cNvSpPr>
          <p:nvPr>
            <p:ph type="title"/>
          </p:nvPr>
        </p:nvSpPr>
        <p:spPr/>
        <p:txBody>
          <a:bodyPr/>
          <a:lstStyle/>
          <a:p>
            <a:r>
              <a:rPr lang="de-DE" altLang="en-US" smtClean="0"/>
              <a:t>Mengengerüst - Beispiel	</a:t>
            </a:r>
          </a:p>
        </p:txBody>
      </p:sp>
      <p:sp>
        <p:nvSpPr>
          <p:cNvPr id="81923" name="Inhaltsplatzhalter 2"/>
          <p:cNvSpPr>
            <a:spLocks noGrp="1"/>
          </p:cNvSpPr>
          <p:nvPr>
            <p:ph idx="1"/>
          </p:nvPr>
        </p:nvSpPr>
        <p:spPr>
          <a:xfrm>
            <a:off x="166688" y="981075"/>
            <a:ext cx="9501187" cy="5326063"/>
          </a:xfrm>
        </p:spPr>
        <p:txBody>
          <a:bodyPr/>
          <a:lstStyle/>
          <a:p>
            <a:r>
              <a:rPr lang="de-DE" altLang="en-US" i="1" smtClean="0">
                <a:solidFill>
                  <a:srgbClr val="0000FF"/>
                </a:solidFill>
              </a:rPr>
              <a:t>Ein Depot, in dem viele Objekte, die durch eine Nummer und eine Bezeichnung identifiziert sind, einzeln gelagert sind. </a:t>
            </a:r>
          </a:p>
          <a:p>
            <a:r>
              <a:rPr lang="de-DE" altLang="en-US" i="1" smtClean="0">
                <a:solidFill>
                  <a:srgbClr val="0000FF"/>
                </a:solidFill>
              </a:rPr>
              <a:t>Der aktuelle Lagerbestand wird auf einem Bildschirm angezeigt.</a:t>
            </a:r>
            <a:r>
              <a:rPr lang="de-DE" altLang="en-US" i="1" smtClean="0"/>
              <a:t> </a:t>
            </a:r>
          </a:p>
          <a:p>
            <a:r>
              <a:rPr lang="de-DE" altLang="en-US" smtClean="0"/>
              <a:t>Im Mengengerüst sollten folgende Angaben definiert sein:</a:t>
            </a:r>
          </a:p>
          <a:p>
            <a:pPr lvl="1"/>
            <a:r>
              <a:rPr lang="de-DE" altLang="en-US" smtClean="0"/>
              <a:t>Zahl der Lagerplätze</a:t>
            </a:r>
          </a:p>
          <a:p>
            <a:pPr lvl="1"/>
            <a:r>
              <a:rPr lang="de-DE" altLang="en-US" smtClean="0"/>
              <a:t>Länge der Artikelnummern</a:t>
            </a:r>
          </a:p>
          <a:p>
            <a:pPr lvl="1"/>
            <a:r>
              <a:rPr lang="de-DE" altLang="en-US" smtClean="0"/>
              <a:t>Länge der Artikelbezeichnungen</a:t>
            </a:r>
          </a:p>
          <a:p>
            <a:pPr lvl="1"/>
            <a:r>
              <a:rPr lang="de-DE" altLang="en-US" smtClean="0"/>
              <a:t>Zahl gleicher Objekte</a:t>
            </a:r>
          </a:p>
          <a:p>
            <a:pPr lvl="1"/>
            <a:r>
              <a:rPr lang="de-DE" altLang="en-US" smtClean="0"/>
              <a:t>Veränderungsrate (bewegte Objekte pro Stunde)</a:t>
            </a:r>
          </a:p>
          <a:p>
            <a:pPr lvl="1"/>
            <a:r>
              <a:rPr lang="de-DE" altLang="en-US" smtClean="0"/>
              <a:t>Dauer bis zur Aktualisierung der Anzeige</a:t>
            </a:r>
          </a:p>
          <a:p>
            <a:r>
              <a:rPr lang="de-DE" altLang="en-US" smtClean="0"/>
              <a:t> </a:t>
            </a:r>
          </a:p>
        </p:txBody>
      </p:sp>
      <p:sp>
        <p:nvSpPr>
          <p:cNvPr id="8192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8D3B7B1-17EA-41B5-867B-B6061A697132}" type="slidenum">
              <a:rPr lang="de-DE" altLang="en-US" sz="1100"/>
              <a:pPr eaLnBrk="1" hangingPunct="1"/>
              <a:t>77</a:t>
            </a:fld>
            <a:endParaRPr lang="de-DE" altLang="en-US" sz="11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16.8	Muster und Normen für die Spezifikation</a:t>
            </a:r>
            <a:endParaRPr lang="de-DE"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smtClean="0"/>
              <a:t>Vorlagen: IEEE Std 830 (1998)</a:t>
            </a:r>
          </a:p>
        </p:txBody>
      </p:sp>
      <p:sp>
        <p:nvSpPr>
          <p:cNvPr id="83971" name="Content Placeholder 2"/>
          <p:cNvSpPr>
            <a:spLocks noGrp="1"/>
          </p:cNvSpPr>
          <p:nvPr>
            <p:ph idx="1"/>
          </p:nvPr>
        </p:nvSpPr>
        <p:spPr>
          <a:xfrm>
            <a:off x="166688" y="981075"/>
            <a:ext cx="9501187" cy="5326063"/>
          </a:xfrm>
        </p:spPr>
        <p:txBody>
          <a:bodyPr/>
          <a:lstStyle/>
          <a:p>
            <a:r>
              <a:rPr lang="de-DE" altLang="en-US" smtClean="0">
                <a:solidFill>
                  <a:srgbClr val="0000FF"/>
                </a:solidFill>
              </a:rPr>
              <a:t>Recommended Practice for Software Requirements Specifications</a:t>
            </a:r>
            <a:r>
              <a:rPr lang="de-DE" altLang="en-US" smtClean="0"/>
              <a:t>. </a:t>
            </a:r>
          </a:p>
          <a:p>
            <a:r>
              <a:rPr lang="de-DE" altLang="en-US" smtClean="0"/>
              <a:t>Sie sieht die folgenden drei Kapitel vor.</a:t>
            </a:r>
          </a:p>
          <a:p>
            <a:pPr marL="838200" lvl="1" indent="-457200">
              <a:buFont typeface="Arial Rounded MT Bold" panose="020F0704030504030204" pitchFamily="34" charset="0"/>
              <a:buAutoNum type="arabicPeriod"/>
            </a:pPr>
            <a:r>
              <a:rPr lang="de-DE" altLang="en-US" smtClean="0"/>
              <a:t>Einleitung</a:t>
            </a:r>
          </a:p>
          <a:p>
            <a:pPr marL="838200" lvl="1" indent="-457200">
              <a:buFont typeface="Arial Rounded MT Bold" panose="020F0704030504030204" pitchFamily="34" charset="0"/>
              <a:buAutoNum type="arabicPeriod"/>
            </a:pPr>
            <a:r>
              <a:rPr lang="de-DE" altLang="en-US" smtClean="0"/>
              <a:t>Allgemeine Beschreibung</a:t>
            </a:r>
          </a:p>
          <a:p>
            <a:pPr marL="838200" lvl="1" indent="-457200">
              <a:buFont typeface="Arial Rounded MT Bold" panose="020F0704030504030204" pitchFamily="34" charset="0"/>
              <a:buAutoNum type="arabicPeriod"/>
            </a:pPr>
            <a:r>
              <a:rPr lang="de-DE" altLang="en-US" smtClean="0"/>
              <a:t>Einzelanforderungen </a:t>
            </a:r>
          </a:p>
          <a:p>
            <a:r>
              <a:rPr lang="de-DE" altLang="en-US" smtClean="0"/>
              <a:t>Die Einzelanforderungen müssen </a:t>
            </a:r>
            <a:r>
              <a:rPr lang="de-DE" altLang="en-US" smtClean="0">
                <a:solidFill>
                  <a:srgbClr val="0000FF"/>
                </a:solidFill>
              </a:rPr>
              <a:t>sinnvoll gegliedert </a:t>
            </a:r>
            <a:r>
              <a:rPr lang="de-DE" altLang="en-US" smtClean="0"/>
              <a:t>sein. Sie muss die </a:t>
            </a:r>
            <a:r>
              <a:rPr lang="de-DE" altLang="en-US" smtClean="0">
                <a:solidFill>
                  <a:srgbClr val="0000FF"/>
                </a:solidFill>
              </a:rPr>
              <a:t>folgenden Informationen </a:t>
            </a:r>
            <a:r>
              <a:rPr lang="de-DE" altLang="en-US" smtClean="0"/>
              <a:t>enthalten:</a:t>
            </a:r>
          </a:p>
          <a:p>
            <a:pPr lvl="2"/>
            <a:r>
              <a:rPr lang="de-DE" altLang="en-US" smtClean="0"/>
              <a:t>Funktionale Anforderungen</a:t>
            </a:r>
          </a:p>
          <a:p>
            <a:pPr lvl="2"/>
            <a:r>
              <a:rPr lang="de-DE" altLang="en-US" smtClean="0"/>
              <a:t>Qualitätsanforderungen</a:t>
            </a:r>
          </a:p>
          <a:p>
            <a:pPr lvl="2"/>
            <a:r>
              <a:rPr lang="de-DE" altLang="en-US" smtClean="0"/>
              <a:t>Leistungsanforderungen</a:t>
            </a:r>
          </a:p>
          <a:p>
            <a:pPr lvl="2"/>
            <a:r>
              <a:rPr lang="de-DE" altLang="en-US" smtClean="0"/>
              <a:t>Einschränkungen des Entwurfs</a:t>
            </a:r>
          </a:p>
          <a:p>
            <a:pPr lvl="2"/>
            <a:r>
              <a:rPr lang="de-DE" altLang="en-US" smtClean="0"/>
              <a:t>Definition der externen Schnittstellen zu anderen Systemen</a:t>
            </a:r>
          </a:p>
          <a:p>
            <a:r>
              <a:rPr lang="de-DE" altLang="en-US" smtClean="0"/>
              <a:t>.</a:t>
            </a:r>
            <a:endParaRPr lang="en-US" altLang="en-US" smtClean="0"/>
          </a:p>
        </p:txBody>
      </p:sp>
      <p:sp>
        <p:nvSpPr>
          <p:cNvPr id="839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3382039-6444-4813-ADD3-CC6A09847C6D}" type="slidenum">
              <a:rPr lang="de-DE" altLang="en-US" sz="1100"/>
              <a:pPr eaLnBrk="1" hangingPunct="1"/>
              <a:t>79</a:t>
            </a:fld>
            <a:endParaRPr lang="de-DE" altLang="en-US"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r>
              <a:rPr lang="de-DE" altLang="en-US" smtClean="0"/>
              <a:t>Nachteile bei fehlender Spezifikation - 2</a:t>
            </a:r>
          </a:p>
        </p:txBody>
      </p:sp>
      <p:sp>
        <p:nvSpPr>
          <p:cNvPr id="11267" name="Inhaltsplatzhalter 2"/>
          <p:cNvSpPr>
            <a:spLocks noGrp="1"/>
          </p:cNvSpPr>
          <p:nvPr>
            <p:ph idx="1"/>
          </p:nvPr>
        </p:nvSpPr>
        <p:spPr>
          <a:xfrm>
            <a:off x="166688" y="981075"/>
            <a:ext cx="9501187" cy="5326063"/>
          </a:xfrm>
        </p:spPr>
        <p:txBody>
          <a:bodyPr/>
          <a:lstStyle/>
          <a:p>
            <a:pPr marL="457200" lvl="1" indent="-457200">
              <a:buFont typeface="Arial Rounded MT Bold" panose="020F0704030504030204" pitchFamily="34" charset="0"/>
              <a:buAutoNum type="arabicPeriod" startAt="6"/>
            </a:pPr>
            <a:r>
              <a:rPr lang="de-DE" altLang="en-US" smtClean="0"/>
              <a:t>Wenn bei der </a:t>
            </a:r>
            <a:r>
              <a:rPr lang="de-DE" altLang="en-US" smtClean="0">
                <a:solidFill>
                  <a:srgbClr val="0000FF"/>
                </a:solidFill>
              </a:rPr>
              <a:t>Abnahme</a:t>
            </a:r>
            <a:r>
              <a:rPr lang="de-DE" altLang="en-US" smtClean="0"/>
              <a:t> nicht entschieden werden kann, ob das System richtig arbeitet, wird die Korrektheit zur 	</a:t>
            </a:r>
            <a:r>
              <a:rPr lang="de-DE" altLang="en-US" smtClean="0">
                <a:solidFill>
                  <a:srgbClr val="0000FF"/>
                </a:solidFill>
              </a:rPr>
              <a:t>Glaubensfrage</a:t>
            </a:r>
            <a:r>
              <a:rPr lang="de-DE" altLang="en-US" smtClean="0"/>
              <a:t>.</a:t>
            </a:r>
          </a:p>
          <a:p>
            <a:pPr marL="457200" lvl="1" indent="-457200">
              <a:buFont typeface="Arial Rounded MT Bold" panose="020F0704030504030204" pitchFamily="34" charset="0"/>
              <a:buAutoNum type="arabicPeriod" startAt="6"/>
            </a:pPr>
            <a:r>
              <a:rPr lang="de-DE" altLang="en-US" smtClean="0"/>
              <a:t>Oft zeigen sich </a:t>
            </a:r>
            <a:r>
              <a:rPr lang="de-DE" altLang="en-US" smtClean="0">
                <a:solidFill>
                  <a:srgbClr val="0000FF"/>
                </a:solidFill>
              </a:rPr>
              <a:t>echte oder vermeintliche Mängel </a:t>
            </a:r>
            <a:r>
              <a:rPr lang="de-DE" altLang="en-US" smtClean="0"/>
              <a:t>der Software erst nach längerem Gebrauch. Ohne Spezifikation kann diese Unterscheidung aber nicht getroffen werden. </a:t>
            </a:r>
          </a:p>
          <a:p>
            <a:pPr marL="457200" lvl="1" indent="-457200">
              <a:buFont typeface="Arial Rounded MT Bold" panose="020F0704030504030204" pitchFamily="34" charset="0"/>
              <a:buAutoNum type="arabicPeriod" startAt="6"/>
            </a:pPr>
            <a:r>
              <a:rPr lang="de-DE" altLang="en-US" smtClean="0"/>
              <a:t>Wer eine Software(-Komponente) </a:t>
            </a:r>
            <a:r>
              <a:rPr lang="de-DE" altLang="en-US" smtClean="0">
                <a:solidFill>
                  <a:srgbClr val="0000FF"/>
                </a:solidFill>
              </a:rPr>
              <a:t>wiederverwenden</a:t>
            </a:r>
            <a:r>
              <a:rPr lang="de-DE" altLang="en-US" smtClean="0"/>
              <a:t> will, muss wissen, was sie leistet. Das ist in der Spezifikation dokumentiert. </a:t>
            </a:r>
          </a:p>
          <a:p>
            <a:pPr marL="457200" lvl="1" indent="-457200">
              <a:buFont typeface="Arial Rounded MT Bold" panose="020F0704030504030204" pitchFamily="34" charset="0"/>
              <a:buAutoNum type="arabicPeriod" startAt="6"/>
            </a:pPr>
            <a:r>
              <a:rPr lang="de-DE" altLang="en-US" smtClean="0"/>
              <a:t>Wenn ein System ausgemustert und ersetzt wird, ist </a:t>
            </a:r>
            <a:r>
              <a:rPr lang="de-DE" altLang="en-US" smtClean="0">
                <a:solidFill>
                  <a:srgbClr val="0000FF"/>
                </a:solidFill>
              </a:rPr>
              <a:t>Aufwärtskompatibilität</a:t>
            </a:r>
            <a:r>
              <a:rPr lang="de-DE" altLang="en-US" smtClean="0"/>
              <a:t> gefordert (vgl. Heninger et al., 1978).</a:t>
            </a:r>
          </a:p>
          <a:p>
            <a:pPr marL="457200" lvl="1" indent="-457200">
              <a:buFont typeface="Arial" pitchFamily="34" charset="0"/>
              <a:buNone/>
            </a:pPr>
            <a:endParaRPr lang="de-DE" altLang="en-US" smtClean="0"/>
          </a:p>
          <a:p>
            <a:r>
              <a:rPr lang="de-DE" altLang="en-US" smtClean="0"/>
              <a:t> </a:t>
            </a:r>
            <a:r>
              <a:rPr lang="de-DE" altLang="en-US" smtClean="0">
                <a:solidFill>
                  <a:srgbClr val="E73B49"/>
                </a:solidFill>
              </a:rPr>
              <a:t>„Spezifikation im Kopf“ </a:t>
            </a:r>
            <a:r>
              <a:rPr lang="de-DE" altLang="en-US" smtClean="0"/>
              <a:t>gibt es nicht!</a:t>
            </a:r>
          </a:p>
          <a:p>
            <a:endParaRPr lang="de-DE" altLang="en-US" smtClean="0"/>
          </a:p>
        </p:txBody>
      </p:sp>
      <p:sp>
        <p:nvSpPr>
          <p:cNvPr id="1126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D95184D-006E-4CB1-BDC1-D06E81D4AB2B}" type="slidenum">
              <a:rPr lang="de-DE" altLang="en-US" sz="1100"/>
              <a:pPr eaLnBrk="1" hangingPunct="1"/>
              <a:t>8</a:t>
            </a:fld>
            <a:endParaRPr lang="de-DE" altLang="en-US" sz="110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altLang="en-US" smtClean="0"/>
              <a:t>Struktur nach IEEE Std 830 (1998) - 1</a:t>
            </a:r>
          </a:p>
        </p:txBody>
      </p:sp>
      <p:sp>
        <p:nvSpPr>
          <p:cNvPr id="8499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7781227-A5B5-4D17-BF9A-8103EBFD653D}" type="slidenum">
              <a:rPr lang="de-DE" altLang="en-US" sz="1100"/>
              <a:pPr eaLnBrk="1" hangingPunct="1"/>
              <a:t>80</a:t>
            </a:fld>
            <a:endParaRPr lang="de-DE" altLang="en-US" sz="1100"/>
          </a:p>
        </p:txBody>
      </p:sp>
      <p:graphicFrame>
        <p:nvGraphicFramePr>
          <p:cNvPr id="4" name="Table 3"/>
          <p:cNvGraphicFramePr>
            <a:graphicFrameLocks noGrp="1"/>
          </p:cNvGraphicFramePr>
          <p:nvPr/>
        </p:nvGraphicFramePr>
        <p:xfrm>
          <a:off x="488950" y="1341438"/>
          <a:ext cx="9145588" cy="3481387"/>
        </p:xfrm>
        <a:graphic>
          <a:graphicData uri="http://schemas.openxmlformats.org/drawingml/2006/table">
            <a:tbl>
              <a:tblPr/>
              <a:tblGrid>
                <a:gridCol w="1872325">
                  <a:extLst>
                    <a:ext uri="{9D8B030D-6E8A-4147-A177-3AD203B41FA5}">
                      <a16:colId xmlns:a16="http://schemas.microsoft.com/office/drawing/2014/main" val="20000"/>
                    </a:ext>
                  </a:extLst>
                </a:gridCol>
                <a:gridCol w="7273263">
                  <a:extLst>
                    <a:ext uri="{9D8B030D-6E8A-4147-A177-3AD203B41FA5}">
                      <a16:colId xmlns:a16="http://schemas.microsoft.com/office/drawing/2014/main" val="20001"/>
                    </a:ext>
                  </a:extLst>
                </a:gridCol>
              </a:tblGrid>
              <a:tr h="351680">
                <a:tc gridSpan="2">
                  <a:txBody>
                    <a:bodyPr/>
                    <a:lstStyle/>
                    <a:p>
                      <a:pPr marL="190500" indent="-190500">
                        <a:lnSpc>
                          <a:spcPct val="100000"/>
                        </a:lnSpc>
                        <a:spcBef>
                          <a:spcPts val="300"/>
                        </a:spcBef>
                        <a:spcAft>
                          <a:spcPts val="0"/>
                        </a:spcAft>
                        <a:tabLst>
                          <a:tab pos="177800" algn="l"/>
                          <a:tab pos="190500" algn="l"/>
                        </a:tabLst>
                      </a:pPr>
                      <a:r>
                        <a:rPr lang="en-US" sz="1800" b="1" dirty="0" smtClean="0">
                          <a:solidFill>
                            <a:srgbClr val="000000"/>
                          </a:solidFill>
                          <a:latin typeface="+mn-lt"/>
                          <a:ea typeface="PMingLiU"/>
                          <a:cs typeface="Helvetica"/>
                        </a:rPr>
                        <a:t>1.</a:t>
                      </a:r>
                      <a:r>
                        <a:rPr lang="en-US" sz="1800" b="0" baseline="0" dirty="0" smtClean="0">
                          <a:solidFill>
                            <a:srgbClr val="000000"/>
                          </a:solidFill>
                          <a:latin typeface="+mn-lt"/>
                          <a:ea typeface="PMingLiU"/>
                          <a:cs typeface="Helvetica"/>
                        </a:rPr>
                        <a:t> </a:t>
                      </a:r>
                      <a:r>
                        <a:rPr lang="en-US" sz="1800" b="1" dirty="0" err="1" smtClean="0">
                          <a:solidFill>
                            <a:srgbClr val="000000"/>
                          </a:solidFill>
                          <a:latin typeface="+mn-lt"/>
                          <a:ea typeface="PMingLiU"/>
                          <a:cs typeface="Helvetica"/>
                        </a:rPr>
                        <a:t>Einleitung</a:t>
                      </a:r>
                      <a:endParaRPr lang="de-DE" sz="1800" dirty="0">
                        <a:solidFill>
                          <a:srgbClr val="000000"/>
                        </a:solidFill>
                        <a:latin typeface="+mn-lt"/>
                        <a:ea typeface="PMingLiU"/>
                        <a:cs typeface="Times New Roman"/>
                      </a:endParaRPr>
                    </a:p>
                  </a:txBody>
                  <a:tcPr marL="44251" marR="22125" marT="44239" marB="33179">
                    <a:lnL>
                      <a:noFill/>
                    </a:lnL>
                    <a:lnR>
                      <a:noFill/>
                    </a:lnR>
                    <a:lnT w="19050" cap="flat" cmpd="sng" algn="ctr">
                      <a:solidFill>
                        <a:srgbClr val="666666"/>
                      </a:solidFill>
                      <a:prstDash val="solid"/>
                      <a:round/>
                      <a:headEnd type="none" w="med" len="med"/>
                      <a:tailEnd type="none" w="med" len="med"/>
                    </a:lnT>
                    <a:lnB>
                      <a:noFill/>
                    </a:lnB>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0"/>
                  </a:ext>
                </a:extLst>
              </a:tr>
              <a:tr h="351680">
                <a:tc>
                  <a:txBody>
                    <a:bodyPr/>
                    <a:lstStyle/>
                    <a:p>
                      <a:pPr marL="355600" indent="-355600">
                        <a:lnSpc>
                          <a:spcPct val="100000"/>
                        </a:lnSpc>
                        <a:spcBef>
                          <a:spcPts val="300"/>
                        </a:spcBef>
                        <a:spcAft>
                          <a:spcPts val="0"/>
                        </a:spcAft>
                        <a:tabLst/>
                      </a:pPr>
                      <a:r>
                        <a:rPr lang="en-US" sz="1600" dirty="0" smtClean="0">
                          <a:solidFill>
                            <a:srgbClr val="0000FF"/>
                          </a:solidFill>
                          <a:latin typeface="+mn-lt"/>
                          <a:ea typeface="PMingLiU"/>
                          <a:cs typeface="Helvetica"/>
                        </a:rPr>
                        <a:t>1.1</a:t>
                      </a:r>
                      <a:r>
                        <a:rPr lang="en-US" sz="1600" baseline="0" dirty="0" smtClean="0">
                          <a:solidFill>
                            <a:srgbClr val="0000FF"/>
                          </a:solidFill>
                          <a:latin typeface="+mn-lt"/>
                          <a:ea typeface="PMingLiU"/>
                          <a:cs typeface="Helvetica"/>
                        </a:rPr>
                        <a:t>	</a:t>
                      </a:r>
                      <a:r>
                        <a:rPr lang="en-US" sz="1600" kern="1200" dirty="0" err="1" smtClean="0">
                          <a:solidFill>
                            <a:srgbClr val="0000FF"/>
                          </a:solidFill>
                          <a:latin typeface="+mn-lt"/>
                          <a:ea typeface="PMingLiU"/>
                          <a:cs typeface="Helvetica"/>
                        </a:rPr>
                        <a:t>Zweck</a:t>
                      </a:r>
                      <a:endParaRPr lang="de-DE" sz="1600" kern="1200" dirty="0" smtClean="0">
                        <a:solidFill>
                          <a:srgbClr val="0000FF"/>
                        </a:solidFill>
                        <a:latin typeface="+mn-lt"/>
                        <a:ea typeface="PMingLiU"/>
                        <a:cs typeface="Helvetica"/>
                      </a:endParaRPr>
                    </a:p>
                  </a:txBody>
                  <a:tcPr marL="44251" marR="22125" marT="44239" marB="33179">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360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Beschreibt den Zweck und den Leserkreis der Spezifikation.</a:t>
                      </a:r>
                      <a:endParaRPr lang="de-DE" sz="1800" dirty="0">
                        <a:solidFill>
                          <a:srgbClr val="000000"/>
                        </a:solidFill>
                        <a:latin typeface="+mn-lt"/>
                        <a:ea typeface="PMingLiU"/>
                        <a:cs typeface="Times New Roman"/>
                      </a:endParaRPr>
                    </a:p>
                  </a:txBody>
                  <a:tcPr marL="44251" marR="22125" marT="44239" marB="33179">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00203">
                <a:tc>
                  <a:txBody>
                    <a:bodyPr/>
                    <a:lstStyle/>
                    <a:p>
                      <a:pPr marL="355600" indent="-355600">
                        <a:lnSpc>
                          <a:spcPct val="100000"/>
                        </a:lnSpc>
                        <a:spcBef>
                          <a:spcPts val="300"/>
                        </a:spcBef>
                        <a:spcAft>
                          <a:spcPts val="0"/>
                        </a:spcAft>
                        <a:tabLst/>
                      </a:pPr>
                      <a:r>
                        <a:rPr lang="en-US" sz="1600" dirty="0" smtClean="0">
                          <a:solidFill>
                            <a:srgbClr val="0000FF"/>
                          </a:solidFill>
                          <a:latin typeface="+mn-lt"/>
                          <a:ea typeface="PMingLiU"/>
                          <a:cs typeface="Helvetica"/>
                        </a:rPr>
                        <a:t>1.2	</a:t>
                      </a:r>
                      <a:r>
                        <a:rPr lang="en-US" sz="1600" dirty="0" err="1" smtClean="0">
                          <a:solidFill>
                            <a:srgbClr val="0000FF"/>
                          </a:solidFill>
                          <a:latin typeface="+mn-lt"/>
                          <a:ea typeface="PMingLiU"/>
                          <a:cs typeface="Helvetica"/>
                        </a:rPr>
                        <a:t>Einsatzbereich</a:t>
                      </a:r>
                      <a:r>
                        <a:rPr lang="en-US" sz="1600" dirty="0" smtClean="0">
                          <a:solidFill>
                            <a:srgbClr val="0000FF"/>
                          </a:solidFill>
                          <a:latin typeface="+mn-lt"/>
                          <a:ea typeface="PMingLiU"/>
                          <a:cs typeface="Helvetica"/>
                        </a:rPr>
                        <a:t/>
                      </a:r>
                      <a:br>
                        <a:rPr lang="en-US" sz="1600" dirty="0" smtClean="0">
                          <a:solidFill>
                            <a:srgbClr val="0000FF"/>
                          </a:solidFill>
                          <a:latin typeface="+mn-lt"/>
                          <a:ea typeface="PMingLiU"/>
                          <a:cs typeface="Helvetica"/>
                        </a:rPr>
                      </a:br>
                      <a:r>
                        <a:rPr lang="en-US" sz="1600" dirty="0" smtClean="0">
                          <a:solidFill>
                            <a:srgbClr val="0000FF"/>
                          </a:solidFill>
                          <a:latin typeface="+mn-lt"/>
                          <a:ea typeface="PMingLiU"/>
                          <a:cs typeface="Helvetica"/>
                        </a:rPr>
                        <a:t>und</a:t>
                      </a:r>
                      <a:r>
                        <a:rPr lang="en-US" sz="1600" baseline="0" dirty="0" smtClean="0">
                          <a:solidFill>
                            <a:srgbClr val="0000FF"/>
                          </a:solidFill>
                          <a:latin typeface="+mn-lt"/>
                          <a:ea typeface="PMingLiU"/>
                          <a:cs typeface="Helvetica"/>
                        </a:rPr>
                        <a:t> </a:t>
                      </a:r>
                      <a:r>
                        <a:rPr lang="en-US" sz="1600" dirty="0" err="1" smtClean="0">
                          <a:solidFill>
                            <a:srgbClr val="0000FF"/>
                          </a:solidFill>
                          <a:latin typeface="+mn-lt"/>
                          <a:ea typeface="PMingLiU"/>
                          <a:cs typeface="Helvetica"/>
                        </a:rPr>
                        <a:t>Ziele</a:t>
                      </a:r>
                      <a:endParaRPr lang="de-DE" sz="1600" dirty="0">
                        <a:solidFill>
                          <a:srgbClr val="0000FF"/>
                        </a:solidFill>
                        <a:latin typeface="+mn-lt"/>
                        <a:ea typeface="PMingLiU"/>
                        <a:cs typeface="Times New Roman"/>
                      </a:endParaRPr>
                    </a:p>
                  </a:txBody>
                  <a:tcPr marL="44251" marR="22125" marT="44239" marB="33179">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0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Gibt an, wo X eingesetzt werden soll und welche wesentlichen </a:t>
                      </a:r>
                      <a:r>
                        <a:rPr lang="de-DE" sz="1800" dirty="0" smtClean="0">
                          <a:solidFill>
                            <a:srgbClr val="000000"/>
                          </a:solidFill>
                          <a:latin typeface="+mn-lt"/>
                          <a:ea typeface="PMingLiU"/>
                          <a:cs typeface="Helvetica"/>
                        </a:rPr>
                        <a:t>Funktionen </a:t>
                      </a:r>
                      <a:r>
                        <a:rPr lang="de-DE" sz="1800" dirty="0">
                          <a:solidFill>
                            <a:srgbClr val="000000"/>
                          </a:solidFill>
                          <a:latin typeface="+mn-lt"/>
                          <a:ea typeface="PMingLiU"/>
                          <a:cs typeface="Helvetica"/>
                        </a:rPr>
                        <a:t>es haben wird. Wo sinnvoll, sollte </a:t>
                      </a:r>
                      <a:r>
                        <a:rPr lang="de-DE" sz="1800" dirty="0" smtClean="0">
                          <a:solidFill>
                            <a:srgbClr val="000000"/>
                          </a:solidFill>
                          <a:latin typeface="+mn-lt"/>
                          <a:ea typeface="PMingLiU"/>
                          <a:cs typeface="Helvetica"/>
                        </a:rPr>
                        <a:t>definiert </a:t>
                      </a:r>
                      <a:r>
                        <a:rPr lang="de-DE" sz="1800" dirty="0">
                          <a:solidFill>
                            <a:srgbClr val="000000"/>
                          </a:solidFill>
                          <a:latin typeface="+mn-lt"/>
                          <a:ea typeface="PMingLiU"/>
                          <a:cs typeface="Helvetica"/>
                        </a:rPr>
                        <a:t>werden, was X </a:t>
                      </a:r>
                      <a:r>
                        <a:rPr lang="de-DE" sz="1800" i="1" dirty="0">
                          <a:solidFill>
                            <a:srgbClr val="000000"/>
                          </a:solidFill>
                          <a:latin typeface="+mn-lt"/>
                          <a:ea typeface="PMingLiU"/>
                          <a:cs typeface="Helvetica"/>
                        </a:rPr>
                        <a:t>nicht</a:t>
                      </a:r>
                      <a:r>
                        <a:rPr lang="de-DE" sz="1800" dirty="0">
                          <a:solidFill>
                            <a:srgbClr val="000000"/>
                          </a:solidFill>
                          <a:latin typeface="+mn-lt"/>
                          <a:ea typeface="PMingLiU"/>
                          <a:cs typeface="Helvetica"/>
                        </a:rPr>
                        <a:t> leisten wird. </a:t>
                      </a:r>
                      <a:r>
                        <a:rPr lang="en-US" sz="1800" dirty="0" err="1">
                          <a:solidFill>
                            <a:srgbClr val="000000"/>
                          </a:solidFill>
                          <a:latin typeface="+mn-lt"/>
                          <a:ea typeface="PMingLiU"/>
                          <a:cs typeface="Helvetica"/>
                        </a:rPr>
                        <a:t>Beschreibt</a:t>
                      </a:r>
                      <a:r>
                        <a:rPr lang="en-US" sz="1800" dirty="0">
                          <a:solidFill>
                            <a:srgbClr val="000000"/>
                          </a:solidFill>
                          <a:latin typeface="+mn-lt"/>
                          <a:ea typeface="PMingLiU"/>
                          <a:cs typeface="Helvetica"/>
                        </a:rPr>
                        <a:t> die </a:t>
                      </a:r>
                      <a:r>
                        <a:rPr lang="en-US" sz="1800" dirty="0" err="1">
                          <a:solidFill>
                            <a:srgbClr val="000000"/>
                          </a:solidFill>
                          <a:latin typeface="+mn-lt"/>
                          <a:ea typeface="PMingLiU"/>
                          <a:cs typeface="Helvetica"/>
                        </a:rPr>
                        <a:t>mit</a:t>
                      </a:r>
                      <a:r>
                        <a:rPr lang="en-US" sz="1800" dirty="0">
                          <a:solidFill>
                            <a:srgbClr val="000000"/>
                          </a:solidFill>
                          <a:latin typeface="+mn-lt"/>
                          <a:ea typeface="PMingLiU"/>
                          <a:cs typeface="Helvetica"/>
                        </a:rPr>
                        <a:t> X </a:t>
                      </a:r>
                      <a:r>
                        <a:rPr lang="en-US" sz="1800" dirty="0" err="1">
                          <a:solidFill>
                            <a:srgbClr val="000000"/>
                          </a:solidFill>
                          <a:latin typeface="+mn-lt"/>
                          <a:ea typeface="PMingLiU"/>
                          <a:cs typeface="Helvetica"/>
                        </a:rPr>
                        <a:t>verfolgten</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Ziele</a:t>
                      </a:r>
                      <a:r>
                        <a:rPr lang="en-US" sz="1800" dirty="0">
                          <a:solidFill>
                            <a:srgbClr val="000000"/>
                          </a:solidFill>
                          <a:latin typeface="+mn-lt"/>
                          <a:ea typeface="PMingLiU"/>
                          <a:cs typeface="Helvetica"/>
                        </a:rPr>
                        <a:t>.</a:t>
                      </a:r>
                      <a:endParaRPr lang="de-DE" sz="1800" dirty="0">
                        <a:solidFill>
                          <a:srgbClr val="000000"/>
                        </a:solidFill>
                        <a:latin typeface="+mn-lt"/>
                        <a:ea typeface="PMingLiU"/>
                        <a:cs typeface="Times New Roman"/>
                      </a:endParaRPr>
                    </a:p>
                  </a:txBody>
                  <a:tcPr marL="44251" marR="22125" marT="44239" marB="33179">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51680">
                <a:tc>
                  <a:txBody>
                    <a:bodyPr/>
                    <a:lstStyle/>
                    <a:p>
                      <a:pPr marL="355600" indent="-355600">
                        <a:lnSpc>
                          <a:spcPct val="100000"/>
                        </a:lnSpc>
                        <a:spcBef>
                          <a:spcPts val="300"/>
                        </a:spcBef>
                        <a:spcAft>
                          <a:spcPts val="0"/>
                        </a:spcAft>
                        <a:tabLst/>
                      </a:pPr>
                      <a:r>
                        <a:rPr lang="en-US" sz="1600" dirty="0" smtClean="0">
                          <a:solidFill>
                            <a:srgbClr val="0000FF"/>
                          </a:solidFill>
                          <a:latin typeface="+mn-lt"/>
                          <a:ea typeface="PMingLiU"/>
                          <a:cs typeface="Helvetica"/>
                        </a:rPr>
                        <a:t>1.3</a:t>
                      </a:r>
                      <a:r>
                        <a:rPr lang="en-US" sz="1600" baseline="0" dirty="0" smtClean="0">
                          <a:solidFill>
                            <a:srgbClr val="0000FF"/>
                          </a:solidFill>
                          <a:latin typeface="+mn-lt"/>
                          <a:ea typeface="PMingLiU"/>
                          <a:cs typeface="Helvetica"/>
                        </a:rPr>
                        <a:t>	</a:t>
                      </a:r>
                      <a:r>
                        <a:rPr lang="en-US" sz="1600" dirty="0" err="1" smtClean="0">
                          <a:solidFill>
                            <a:srgbClr val="0000FF"/>
                          </a:solidFill>
                          <a:latin typeface="+mn-lt"/>
                          <a:ea typeface="PMingLiU"/>
                          <a:cs typeface="Helvetica"/>
                        </a:rPr>
                        <a:t>Definitionen</a:t>
                      </a:r>
                      <a:endParaRPr lang="de-DE" sz="1600" dirty="0">
                        <a:solidFill>
                          <a:srgbClr val="0000FF"/>
                        </a:solidFill>
                        <a:latin typeface="+mn-lt"/>
                        <a:ea typeface="PMingLiU"/>
                        <a:cs typeface="Times New Roman"/>
                      </a:endParaRPr>
                    </a:p>
                  </a:txBody>
                  <a:tcPr marL="44251" marR="22125" marT="44239" marB="33179">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0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Dokumentiert alle verwendeten Fachbegriffe und Abkürzungen. </a:t>
                      </a:r>
                      <a:endParaRPr lang="de-DE" sz="1800" dirty="0">
                        <a:solidFill>
                          <a:srgbClr val="000000"/>
                        </a:solidFill>
                        <a:latin typeface="+mn-lt"/>
                        <a:ea typeface="PMingLiU"/>
                        <a:cs typeface="Times New Roman"/>
                      </a:endParaRPr>
                    </a:p>
                  </a:txBody>
                  <a:tcPr marL="44251" marR="22125" marT="44239" marB="33179">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00203">
                <a:tc>
                  <a:txBody>
                    <a:bodyPr/>
                    <a:lstStyle/>
                    <a:p>
                      <a:pPr marL="355600" indent="-355600">
                        <a:lnSpc>
                          <a:spcPct val="100000"/>
                        </a:lnSpc>
                        <a:spcBef>
                          <a:spcPts val="300"/>
                        </a:spcBef>
                        <a:spcAft>
                          <a:spcPts val="0"/>
                        </a:spcAft>
                        <a:tabLst/>
                      </a:pPr>
                      <a:r>
                        <a:rPr lang="en-US" sz="1600" dirty="0" smtClean="0">
                          <a:solidFill>
                            <a:srgbClr val="0000FF"/>
                          </a:solidFill>
                          <a:latin typeface="+mn-lt"/>
                          <a:ea typeface="PMingLiU"/>
                          <a:cs typeface="Helvetica"/>
                        </a:rPr>
                        <a:t>1.4</a:t>
                      </a:r>
                      <a:r>
                        <a:rPr lang="en-US" sz="1600" baseline="0" dirty="0" smtClean="0">
                          <a:solidFill>
                            <a:srgbClr val="0000FF"/>
                          </a:solidFill>
                          <a:latin typeface="+mn-lt"/>
                          <a:ea typeface="PMingLiU"/>
                          <a:cs typeface="Helvetica"/>
                        </a:rPr>
                        <a:t> 	</a:t>
                      </a:r>
                      <a:r>
                        <a:rPr lang="en-US" sz="1600" dirty="0" err="1" smtClean="0">
                          <a:solidFill>
                            <a:srgbClr val="0000FF"/>
                          </a:solidFill>
                          <a:latin typeface="+mn-lt"/>
                          <a:ea typeface="PMingLiU"/>
                          <a:cs typeface="Helvetica"/>
                        </a:rPr>
                        <a:t>Referenzierte</a:t>
                      </a:r>
                      <a:r>
                        <a:rPr lang="en-US" sz="1600" dirty="0">
                          <a:solidFill>
                            <a:srgbClr val="0000FF"/>
                          </a:solidFill>
                          <a:latin typeface="+mn-lt"/>
                          <a:ea typeface="PMingLiU"/>
                          <a:cs typeface="Helvetica"/>
                        </a:rPr>
                        <a:t/>
                      </a:r>
                      <a:br>
                        <a:rPr lang="en-US" sz="1600" dirty="0">
                          <a:solidFill>
                            <a:srgbClr val="0000FF"/>
                          </a:solidFill>
                          <a:latin typeface="+mn-lt"/>
                          <a:ea typeface="PMingLiU"/>
                          <a:cs typeface="Helvetica"/>
                        </a:rPr>
                      </a:br>
                      <a:r>
                        <a:rPr lang="en-US" sz="1600" dirty="0" err="1">
                          <a:solidFill>
                            <a:srgbClr val="0000FF"/>
                          </a:solidFill>
                          <a:latin typeface="+mn-lt"/>
                          <a:ea typeface="PMingLiU"/>
                          <a:cs typeface="Helvetica"/>
                        </a:rPr>
                        <a:t>Dokumente</a:t>
                      </a:r>
                      <a:endParaRPr lang="de-DE" sz="1600" dirty="0">
                        <a:solidFill>
                          <a:srgbClr val="0000FF"/>
                        </a:solidFill>
                        <a:latin typeface="+mn-lt"/>
                        <a:ea typeface="PMingLiU"/>
                        <a:cs typeface="Times New Roman"/>
                      </a:endParaRPr>
                    </a:p>
                  </a:txBody>
                  <a:tcPr marL="44251" marR="22125" marT="44239" marB="33179">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0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Verzeichnet alle Dokumente, auf die in der Spezifikation verwiesen wird. </a:t>
                      </a:r>
                      <a:br>
                        <a:rPr lang="de-DE" sz="1800" dirty="0">
                          <a:solidFill>
                            <a:srgbClr val="000000"/>
                          </a:solidFill>
                          <a:latin typeface="+mn-lt"/>
                          <a:ea typeface="PMingLiU"/>
                          <a:cs typeface="Helvetica"/>
                        </a:rPr>
                      </a:br>
                      <a:r>
                        <a:rPr lang="en-US" sz="1800" i="1" dirty="0">
                          <a:solidFill>
                            <a:srgbClr val="000000"/>
                          </a:solidFill>
                          <a:latin typeface="+mn-lt"/>
                          <a:ea typeface="PMingLiU"/>
                          <a:cs typeface="Helvetica"/>
                        </a:rPr>
                        <a:t>(Alternative: </a:t>
                      </a:r>
                      <a:r>
                        <a:rPr lang="en-US" sz="1800" i="1" dirty="0" err="1">
                          <a:solidFill>
                            <a:srgbClr val="000000"/>
                          </a:solidFill>
                          <a:latin typeface="+mn-lt"/>
                          <a:ea typeface="PMingLiU"/>
                          <a:cs typeface="Helvetica"/>
                        </a:rPr>
                        <a:t>Liste</a:t>
                      </a:r>
                      <a:r>
                        <a:rPr lang="en-US" sz="1800" i="1" dirty="0">
                          <a:solidFill>
                            <a:srgbClr val="000000"/>
                          </a:solidFill>
                          <a:latin typeface="+mn-lt"/>
                          <a:ea typeface="PMingLiU"/>
                          <a:cs typeface="Helvetica"/>
                        </a:rPr>
                        <a:t> </a:t>
                      </a:r>
                      <a:r>
                        <a:rPr lang="en-US" sz="1800" i="1" dirty="0" err="1">
                          <a:solidFill>
                            <a:srgbClr val="000000"/>
                          </a:solidFill>
                          <a:latin typeface="+mn-lt"/>
                          <a:ea typeface="PMingLiU"/>
                          <a:cs typeface="Helvetica"/>
                        </a:rPr>
                        <a:t>im</a:t>
                      </a:r>
                      <a:r>
                        <a:rPr lang="en-US" sz="1800" i="1" dirty="0">
                          <a:solidFill>
                            <a:srgbClr val="000000"/>
                          </a:solidFill>
                          <a:latin typeface="+mn-lt"/>
                          <a:ea typeface="PMingLiU"/>
                          <a:cs typeface="Helvetica"/>
                        </a:rPr>
                        <a:t> </a:t>
                      </a:r>
                      <a:r>
                        <a:rPr lang="en-US" sz="1800" i="1" dirty="0" err="1">
                          <a:solidFill>
                            <a:srgbClr val="000000"/>
                          </a:solidFill>
                          <a:latin typeface="+mn-lt"/>
                          <a:ea typeface="PMingLiU"/>
                          <a:cs typeface="Helvetica"/>
                        </a:rPr>
                        <a:t>Anhang</a:t>
                      </a:r>
                      <a:r>
                        <a:rPr lang="en-US" sz="1800" i="1" dirty="0">
                          <a:solidFill>
                            <a:srgbClr val="000000"/>
                          </a:solidFill>
                          <a:latin typeface="+mn-lt"/>
                          <a:ea typeface="PMingLiU"/>
                          <a:cs typeface="Helvetica"/>
                        </a:rPr>
                        <a:t>)</a:t>
                      </a:r>
                      <a:endParaRPr lang="de-DE" sz="1800" dirty="0">
                        <a:solidFill>
                          <a:srgbClr val="000000"/>
                        </a:solidFill>
                        <a:latin typeface="+mn-lt"/>
                        <a:ea typeface="PMingLiU"/>
                        <a:cs typeface="Times New Roman"/>
                      </a:endParaRPr>
                    </a:p>
                  </a:txBody>
                  <a:tcPr marL="44251" marR="22125" marT="44239" marB="33179">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25941">
                <a:tc>
                  <a:txBody>
                    <a:bodyPr/>
                    <a:lstStyle/>
                    <a:p>
                      <a:pPr marL="355600" indent="-355600">
                        <a:lnSpc>
                          <a:spcPct val="100000"/>
                        </a:lnSpc>
                        <a:spcBef>
                          <a:spcPts val="300"/>
                        </a:spcBef>
                        <a:spcAft>
                          <a:spcPts val="0"/>
                        </a:spcAft>
                        <a:tabLst/>
                      </a:pPr>
                      <a:r>
                        <a:rPr lang="en-US" sz="1600" dirty="0" smtClean="0">
                          <a:solidFill>
                            <a:srgbClr val="0000FF"/>
                          </a:solidFill>
                          <a:latin typeface="+mn-lt"/>
                          <a:ea typeface="PMingLiU"/>
                          <a:cs typeface="Helvetica"/>
                        </a:rPr>
                        <a:t>1.5</a:t>
                      </a:r>
                      <a:r>
                        <a:rPr lang="en-US" sz="1600" baseline="0" dirty="0" smtClean="0">
                          <a:solidFill>
                            <a:srgbClr val="0000FF"/>
                          </a:solidFill>
                          <a:latin typeface="+mn-lt"/>
                          <a:ea typeface="PMingLiU"/>
                          <a:cs typeface="Helvetica"/>
                        </a:rPr>
                        <a:t>	</a:t>
                      </a:r>
                      <a:r>
                        <a:rPr lang="en-US" sz="1600" dirty="0" err="1" smtClean="0">
                          <a:solidFill>
                            <a:srgbClr val="0000FF"/>
                          </a:solidFill>
                          <a:latin typeface="+mn-lt"/>
                          <a:ea typeface="PMingLiU"/>
                          <a:cs typeface="Helvetica"/>
                        </a:rPr>
                        <a:t>Überblick</a:t>
                      </a:r>
                      <a:endParaRPr lang="de-DE" sz="1600" dirty="0">
                        <a:solidFill>
                          <a:srgbClr val="0000FF"/>
                        </a:solidFill>
                        <a:latin typeface="+mn-lt"/>
                        <a:ea typeface="PMingLiU"/>
                        <a:cs typeface="Times New Roman"/>
                      </a:endParaRPr>
                    </a:p>
                  </a:txBody>
                  <a:tcPr marL="44251" marR="22125" marT="44239" marB="33179">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Beschreibt, wie der Rest der </a:t>
                      </a:r>
                      <a:r>
                        <a:rPr lang="de-DE" sz="1800" dirty="0" smtClean="0">
                          <a:solidFill>
                            <a:srgbClr val="000000"/>
                          </a:solidFill>
                          <a:latin typeface="+mn-lt"/>
                          <a:ea typeface="PMingLiU"/>
                          <a:cs typeface="Helvetica"/>
                        </a:rPr>
                        <a:t>Spez. </a:t>
                      </a:r>
                      <a:r>
                        <a:rPr lang="de-DE" sz="1800" dirty="0">
                          <a:solidFill>
                            <a:srgbClr val="000000"/>
                          </a:solidFill>
                          <a:latin typeface="+mn-lt"/>
                          <a:ea typeface="PMingLiU"/>
                          <a:cs typeface="Helvetica"/>
                        </a:rPr>
                        <a:t>aufgebaut ist, insbesondere, wie Kapitel 3 strukturiert ist. </a:t>
                      </a:r>
                      <a:endParaRPr lang="de-DE" sz="1800" dirty="0">
                        <a:solidFill>
                          <a:srgbClr val="000000"/>
                        </a:solidFill>
                        <a:latin typeface="+mn-lt"/>
                        <a:ea typeface="PMingLiU"/>
                        <a:cs typeface="Times New Roman"/>
                      </a:endParaRPr>
                    </a:p>
                  </a:txBody>
                  <a:tcPr marL="44251" marR="22125" marT="44239" marB="33179">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altLang="en-US" smtClean="0"/>
              <a:t>Struktur nach IEEE Std 830 (1998) - 2</a:t>
            </a:r>
          </a:p>
        </p:txBody>
      </p:sp>
      <p:sp>
        <p:nvSpPr>
          <p:cNvPr id="8601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BBEA445-0505-42C9-B138-9B5F5F477B25}" type="slidenum">
              <a:rPr lang="de-DE" altLang="en-US" sz="1100"/>
              <a:pPr eaLnBrk="1" hangingPunct="1"/>
              <a:t>81</a:t>
            </a:fld>
            <a:endParaRPr lang="de-DE" altLang="en-US" sz="1100"/>
          </a:p>
        </p:txBody>
      </p:sp>
      <p:graphicFrame>
        <p:nvGraphicFramePr>
          <p:cNvPr id="4" name="Table 3"/>
          <p:cNvGraphicFramePr>
            <a:graphicFrameLocks noGrp="1"/>
          </p:cNvGraphicFramePr>
          <p:nvPr/>
        </p:nvGraphicFramePr>
        <p:xfrm>
          <a:off x="344488" y="836613"/>
          <a:ext cx="9001125" cy="5557837"/>
        </p:xfrm>
        <a:graphic>
          <a:graphicData uri="http://schemas.openxmlformats.org/drawingml/2006/table">
            <a:tbl>
              <a:tblPr/>
              <a:tblGrid>
                <a:gridCol w="2284901">
                  <a:extLst>
                    <a:ext uri="{9D8B030D-6E8A-4147-A177-3AD203B41FA5}">
                      <a16:colId xmlns:a16="http://schemas.microsoft.com/office/drawing/2014/main" val="20000"/>
                    </a:ext>
                  </a:extLst>
                </a:gridCol>
                <a:gridCol w="6716224">
                  <a:extLst>
                    <a:ext uri="{9D8B030D-6E8A-4147-A177-3AD203B41FA5}">
                      <a16:colId xmlns:a16="http://schemas.microsoft.com/office/drawing/2014/main" val="20001"/>
                    </a:ext>
                  </a:extLst>
                </a:gridCol>
              </a:tblGrid>
              <a:tr h="351792">
                <a:tc gridSpan="2">
                  <a:txBody>
                    <a:bodyPr/>
                    <a:lstStyle/>
                    <a:p>
                      <a:pPr marL="190500" indent="-190500">
                        <a:lnSpc>
                          <a:spcPct val="100000"/>
                        </a:lnSpc>
                        <a:spcBef>
                          <a:spcPts val="300"/>
                        </a:spcBef>
                        <a:spcAft>
                          <a:spcPts val="0"/>
                        </a:spcAft>
                        <a:tabLst>
                          <a:tab pos="177800" algn="l"/>
                          <a:tab pos="190500" algn="l"/>
                        </a:tabLst>
                      </a:pPr>
                      <a:r>
                        <a:rPr lang="en-US" sz="1800" b="1" dirty="0" smtClean="0">
                          <a:solidFill>
                            <a:srgbClr val="000000"/>
                          </a:solidFill>
                          <a:latin typeface="+mn-lt"/>
                          <a:ea typeface="PMingLiU"/>
                          <a:cs typeface="Helvetica"/>
                        </a:rPr>
                        <a:t>2.</a:t>
                      </a:r>
                      <a:r>
                        <a:rPr lang="en-US" sz="1800" b="0" baseline="0" dirty="0" smtClean="0">
                          <a:solidFill>
                            <a:srgbClr val="000000"/>
                          </a:solidFill>
                          <a:latin typeface="+mn-lt"/>
                          <a:ea typeface="PMingLiU"/>
                          <a:cs typeface="Helvetica"/>
                        </a:rPr>
                        <a:t> </a:t>
                      </a:r>
                      <a:r>
                        <a:rPr lang="en-US" sz="1800" b="1" dirty="0" err="1" smtClean="0">
                          <a:solidFill>
                            <a:srgbClr val="000000"/>
                          </a:solidFill>
                          <a:latin typeface="+mn-lt"/>
                          <a:ea typeface="PMingLiU"/>
                          <a:cs typeface="Helvetica"/>
                        </a:rPr>
                        <a:t>Allgemeine</a:t>
                      </a:r>
                      <a:r>
                        <a:rPr lang="en-US" sz="1800" b="1" dirty="0" smtClean="0">
                          <a:solidFill>
                            <a:srgbClr val="000000"/>
                          </a:solidFill>
                          <a:latin typeface="+mn-lt"/>
                          <a:ea typeface="PMingLiU"/>
                          <a:cs typeface="Helvetica"/>
                        </a:rPr>
                        <a:t> </a:t>
                      </a:r>
                      <a:r>
                        <a:rPr lang="en-US" sz="1800" b="1" dirty="0" err="1">
                          <a:solidFill>
                            <a:srgbClr val="000000"/>
                          </a:solidFill>
                          <a:latin typeface="+mn-lt"/>
                          <a:ea typeface="PMingLiU"/>
                          <a:cs typeface="Helvetica"/>
                        </a:rPr>
                        <a:t>Beschreibung</a:t>
                      </a:r>
                      <a:endParaRPr lang="de-DE" sz="1800" dirty="0">
                        <a:solidFill>
                          <a:srgbClr val="000000"/>
                        </a:solidFill>
                        <a:latin typeface="+mn-lt"/>
                        <a:ea typeface="PMingLiU"/>
                        <a:cs typeface="Times New Roman"/>
                      </a:endParaRPr>
                    </a:p>
                  </a:txBody>
                  <a:tcPr marL="44249" marR="22124" marT="44253" marB="3319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0"/>
                  </a:ext>
                </a:extLst>
              </a:tr>
              <a:tr h="1174842">
                <a:tc>
                  <a:txBody>
                    <a:bodyPr/>
                    <a:lstStyle/>
                    <a:p>
                      <a:pPr marL="447675" indent="-447675">
                        <a:lnSpc>
                          <a:spcPct val="100000"/>
                        </a:lnSpc>
                        <a:spcBef>
                          <a:spcPts val="300"/>
                        </a:spcBef>
                        <a:spcAft>
                          <a:spcPts val="0"/>
                        </a:spcAft>
                        <a:tabLst/>
                      </a:pPr>
                      <a:r>
                        <a:rPr lang="en-US" sz="1800" dirty="0" smtClean="0">
                          <a:solidFill>
                            <a:srgbClr val="0000FF"/>
                          </a:solidFill>
                          <a:latin typeface="+mn-lt"/>
                          <a:ea typeface="PMingLiU"/>
                          <a:cs typeface="Helvetica"/>
                        </a:rPr>
                        <a:t>2.1</a:t>
                      </a:r>
                      <a:r>
                        <a:rPr lang="en-US" sz="1800" baseline="0" dirty="0" smtClean="0">
                          <a:solidFill>
                            <a:srgbClr val="0000FF"/>
                          </a:solidFill>
                          <a:latin typeface="+mn-lt"/>
                          <a:ea typeface="PMingLiU"/>
                          <a:cs typeface="Helvetica"/>
                        </a:rPr>
                        <a:t>	</a:t>
                      </a:r>
                      <a:r>
                        <a:rPr lang="en-US" sz="1800" dirty="0" err="1" smtClean="0">
                          <a:solidFill>
                            <a:srgbClr val="0000FF"/>
                          </a:solidFill>
                          <a:latin typeface="+mn-lt"/>
                          <a:ea typeface="PMingLiU"/>
                          <a:cs typeface="Helvetica"/>
                        </a:rPr>
                        <a:t>Einbettung</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Beschreibt, wie X in seine Umgebung eingebettet ist und wie X mit den umgebenden Komponenten und Systemen zusammenspielt. </a:t>
                      </a:r>
                      <a:r>
                        <a:rPr lang="en-US" sz="1800" dirty="0" err="1">
                          <a:solidFill>
                            <a:srgbClr val="000000"/>
                          </a:solidFill>
                          <a:latin typeface="+mn-lt"/>
                          <a:ea typeface="PMingLiU"/>
                          <a:cs typeface="Helvetica"/>
                        </a:rPr>
                        <a:t>Dazu</a:t>
                      </a:r>
                      <a:r>
                        <a:rPr lang="en-US" sz="1800" dirty="0">
                          <a:solidFill>
                            <a:srgbClr val="000000"/>
                          </a:solidFill>
                          <a:latin typeface="+mn-lt"/>
                          <a:ea typeface="PMingLiU"/>
                          <a:cs typeface="Helvetica"/>
                        </a:rPr>
                        <a:t> </a:t>
                      </a:r>
                      <a:r>
                        <a:rPr lang="en-US" sz="1800" dirty="0" err="1" smtClean="0">
                          <a:solidFill>
                            <a:srgbClr val="000000"/>
                          </a:solidFill>
                          <a:latin typeface="+mn-lt"/>
                          <a:ea typeface="PMingLiU"/>
                          <a:cs typeface="Helvetica"/>
                        </a:rPr>
                        <a:t>werden</a:t>
                      </a:r>
                      <a:r>
                        <a:rPr lang="en-US" sz="1800" dirty="0" smtClean="0">
                          <a:solidFill>
                            <a:srgbClr val="000000"/>
                          </a:solidFill>
                          <a:latin typeface="+mn-lt"/>
                          <a:ea typeface="PMingLiU"/>
                          <a:cs typeface="Helvetica"/>
                        </a:rPr>
                        <a:t> </a:t>
                      </a:r>
                      <a:r>
                        <a:rPr lang="en-US" sz="1800" dirty="0">
                          <a:solidFill>
                            <a:srgbClr val="000000"/>
                          </a:solidFill>
                          <a:latin typeface="+mn-lt"/>
                          <a:ea typeface="PMingLiU"/>
                          <a:cs typeface="Helvetica"/>
                        </a:rPr>
                        <a:t>die </a:t>
                      </a:r>
                      <a:r>
                        <a:rPr lang="en-US" sz="1800" dirty="0" err="1">
                          <a:solidFill>
                            <a:srgbClr val="000000"/>
                          </a:solidFill>
                          <a:latin typeface="+mn-lt"/>
                          <a:ea typeface="PMingLiU"/>
                          <a:cs typeface="Helvetica"/>
                        </a:rPr>
                        <a:t>Schnittstellen</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Kommunikationsprotokolle</a:t>
                      </a:r>
                      <a:r>
                        <a:rPr lang="en-US" sz="1800" dirty="0">
                          <a:solidFill>
                            <a:srgbClr val="000000"/>
                          </a:solidFill>
                          <a:latin typeface="+mn-lt"/>
                          <a:ea typeface="PMingLiU"/>
                          <a:cs typeface="Helvetica"/>
                        </a:rPr>
                        <a:t> etc. </a:t>
                      </a:r>
                      <a:r>
                        <a:rPr lang="en-US" sz="1800" dirty="0" err="1">
                          <a:solidFill>
                            <a:srgbClr val="000000"/>
                          </a:solidFill>
                          <a:latin typeface="+mn-lt"/>
                          <a:ea typeface="PMingLiU"/>
                          <a:cs typeface="Helvetica"/>
                        </a:rPr>
                        <a:t>definiert</a:t>
                      </a:r>
                      <a:r>
                        <a:rPr lang="en-US" sz="1800" dirty="0">
                          <a:solidFill>
                            <a:srgbClr val="000000"/>
                          </a:solidFill>
                          <a:latin typeface="+mn-lt"/>
                          <a:ea typeface="PMingLiU"/>
                          <a:cs typeface="Helvetica"/>
                        </a:rPr>
                        <a:t>.</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51792">
                <a:tc>
                  <a:txBody>
                    <a:bodyPr/>
                    <a:lstStyle/>
                    <a:p>
                      <a:pPr marL="447675" indent="-447675">
                        <a:lnSpc>
                          <a:spcPct val="100000"/>
                        </a:lnSpc>
                        <a:spcBef>
                          <a:spcPts val="300"/>
                        </a:spcBef>
                        <a:spcAft>
                          <a:spcPts val="0"/>
                        </a:spcAft>
                        <a:tabLst/>
                      </a:pPr>
                      <a:r>
                        <a:rPr lang="en-US" sz="1800" dirty="0">
                          <a:solidFill>
                            <a:srgbClr val="0000FF"/>
                          </a:solidFill>
                          <a:latin typeface="+mn-lt"/>
                          <a:ea typeface="PMingLiU"/>
                          <a:cs typeface="Helvetica"/>
                        </a:rPr>
                        <a:t>2.2	</a:t>
                      </a:r>
                      <a:r>
                        <a:rPr lang="en-US" sz="1800" dirty="0" err="1">
                          <a:solidFill>
                            <a:srgbClr val="0000FF"/>
                          </a:solidFill>
                          <a:latin typeface="+mn-lt"/>
                          <a:ea typeface="PMingLiU"/>
                          <a:cs typeface="Helvetica"/>
                        </a:rPr>
                        <a:t>Funktionen</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Skizziert die wichtigsten Funktionen von X. </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00492">
                <a:tc>
                  <a:txBody>
                    <a:bodyPr/>
                    <a:lstStyle/>
                    <a:p>
                      <a:pPr marL="447675" indent="-447675">
                        <a:lnSpc>
                          <a:spcPct val="100000"/>
                        </a:lnSpc>
                        <a:spcBef>
                          <a:spcPts val="300"/>
                        </a:spcBef>
                        <a:spcAft>
                          <a:spcPts val="0"/>
                        </a:spcAft>
                        <a:tabLst>
                          <a:tab pos="190500" algn="l"/>
                        </a:tabLst>
                      </a:pPr>
                      <a:r>
                        <a:rPr lang="en-US" sz="1800" dirty="0">
                          <a:solidFill>
                            <a:srgbClr val="0000FF"/>
                          </a:solidFill>
                          <a:latin typeface="+mn-lt"/>
                          <a:ea typeface="PMingLiU"/>
                          <a:cs typeface="Helvetica"/>
                        </a:rPr>
                        <a:t>2.3	</a:t>
                      </a:r>
                      <a:r>
                        <a:rPr lang="en-US" sz="1800" dirty="0" err="1">
                          <a:solidFill>
                            <a:srgbClr val="0000FF"/>
                          </a:solidFill>
                          <a:latin typeface="+mn-lt"/>
                          <a:ea typeface="PMingLiU"/>
                          <a:cs typeface="Helvetica"/>
                        </a:rPr>
                        <a:t>Benutzerprofile</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Charakterisiert die Benutzergruppen von X und die Voraussetzungen, die diese jeweils mitbringen (Ausbildung, Know-how, Sprache, ...).</a:t>
                      </a:r>
                      <a:r>
                        <a:rPr lang="en-US" sz="1800" dirty="0">
                          <a:solidFill>
                            <a:srgbClr val="000000"/>
                          </a:solidFill>
                          <a:latin typeface="+mn-lt"/>
                          <a:ea typeface="PMingLiU"/>
                          <a:cs typeface="Symbol"/>
                        </a:rPr>
                        <a:t> </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00492">
                <a:tc>
                  <a:txBody>
                    <a:bodyPr/>
                    <a:lstStyle/>
                    <a:p>
                      <a:pPr marL="447675" indent="-447675">
                        <a:lnSpc>
                          <a:spcPct val="100000"/>
                        </a:lnSpc>
                        <a:spcBef>
                          <a:spcPts val="300"/>
                        </a:spcBef>
                        <a:spcAft>
                          <a:spcPts val="0"/>
                        </a:spcAft>
                        <a:tabLst/>
                      </a:pPr>
                      <a:r>
                        <a:rPr lang="en-US" sz="1800" dirty="0">
                          <a:solidFill>
                            <a:srgbClr val="0000FF"/>
                          </a:solidFill>
                          <a:latin typeface="+mn-lt"/>
                          <a:ea typeface="PMingLiU"/>
                          <a:cs typeface="Helvetica"/>
                        </a:rPr>
                        <a:t>2.4	</a:t>
                      </a:r>
                      <a:r>
                        <a:rPr lang="en-US" sz="1800" dirty="0" err="1">
                          <a:solidFill>
                            <a:srgbClr val="0000FF"/>
                          </a:solidFill>
                          <a:latin typeface="+mn-lt"/>
                          <a:ea typeface="PMingLiU"/>
                          <a:cs typeface="Helvetica"/>
                        </a:rPr>
                        <a:t>Einschränkungen</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Dokumentiert Einschränkungen, die die Freiheit der Entwicklung </a:t>
                      </a:r>
                      <a:r>
                        <a:rPr lang="de-DE" sz="1800" dirty="0" smtClean="0">
                          <a:solidFill>
                            <a:srgbClr val="000000"/>
                          </a:solidFill>
                          <a:latin typeface="+mn-lt"/>
                          <a:ea typeface="PMingLiU"/>
                          <a:cs typeface="Helvetica"/>
                        </a:rPr>
                        <a:t>reduzieren </a:t>
                      </a:r>
                      <a:r>
                        <a:rPr lang="de-DE" sz="1800" dirty="0">
                          <a:solidFill>
                            <a:srgbClr val="000000"/>
                          </a:solidFill>
                          <a:latin typeface="+mn-lt"/>
                          <a:ea typeface="PMingLiU"/>
                          <a:cs typeface="Helvetica"/>
                        </a:rPr>
                        <a:t>(</a:t>
                      </a:r>
                      <a:r>
                        <a:rPr lang="de-DE" sz="1800" dirty="0" smtClean="0">
                          <a:solidFill>
                            <a:srgbClr val="000000"/>
                          </a:solidFill>
                          <a:latin typeface="+mn-lt"/>
                          <a:ea typeface="PMingLiU"/>
                          <a:cs typeface="Helvetica"/>
                        </a:rPr>
                        <a:t>z.</a:t>
                      </a:r>
                      <a:r>
                        <a:rPr lang="en-US" sz="1800" dirty="0" smtClean="0">
                          <a:solidFill>
                            <a:srgbClr val="000000"/>
                          </a:solidFill>
                          <a:latin typeface="+mn-lt"/>
                          <a:ea typeface="PMingLiU"/>
                          <a:cs typeface="Helvetica"/>
                        </a:rPr>
                        <a:t>B</a:t>
                      </a:r>
                      <a:r>
                        <a:rPr lang="en-US" sz="1800" dirty="0">
                          <a:solidFill>
                            <a:srgbClr val="000000"/>
                          </a:solidFill>
                          <a:latin typeface="+mn-lt"/>
                          <a:ea typeface="PMingLiU"/>
                          <a:cs typeface="Helvetica"/>
                        </a:rPr>
                        <a:t>. </a:t>
                      </a:r>
                      <a:r>
                        <a:rPr lang="en-US" sz="1800" dirty="0" err="1">
                          <a:solidFill>
                            <a:srgbClr val="000000"/>
                          </a:solidFill>
                          <a:latin typeface="+mn-lt"/>
                          <a:ea typeface="PMingLiU"/>
                          <a:cs typeface="Helvetica"/>
                        </a:rPr>
                        <a:t>Prozessmodell</a:t>
                      </a:r>
                      <a:r>
                        <a:rPr lang="en-US" sz="1800" dirty="0">
                          <a:solidFill>
                            <a:srgbClr val="000000"/>
                          </a:solidFill>
                          <a:latin typeface="+mn-lt"/>
                          <a:ea typeface="PMingLiU"/>
                          <a:cs typeface="Helvetica"/>
                        </a:rPr>
                        <a:t>, Basis-Software, </a:t>
                      </a:r>
                      <a:r>
                        <a:rPr lang="en-US" sz="1800" dirty="0" err="1">
                          <a:solidFill>
                            <a:srgbClr val="000000"/>
                          </a:solidFill>
                          <a:latin typeface="+mn-lt"/>
                          <a:ea typeface="PMingLiU"/>
                          <a:cs typeface="Helvetica"/>
                        </a:rPr>
                        <a:t>Ziel</a:t>
                      </a:r>
                      <a:r>
                        <a:rPr lang="en-US" sz="1800" dirty="0">
                          <a:solidFill>
                            <a:srgbClr val="000000"/>
                          </a:solidFill>
                          <a:latin typeface="+mn-lt"/>
                          <a:ea typeface="PMingLiU"/>
                          <a:cs typeface="Helvetica"/>
                        </a:rPr>
                        <a:t>-Hardware).</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26142">
                <a:tc>
                  <a:txBody>
                    <a:bodyPr/>
                    <a:lstStyle/>
                    <a:p>
                      <a:pPr marL="447675" indent="-447675">
                        <a:lnSpc>
                          <a:spcPct val="100000"/>
                        </a:lnSpc>
                        <a:spcBef>
                          <a:spcPts val="300"/>
                        </a:spcBef>
                        <a:spcAft>
                          <a:spcPts val="0"/>
                        </a:spcAft>
                        <a:tabLst>
                          <a:tab pos="190500" algn="l"/>
                        </a:tabLst>
                      </a:pPr>
                      <a:r>
                        <a:rPr lang="en-US" sz="1800" dirty="0">
                          <a:solidFill>
                            <a:srgbClr val="0000FF"/>
                          </a:solidFill>
                          <a:latin typeface="+mn-lt"/>
                          <a:ea typeface="PMingLiU"/>
                          <a:cs typeface="Helvetica"/>
                        </a:rPr>
                        <a:t>2.5	</a:t>
                      </a:r>
                      <a:r>
                        <a:rPr lang="en-US" sz="1800" dirty="0" err="1">
                          <a:solidFill>
                            <a:srgbClr val="0000FF"/>
                          </a:solidFill>
                          <a:latin typeface="+mn-lt"/>
                          <a:ea typeface="PMingLiU"/>
                          <a:cs typeface="Helvetica"/>
                        </a:rPr>
                        <a:t>Annahmen</a:t>
                      </a:r>
                      <a:r>
                        <a:rPr lang="en-US" sz="1800" dirty="0">
                          <a:solidFill>
                            <a:srgbClr val="0000FF"/>
                          </a:solidFill>
                          <a:latin typeface="+mn-lt"/>
                          <a:ea typeface="PMingLiU"/>
                          <a:cs typeface="Helvetica"/>
                        </a:rPr>
                        <a:t> und</a:t>
                      </a:r>
                      <a:br>
                        <a:rPr lang="en-US" sz="1800" dirty="0">
                          <a:solidFill>
                            <a:srgbClr val="0000FF"/>
                          </a:solidFill>
                          <a:latin typeface="+mn-lt"/>
                          <a:ea typeface="PMingLiU"/>
                          <a:cs typeface="Helvetica"/>
                        </a:rPr>
                      </a:br>
                      <a:r>
                        <a:rPr lang="en-US" sz="1800" dirty="0" err="1">
                          <a:solidFill>
                            <a:srgbClr val="0000FF"/>
                          </a:solidFill>
                          <a:latin typeface="+mn-lt"/>
                          <a:ea typeface="PMingLiU"/>
                          <a:cs typeface="Helvetica"/>
                        </a:rPr>
                        <a:t>Abhängigkeiten</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Nennt explizit die Annahmen und externen Voraussetzungen, von denen bei der Spezifikation ausgegangen wurde.</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5"/>
                  </a:ext>
                </a:extLst>
              </a:tr>
              <a:tr h="351792">
                <a:tc gridSpan="2">
                  <a:txBody>
                    <a:bodyPr/>
                    <a:lstStyle/>
                    <a:p>
                      <a:pPr marL="190500" indent="-190500">
                        <a:lnSpc>
                          <a:spcPct val="100000"/>
                        </a:lnSpc>
                        <a:spcBef>
                          <a:spcPts val="300"/>
                        </a:spcBef>
                        <a:spcAft>
                          <a:spcPts val="0"/>
                        </a:spcAft>
                        <a:tabLst>
                          <a:tab pos="177800" algn="l"/>
                          <a:tab pos="190500" algn="l"/>
                        </a:tabLst>
                      </a:pPr>
                      <a:r>
                        <a:rPr lang="en-US" sz="1800" b="1" dirty="0" smtClean="0">
                          <a:solidFill>
                            <a:srgbClr val="000000"/>
                          </a:solidFill>
                          <a:latin typeface="+mn-lt"/>
                          <a:ea typeface="PMingLiU"/>
                          <a:cs typeface="Helvetica"/>
                        </a:rPr>
                        <a:t>3.</a:t>
                      </a:r>
                      <a:r>
                        <a:rPr lang="en-US" sz="1800" b="0" baseline="0" dirty="0" smtClean="0">
                          <a:solidFill>
                            <a:srgbClr val="000000"/>
                          </a:solidFill>
                          <a:latin typeface="+mn-lt"/>
                          <a:ea typeface="PMingLiU"/>
                          <a:cs typeface="Helvetica"/>
                        </a:rPr>
                        <a:t> </a:t>
                      </a:r>
                      <a:r>
                        <a:rPr lang="en-US" sz="1800" b="1" dirty="0" err="1" smtClean="0">
                          <a:solidFill>
                            <a:srgbClr val="000000"/>
                          </a:solidFill>
                          <a:latin typeface="+mn-lt"/>
                          <a:ea typeface="PMingLiU"/>
                          <a:cs typeface="Helvetica"/>
                        </a:rPr>
                        <a:t>Einzelanforderungen</a:t>
                      </a:r>
                      <a:endParaRPr lang="de-DE" sz="1800" dirty="0">
                        <a:solidFill>
                          <a:srgbClr val="000000"/>
                        </a:solidFill>
                        <a:latin typeface="+mn-lt"/>
                        <a:ea typeface="PMingLiU"/>
                        <a:cs typeface="Times New Roman"/>
                      </a:endParaRPr>
                    </a:p>
                  </a:txBody>
                  <a:tcPr marL="44249" marR="22124" marT="44253" marB="33190">
                    <a:lnL>
                      <a:noFill/>
                    </a:lnL>
                    <a:lnR>
                      <a:noFill/>
                    </a:lnR>
                    <a:lnT>
                      <a:noFill/>
                    </a:lnT>
                    <a:lnB>
                      <a:noFill/>
                    </a:lnB>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6"/>
                  </a:ext>
                </a:extLst>
              </a:tr>
              <a:tr h="900492">
                <a:tc>
                  <a:txBody>
                    <a:bodyPr/>
                    <a:lstStyle/>
                    <a:p>
                      <a:pPr marL="447675" indent="-447675">
                        <a:lnSpc>
                          <a:spcPct val="100000"/>
                        </a:lnSpc>
                        <a:spcBef>
                          <a:spcPts val="300"/>
                        </a:spcBef>
                        <a:spcAft>
                          <a:spcPts val="0"/>
                        </a:spcAft>
                        <a:tabLst/>
                      </a:pPr>
                      <a:r>
                        <a:rPr lang="en-US" sz="1800" dirty="0">
                          <a:solidFill>
                            <a:srgbClr val="0000FF"/>
                          </a:solidFill>
                          <a:latin typeface="+mn-lt"/>
                          <a:ea typeface="PMingLiU"/>
                          <a:cs typeface="Helvetica"/>
                        </a:rPr>
                        <a:t>3.i	</a:t>
                      </a:r>
                      <a:r>
                        <a:rPr lang="en-US" sz="1800" dirty="0" err="1">
                          <a:solidFill>
                            <a:srgbClr val="0000FF"/>
                          </a:solidFill>
                          <a:latin typeface="+mn-lt"/>
                          <a:ea typeface="PMingLiU"/>
                          <a:cs typeface="Helvetica"/>
                        </a:rPr>
                        <a:t>Anforderung</a:t>
                      </a:r>
                      <a:r>
                        <a:rPr lang="en-US" sz="1800" dirty="0">
                          <a:solidFill>
                            <a:srgbClr val="0000FF"/>
                          </a:solidFill>
                          <a:latin typeface="+mn-lt"/>
                          <a:ea typeface="PMingLiU"/>
                          <a:cs typeface="Helvetica"/>
                        </a:rPr>
                        <a:t> </a:t>
                      </a:r>
                      <a:r>
                        <a:rPr lang="en-US" sz="1800" dirty="0" err="1">
                          <a:solidFill>
                            <a:srgbClr val="0000FF"/>
                          </a:solidFill>
                          <a:latin typeface="+mn-lt"/>
                          <a:ea typeface="PMingLiU"/>
                          <a:cs typeface="Helvetica"/>
                        </a:rPr>
                        <a:t>i</a:t>
                      </a:r>
                      <a:endParaRPr lang="de-DE" sz="1800" dirty="0">
                        <a:solidFill>
                          <a:srgbClr val="0000FF"/>
                        </a:solidFill>
                        <a:latin typeface="+mn-lt"/>
                        <a:ea typeface="PMingLiU"/>
                        <a:cs typeface="Times New Roman"/>
                      </a:endParaRPr>
                    </a:p>
                  </a:txBody>
                  <a:tcPr marL="44249" marR="22124" marT="44253" marB="33190">
                    <a:lnL>
                      <a:noFill/>
                    </a:lnL>
                    <a:lnR w="12700" cap="flat" cmpd="sng" algn="ctr">
                      <a:solidFill>
                        <a:srgbClr val="000000"/>
                      </a:solidFill>
                      <a:prstDash val="solid"/>
                      <a:round/>
                      <a:headEnd type="none" w="med" len="med"/>
                      <a:tailEnd type="none" w="med" len="med"/>
                    </a:lnR>
                    <a:lnT>
                      <a:noFill/>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3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Beschreibt die Anforderung i so genau, dass bei der </a:t>
                      </a:r>
                      <a:r>
                        <a:rPr lang="de-DE" sz="1800" dirty="0" smtClean="0">
                          <a:solidFill>
                            <a:srgbClr val="000000"/>
                          </a:solidFill>
                          <a:latin typeface="+mn-lt"/>
                          <a:ea typeface="PMingLiU"/>
                          <a:cs typeface="Helvetica"/>
                        </a:rPr>
                        <a:t>Verwendung </a:t>
                      </a:r>
                      <a:r>
                        <a:rPr lang="de-DE" sz="1800" dirty="0">
                          <a:solidFill>
                            <a:srgbClr val="000000"/>
                          </a:solidFill>
                          <a:latin typeface="+mn-lt"/>
                          <a:ea typeface="PMingLiU"/>
                          <a:cs typeface="Helvetica"/>
                        </a:rPr>
                        <a:t>der Spezifikation (im Entwurf usw.) keine Rückfragen dazu notwendig sind.</a:t>
                      </a:r>
                      <a:endParaRPr lang="de-DE" sz="1800" dirty="0">
                        <a:solidFill>
                          <a:srgbClr val="000000"/>
                        </a:solidFill>
                        <a:latin typeface="+mn-lt"/>
                        <a:ea typeface="PMingLiU"/>
                        <a:cs typeface="Times New Roman"/>
                      </a:endParaRPr>
                    </a:p>
                  </a:txBody>
                  <a:tcPr marL="44249" marR="22124" marT="44253" marB="33190">
                    <a:lnL w="12700" cap="flat" cmpd="sng" algn="ctr">
                      <a:solidFill>
                        <a:srgbClr val="000000"/>
                      </a:solidFill>
                      <a:prstDash val="solid"/>
                      <a:round/>
                      <a:headEnd type="none" w="med" len="med"/>
                      <a:tailEnd type="none" w="med" len="med"/>
                    </a:lnL>
                    <a:lnR>
                      <a:noFill/>
                    </a:lnR>
                    <a:lnT>
                      <a:noFill/>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16.9	Regeln für Analyse und Spezifikation</a:t>
            </a:r>
            <a:endParaRPr lang="de-DE"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el 1"/>
          <p:cNvSpPr>
            <a:spLocks noGrp="1"/>
          </p:cNvSpPr>
          <p:nvPr>
            <p:ph type="title"/>
          </p:nvPr>
        </p:nvSpPr>
        <p:spPr/>
        <p:txBody>
          <a:bodyPr/>
          <a:lstStyle/>
          <a:p>
            <a:r>
              <a:rPr lang="de-DE" altLang="en-US" smtClean="0"/>
              <a:t>Zehn Regeln - 1</a:t>
            </a:r>
          </a:p>
        </p:txBody>
      </p:sp>
      <p:sp>
        <p:nvSpPr>
          <p:cNvPr id="88067" name="Inhaltsplatzhalter 2"/>
          <p:cNvSpPr>
            <a:spLocks noGrp="1"/>
          </p:cNvSpPr>
          <p:nvPr>
            <p:ph idx="1"/>
          </p:nvPr>
        </p:nvSpPr>
        <p:spPr>
          <a:xfrm>
            <a:off x="166688" y="981075"/>
            <a:ext cx="9501187" cy="5326063"/>
          </a:xfrm>
        </p:spPr>
        <p:txBody>
          <a:bodyPr/>
          <a:lstStyle/>
          <a:p>
            <a:r>
              <a:rPr lang="de-DE" altLang="en-US" smtClean="0"/>
              <a:t>Die wichtigsten Punkte dieses Kapitels sind nachfolgend in </a:t>
            </a:r>
            <a:r>
              <a:rPr lang="de-DE" altLang="en-US" smtClean="0">
                <a:solidFill>
                  <a:srgbClr val="0000FF"/>
                </a:solidFill>
              </a:rPr>
              <a:t>zehn Regeln</a:t>
            </a:r>
            <a:r>
              <a:rPr lang="de-DE" altLang="en-US" smtClean="0"/>
              <a:t> zusammengefasst:</a:t>
            </a:r>
          </a:p>
          <a:p>
            <a:r>
              <a:rPr lang="de-DE" altLang="en-US" smtClean="0"/>
              <a:t> </a:t>
            </a:r>
          </a:p>
          <a:p>
            <a:pPr>
              <a:buFont typeface="Arial Rounded MT Bold" panose="020F0704030504030204" pitchFamily="34" charset="0"/>
              <a:buAutoNum type="arabicPeriod"/>
            </a:pPr>
            <a:r>
              <a:rPr lang="de-DE" altLang="en-US" smtClean="0"/>
              <a:t>Ein </a:t>
            </a:r>
            <a:r>
              <a:rPr lang="de-DE" altLang="en-US" smtClean="0">
                <a:solidFill>
                  <a:srgbClr val="FF0000"/>
                </a:solidFill>
              </a:rPr>
              <a:t>Begriffslexikon</a:t>
            </a:r>
            <a:r>
              <a:rPr lang="de-DE" altLang="en-US" smtClean="0"/>
              <a:t> anlegen und entwickeln</a:t>
            </a:r>
          </a:p>
          <a:p>
            <a:pPr>
              <a:buFont typeface="Arial Rounded MT Bold" panose="020F0704030504030204" pitchFamily="34" charset="0"/>
              <a:buAutoNum type="arabicPeriod"/>
            </a:pPr>
            <a:r>
              <a:rPr lang="de-DE" altLang="en-US" smtClean="0"/>
              <a:t>Von der </a:t>
            </a:r>
            <a:r>
              <a:rPr lang="de-DE" altLang="en-US" smtClean="0">
                <a:solidFill>
                  <a:srgbClr val="FF0000"/>
                </a:solidFill>
              </a:rPr>
              <a:t>Aufgabe</a:t>
            </a:r>
            <a:r>
              <a:rPr lang="de-DE" altLang="en-US" smtClean="0"/>
              <a:t> ausgehen, nicht von ihrer Lösung</a:t>
            </a:r>
          </a:p>
          <a:p>
            <a:pPr>
              <a:buFont typeface="Arial Rounded MT Bold" panose="020F0704030504030204" pitchFamily="34" charset="0"/>
              <a:buAutoNum type="arabicPeriod"/>
            </a:pPr>
            <a:r>
              <a:rPr lang="de-DE" altLang="en-US" smtClean="0"/>
              <a:t>Nach den </a:t>
            </a:r>
            <a:r>
              <a:rPr lang="de-DE" altLang="en-US" smtClean="0">
                <a:solidFill>
                  <a:srgbClr val="FF0000"/>
                </a:solidFill>
              </a:rPr>
              <a:t>Daten</a:t>
            </a:r>
            <a:r>
              <a:rPr lang="de-DE" altLang="en-US" smtClean="0"/>
              <a:t> (Objekten) suchen, nicht die (vermuteten) Programmabläufe beschreiben</a:t>
            </a:r>
          </a:p>
          <a:p>
            <a:pPr>
              <a:buFont typeface="Arial Rounded MT Bold" panose="020F0704030504030204" pitchFamily="34" charset="0"/>
              <a:buAutoNum type="arabicPeriod"/>
            </a:pPr>
            <a:r>
              <a:rPr lang="de-DE" altLang="en-US" smtClean="0"/>
              <a:t>Die </a:t>
            </a:r>
            <a:r>
              <a:rPr lang="de-DE" altLang="en-US" smtClean="0">
                <a:solidFill>
                  <a:srgbClr val="FF0000"/>
                </a:solidFill>
              </a:rPr>
              <a:t>Abstraktionsebene</a:t>
            </a:r>
            <a:r>
              <a:rPr lang="de-DE" altLang="en-US" smtClean="0"/>
              <a:t> nicht innerhalb derselben Darstellung wechseln</a:t>
            </a:r>
          </a:p>
        </p:txBody>
      </p:sp>
      <p:sp>
        <p:nvSpPr>
          <p:cNvPr id="8806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803C748-1DF9-4CE6-9D85-A877082D4705}" type="slidenum">
              <a:rPr lang="de-DE" altLang="en-US" sz="1100"/>
              <a:pPr eaLnBrk="1" hangingPunct="1"/>
              <a:t>83</a:t>
            </a:fld>
            <a:endParaRPr lang="de-DE" altLang="en-US" sz="110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el 1"/>
          <p:cNvSpPr>
            <a:spLocks noGrp="1"/>
          </p:cNvSpPr>
          <p:nvPr>
            <p:ph type="title"/>
          </p:nvPr>
        </p:nvSpPr>
        <p:spPr/>
        <p:txBody>
          <a:bodyPr/>
          <a:lstStyle/>
          <a:p>
            <a:r>
              <a:rPr lang="de-DE" altLang="en-US" smtClean="0"/>
              <a:t>Zehn Regeln - 2</a:t>
            </a:r>
          </a:p>
        </p:txBody>
      </p:sp>
      <p:sp>
        <p:nvSpPr>
          <p:cNvPr id="89091" name="Inhaltsplatzhalter 2"/>
          <p:cNvSpPr>
            <a:spLocks noGrp="1"/>
          </p:cNvSpPr>
          <p:nvPr>
            <p:ph idx="1"/>
          </p:nvPr>
        </p:nvSpPr>
        <p:spPr>
          <a:xfrm>
            <a:off x="166688" y="981075"/>
            <a:ext cx="9501187" cy="5326063"/>
          </a:xfrm>
        </p:spPr>
        <p:txBody>
          <a:bodyPr/>
          <a:lstStyle/>
          <a:p>
            <a:pPr marL="457200" indent="-457200">
              <a:buFont typeface="Arial Rounded MT Bold" panose="020F0704030504030204" pitchFamily="34" charset="0"/>
              <a:buAutoNum type="arabicPeriod" startAt="5"/>
            </a:pPr>
            <a:r>
              <a:rPr lang="de-DE" altLang="en-US" smtClean="0"/>
              <a:t>Die Spezifikation nach </a:t>
            </a:r>
            <a:r>
              <a:rPr lang="de-DE" altLang="en-US" smtClean="0">
                <a:solidFill>
                  <a:srgbClr val="FF0000"/>
                </a:solidFill>
              </a:rPr>
              <a:t>Aspekten</a:t>
            </a:r>
            <a:r>
              <a:rPr lang="de-DE" altLang="en-US" smtClean="0"/>
              <a:t> organisieren und </a:t>
            </a:r>
            <a:r>
              <a:rPr lang="de-DE" altLang="en-US" smtClean="0">
                <a:solidFill>
                  <a:srgbClr val="FF0000"/>
                </a:solidFill>
              </a:rPr>
              <a:t>Checklisten</a:t>
            </a:r>
            <a:r>
              <a:rPr lang="de-DE" altLang="en-US" smtClean="0"/>
              <a:t> verwenden, die dabei weiterentwickelt werden</a:t>
            </a:r>
          </a:p>
          <a:p>
            <a:pPr marL="457200" indent="-457200">
              <a:buFont typeface="Arial Rounded MT Bold" panose="020F0704030504030204" pitchFamily="34" charset="0"/>
              <a:buAutoNum type="arabicPeriod" startAt="5"/>
            </a:pPr>
            <a:r>
              <a:rPr lang="de-DE" altLang="en-US" smtClean="0"/>
              <a:t>Ein </a:t>
            </a:r>
            <a:r>
              <a:rPr lang="de-DE" altLang="en-US" smtClean="0">
                <a:solidFill>
                  <a:srgbClr val="FF0000"/>
                </a:solidFill>
              </a:rPr>
              <a:t>Mengengerüst</a:t>
            </a:r>
            <a:r>
              <a:rPr lang="de-DE" altLang="en-US" smtClean="0"/>
              <a:t> bilden</a:t>
            </a:r>
          </a:p>
          <a:p>
            <a:pPr marL="457200" indent="-457200">
              <a:buFont typeface="Arial Rounded MT Bold" panose="020F0704030504030204" pitchFamily="34" charset="0"/>
              <a:buAutoNum type="arabicPeriod" startAt="5"/>
            </a:pPr>
            <a:r>
              <a:rPr lang="de-DE" altLang="en-US" smtClean="0"/>
              <a:t>Den </a:t>
            </a:r>
            <a:r>
              <a:rPr lang="de-DE" altLang="en-US" smtClean="0">
                <a:solidFill>
                  <a:srgbClr val="FF0000"/>
                </a:solidFill>
              </a:rPr>
              <a:t>Kunden (Anwender) </a:t>
            </a:r>
            <a:r>
              <a:rPr lang="de-DE" altLang="en-US" smtClean="0"/>
              <a:t>einbeziehen</a:t>
            </a:r>
          </a:p>
          <a:p>
            <a:pPr marL="457200" indent="-457200">
              <a:buFont typeface="Arial Rounded MT Bold" panose="020F0704030504030204" pitchFamily="34" charset="0"/>
              <a:buAutoNum type="arabicPeriod" startAt="5"/>
            </a:pPr>
            <a:r>
              <a:rPr lang="de-DE" altLang="en-US" smtClean="0">
                <a:solidFill>
                  <a:srgbClr val="FF0000"/>
                </a:solidFill>
              </a:rPr>
              <a:t>Sprachen</a:t>
            </a:r>
            <a:r>
              <a:rPr lang="de-DE" altLang="en-US" smtClean="0"/>
              <a:t> und </a:t>
            </a:r>
            <a:r>
              <a:rPr lang="de-DE" altLang="en-US" smtClean="0">
                <a:solidFill>
                  <a:srgbClr val="FF0000"/>
                </a:solidFill>
              </a:rPr>
              <a:t>Werkzeuge</a:t>
            </a:r>
            <a:r>
              <a:rPr lang="de-DE" altLang="en-US" smtClean="0"/>
              <a:t> verwenden, die die Regeln unterstützen</a:t>
            </a:r>
          </a:p>
          <a:p>
            <a:pPr marL="457200" indent="-457200">
              <a:buFont typeface="Arial Rounded MT Bold" panose="020F0704030504030204" pitchFamily="34" charset="0"/>
              <a:buAutoNum type="arabicPeriod" startAt="5"/>
            </a:pPr>
            <a:r>
              <a:rPr lang="de-DE" altLang="en-US" smtClean="0"/>
              <a:t>Die Spezifikation der </a:t>
            </a:r>
            <a:r>
              <a:rPr lang="de-DE" altLang="en-US" smtClean="0">
                <a:solidFill>
                  <a:srgbClr val="FF0000"/>
                </a:solidFill>
              </a:rPr>
              <a:t>Konfigurationsverwaltung</a:t>
            </a:r>
            <a:r>
              <a:rPr lang="de-DE" altLang="en-US" smtClean="0">
                <a:solidFill>
                  <a:srgbClr val="0000FF"/>
                </a:solidFill>
              </a:rPr>
              <a:t> </a:t>
            </a:r>
            <a:r>
              <a:rPr lang="de-DE" altLang="en-US" smtClean="0"/>
              <a:t>unterstellen und so bald wie möglich </a:t>
            </a:r>
            <a:r>
              <a:rPr lang="de-DE" altLang="en-US" smtClean="0">
                <a:solidFill>
                  <a:srgbClr val="FF0000"/>
                </a:solidFill>
              </a:rPr>
              <a:t>prüfen</a:t>
            </a:r>
            <a:r>
              <a:rPr lang="de-DE" altLang="en-US" smtClean="0"/>
              <a:t>, z.B. durch Reviews oder Prototypen</a:t>
            </a:r>
          </a:p>
          <a:p>
            <a:pPr marL="457200" indent="-457200">
              <a:buFont typeface="Arial Rounded MT Bold" panose="020F0704030504030204" pitchFamily="34" charset="0"/>
              <a:buAutoNum type="arabicPeriod" startAt="5"/>
            </a:pPr>
            <a:r>
              <a:rPr lang="de-DE" altLang="en-US" smtClean="0"/>
              <a:t>Die Spezifikation </a:t>
            </a:r>
            <a:r>
              <a:rPr lang="de-DE" altLang="en-US" smtClean="0">
                <a:solidFill>
                  <a:srgbClr val="FF0000"/>
                </a:solidFill>
              </a:rPr>
              <a:t>intensiv verwenden</a:t>
            </a:r>
          </a:p>
        </p:txBody>
      </p:sp>
      <p:sp>
        <p:nvSpPr>
          <p:cNvPr id="8909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5ADDC3F-C433-4F73-BBA8-9ADE395AFECC}" type="slidenum">
              <a:rPr lang="de-DE" altLang="en-US" sz="1100"/>
              <a:pPr eaLnBrk="1" hangingPunct="1"/>
              <a:t>84</a:t>
            </a:fld>
            <a:endParaRPr lang="de-DE" altLang="en-US" sz="1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992188" y="1808163"/>
            <a:ext cx="7921625" cy="1008062"/>
          </a:xfrm>
        </p:spPr>
        <p:txBody>
          <a:bodyPr>
            <a:spAutoFit/>
          </a:bodyPr>
          <a:lstStyle/>
          <a:p>
            <a:r>
              <a:rPr lang="de-DE" altLang="en-US" smtClean="0"/>
              <a:t>16.2	Die Analyse</a:t>
            </a:r>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5977</Words>
  <Application>Microsoft Office PowerPoint</Application>
  <PresentationFormat>A4 Paper (210x297 mm)</PresentationFormat>
  <Paragraphs>728</Paragraphs>
  <Slides>84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84</vt:i4>
      </vt:variant>
    </vt:vector>
  </HeadingPairs>
  <TitlesOfParts>
    <vt:vector size="95" baseType="lpstr">
      <vt:lpstr>Tahoma</vt:lpstr>
      <vt:lpstr>Arial</vt:lpstr>
      <vt:lpstr>Arial Rounded MT Bold</vt:lpstr>
      <vt:lpstr>Verdana</vt:lpstr>
      <vt:lpstr>Wingdings</vt:lpstr>
      <vt:lpstr>Times New Roman</vt:lpstr>
      <vt:lpstr>Calibri</vt:lpstr>
      <vt:lpstr>PMingLiU</vt:lpstr>
      <vt:lpstr>Helvetica</vt:lpstr>
      <vt:lpstr>Symbol</vt:lpstr>
      <vt:lpstr>SE Book</vt:lpstr>
      <vt:lpstr>16 Analyse und Spezifikation</vt:lpstr>
      <vt:lpstr>Stellenwert der Anforderungen</vt:lpstr>
      <vt:lpstr>16.1 Die Bedeutung der Spezifikation  im Entwicklungsprozess</vt:lpstr>
      <vt:lpstr>Kunde und Anforderungen</vt:lpstr>
      <vt:lpstr>Analyse und Spezifikation im Überblick</vt:lpstr>
      <vt:lpstr>Der Nutzen der Spezifikation</vt:lpstr>
      <vt:lpstr>Nachteile bei fehlender Spezifikation - 1</vt:lpstr>
      <vt:lpstr>Nachteile bei fehlender Spezifikation - 2</vt:lpstr>
      <vt:lpstr>16.2 Die Analyse</vt:lpstr>
      <vt:lpstr>Analyse und Jewish motherhood</vt:lpstr>
      <vt:lpstr>Grundbegriffe der Analyse</vt:lpstr>
      <vt:lpstr>Lastenheft /Anforderungssammlung</vt:lpstr>
      <vt:lpstr>Das Begriffslexikon</vt:lpstr>
      <vt:lpstr>Die Ist-Analyse - 1</vt:lpstr>
      <vt:lpstr>Die Ist-Analyse - 2</vt:lpstr>
      <vt:lpstr>Beispiel</vt:lpstr>
      <vt:lpstr>Die Soll-Analyse</vt:lpstr>
      <vt:lpstr>Die Spielräume der Soll-Analyse</vt:lpstr>
      <vt:lpstr>Regeln für die Analyse</vt:lpstr>
      <vt:lpstr>Techniken der Analyse - 1</vt:lpstr>
      <vt:lpstr>Techniken der Analyse - 2</vt:lpstr>
      <vt:lpstr>Techniken der Analyse - 2</vt:lpstr>
      <vt:lpstr>Schwierigkeiten der Analyse - 1</vt:lpstr>
      <vt:lpstr>Schwierigkeiten der Analyse - 2</vt:lpstr>
      <vt:lpstr>Aus einem Praxisbericht</vt:lpstr>
      <vt:lpstr>16.3 Begriffslexikon und Begriffsmodell</vt:lpstr>
      <vt:lpstr>Das Begriffslexikon</vt:lpstr>
      <vt:lpstr>Informationen im Begriffslexikon</vt:lpstr>
      <vt:lpstr>Beispiel</vt:lpstr>
      <vt:lpstr>Hinweis</vt:lpstr>
      <vt:lpstr>Begriffsmodell</vt:lpstr>
      <vt:lpstr>16.4 Anforderungen</vt:lpstr>
      <vt:lpstr>Offene, latente Anforderungen</vt:lpstr>
      <vt:lpstr>Harte und weiche Anforderungen</vt:lpstr>
      <vt:lpstr>Weitere Arten von Anforderungen</vt:lpstr>
      <vt:lpstr>Funkt. vs nichtfunktionale Anforderungen</vt:lpstr>
      <vt:lpstr>Nichtfunktionale Anforderungen</vt:lpstr>
      <vt:lpstr>Beispiele</vt:lpstr>
      <vt:lpstr>Anforderungen zur Benutzbarkeit - 1</vt:lpstr>
      <vt:lpstr>Anforderungen zur Benutzbarkeit - 2</vt:lpstr>
      <vt:lpstr>Praktischer Umgang mit Anforderungen</vt:lpstr>
      <vt:lpstr>16.5 Die Spezifikation im Überblick</vt:lpstr>
      <vt:lpstr>Spezifikationsbegriffe - 1</vt:lpstr>
      <vt:lpstr>Spezifikationsbegriffe - 1</vt:lpstr>
      <vt:lpstr>Angestrebte Eigenschaften</vt:lpstr>
      <vt:lpstr>Darstellung und Form</vt:lpstr>
      <vt:lpstr>Abgrenzung Spezifikation-Entwurf - 1</vt:lpstr>
      <vt:lpstr>Abgrenzung Spezifikation-Entwurf - 2</vt:lpstr>
      <vt:lpstr>16.6 Die Darstellung der Spezifikation </vt:lpstr>
      <vt:lpstr>Formal, graphisch, natürlichsprachlich</vt:lpstr>
      <vt:lpstr>Formale Spezifikation</vt:lpstr>
      <vt:lpstr>Probleme der Formalen Spezifikation</vt:lpstr>
      <vt:lpstr>Grafische Darstellungen der Spezifikation</vt:lpstr>
      <vt:lpstr>Natürlichsprachliche Spezifikation</vt:lpstr>
      <vt:lpstr>Einige Sprachregeln - 1</vt:lpstr>
      <vt:lpstr>Einige Sprachregeln - 2</vt:lpstr>
      <vt:lpstr>Beispiel</vt:lpstr>
      <vt:lpstr>Sprachschablonen</vt:lpstr>
      <vt:lpstr>Beispiel</vt:lpstr>
      <vt:lpstr>16.7 Konzepte und Komponenten der Spezifikation</vt:lpstr>
      <vt:lpstr>Die Ausrichtung auf die Anforderungen</vt:lpstr>
      <vt:lpstr>Spezifikation der Funktion - 1</vt:lpstr>
      <vt:lpstr>Spezifikation der Funktion - 2</vt:lpstr>
      <vt:lpstr>Beispiele  </vt:lpstr>
      <vt:lpstr>Anwendungsfälle (Use Cases)</vt:lpstr>
      <vt:lpstr>Beispiel: Use Case - 1</vt:lpstr>
      <vt:lpstr>Beispiel : Use Case - 2</vt:lpstr>
      <vt:lpstr>Beispiel : Use Case - 3</vt:lpstr>
      <vt:lpstr>Beispiel : Use Case - 4</vt:lpstr>
      <vt:lpstr>Merkmale / Use Case Diagramme</vt:lpstr>
      <vt:lpstr>Beispiel: Use-Case-Diagramm</vt:lpstr>
      <vt:lpstr>Strukturierung von Use Cases</vt:lpstr>
      <vt:lpstr>Aktivitäten - 1</vt:lpstr>
      <vt:lpstr>Aktivitäten - 2</vt:lpstr>
      <vt:lpstr>Zusammenfassung: Anwendungsfälle </vt:lpstr>
      <vt:lpstr>Das Mengengerüst</vt:lpstr>
      <vt:lpstr>Mengengerüst - Beispiel </vt:lpstr>
      <vt:lpstr>16.8 Muster und Normen für die Spezifikation</vt:lpstr>
      <vt:lpstr>Vorlagen: IEEE Std 830 (1998)</vt:lpstr>
      <vt:lpstr>Struktur nach IEEE Std 830 (1998) - 1</vt:lpstr>
      <vt:lpstr>Struktur nach IEEE Std 830 (1998) - 2</vt:lpstr>
      <vt:lpstr>16.9 Regeln für Analyse und Spezifikation</vt:lpstr>
      <vt:lpstr>Zehn Regeln - 1</vt:lpstr>
      <vt:lpstr>Zehn Regeln - 2</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555</cp:revision>
  <cp:lastPrinted>1999-12-02T11:37:08Z</cp:lastPrinted>
  <dcterms:created xsi:type="dcterms:W3CDTF">1999-10-20T06:37:44Z</dcterms:created>
  <dcterms:modified xsi:type="dcterms:W3CDTF">2022-11-16T09:43:25Z</dcterms:modified>
</cp:coreProperties>
</file>