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9" r:id="rId1"/>
  </p:sldMasterIdLst>
  <p:notesMasterIdLst>
    <p:notesMasterId r:id="rId21"/>
  </p:notesMasterIdLst>
  <p:sldIdLst>
    <p:sldId id="256" r:id="rId2"/>
    <p:sldId id="270" r:id="rId3"/>
    <p:sldId id="271" r:id="rId4"/>
    <p:sldId id="273" r:id="rId5"/>
    <p:sldId id="272" r:id="rId6"/>
    <p:sldId id="274" r:id="rId7"/>
    <p:sldId id="286" r:id="rId8"/>
    <p:sldId id="291" r:id="rId9"/>
    <p:sldId id="287" r:id="rId10"/>
    <p:sldId id="276" r:id="rId11"/>
    <p:sldId id="277" r:id="rId12"/>
    <p:sldId id="278" r:id="rId13"/>
    <p:sldId id="280" r:id="rId14"/>
    <p:sldId id="290" r:id="rId15"/>
    <p:sldId id="281" r:id="rId16"/>
    <p:sldId id="282" r:id="rId17"/>
    <p:sldId id="283" r:id="rId18"/>
    <p:sldId id="284" r:id="rId19"/>
    <p:sldId id="285" r:id="rId20"/>
  </p:sldIdLst>
  <p:sldSz cx="9906000" cy="6858000" type="A4"/>
  <p:notesSz cx="7099300" cy="10234613"/>
  <p:defaultTextStyle>
    <a:defPPr>
      <a:defRPr lang="de-DE"/>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979">
          <p15:clr>
            <a:srgbClr val="A4A3A4"/>
          </p15:clr>
        </p15:guide>
        <p15:guide id="2" orient="horz" pos="1162">
          <p15:clr>
            <a:srgbClr val="A4A3A4"/>
          </p15:clr>
        </p15:guide>
        <p15:guide id="3" orient="horz" pos="2251">
          <p15:clr>
            <a:srgbClr val="A4A3A4"/>
          </p15:clr>
        </p15:guide>
        <p15:guide id="4" orient="horz" pos="572">
          <p15:clr>
            <a:srgbClr val="A4A3A4"/>
          </p15:clr>
        </p15:guide>
        <p15:guide id="5" orient="horz" pos="709">
          <p15:clr>
            <a:srgbClr val="A4A3A4"/>
          </p15:clr>
        </p15:guide>
        <p15:guide id="6" pos="3120">
          <p15:clr>
            <a:srgbClr val="A4A3A4"/>
          </p15:clr>
        </p15:guide>
        <p15:guide id="7" pos="516">
          <p15:clr>
            <a:srgbClr val="A4A3A4"/>
          </p15:clr>
        </p15:guide>
        <p15:guide id="8" pos="582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FF"/>
    <a:srgbClr val="990099"/>
    <a:srgbClr val="009900"/>
    <a:srgbClr val="FF0000"/>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15" autoAdjust="0"/>
    <p:restoredTop sz="86408" autoAdjust="0"/>
  </p:normalViewPr>
  <p:slideViewPr>
    <p:cSldViewPr>
      <p:cViewPr varScale="1">
        <p:scale>
          <a:sx n="110" d="100"/>
          <a:sy n="110" d="100"/>
        </p:scale>
        <p:origin x="834" y="102"/>
      </p:cViewPr>
      <p:guideLst>
        <p:guide orient="horz" pos="1979"/>
        <p:guide orient="horz" pos="1162"/>
        <p:guide orient="horz" pos="2251"/>
        <p:guide orient="horz" pos="572"/>
        <p:guide orient="horz" pos="709"/>
        <p:guide pos="3120"/>
        <p:guide pos="516"/>
        <p:guide pos="5823"/>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_rels/viewProps.xml.rels><?xml version="1.0" encoding="UTF-8" standalone="yes"?>
<Relationships xmlns="http://schemas.openxmlformats.org/package/2006/relationships"><Relationship Id="rId8" Type="http://schemas.openxmlformats.org/officeDocument/2006/relationships/slide" Target="slides/slide9.xml"/><Relationship Id="rId13" Type="http://schemas.openxmlformats.org/officeDocument/2006/relationships/slide" Target="slides/slide14.xml"/><Relationship Id="rId18" Type="http://schemas.openxmlformats.org/officeDocument/2006/relationships/slide" Target="slides/slide19.xml"/><Relationship Id="rId3" Type="http://schemas.openxmlformats.org/officeDocument/2006/relationships/slide" Target="slides/slide3.xml"/><Relationship Id="rId7" Type="http://schemas.openxmlformats.org/officeDocument/2006/relationships/slide" Target="slides/slide7.xml"/><Relationship Id="rId12" Type="http://schemas.openxmlformats.org/officeDocument/2006/relationships/slide" Target="slides/slide13.xml"/><Relationship Id="rId17" Type="http://schemas.openxmlformats.org/officeDocument/2006/relationships/slide" Target="slides/slide18.xml"/><Relationship Id="rId2" Type="http://schemas.openxmlformats.org/officeDocument/2006/relationships/slide" Target="slides/slide2.xml"/><Relationship Id="rId16" Type="http://schemas.openxmlformats.org/officeDocument/2006/relationships/slide" Target="slides/slide17.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12.xml"/><Relationship Id="rId5" Type="http://schemas.openxmlformats.org/officeDocument/2006/relationships/slide" Target="slides/slide5.xml"/><Relationship Id="rId15" Type="http://schemas.openxmlformats.org/officeDocument/2006/relationships/slide" Target="slides/slide16.xml"/><Relationship Id="rId10" Type="http://schemas.openxmlformats.org/officeDocument/2006/relationships/slide" Target="slides/slide11.xml"/><Relationship Id="rId4" Type="http://schemas.openxmlformats.org/officeDocument/2006/relationships/slide" Target="slides/slide4.xml"/><Relationship Id="rId9" Type="http://schemas.openxmlformats.org/officeDocument/2006/relationships/slide" Target="slides/slide10.xml"/><Relationship Id="rId14" Type="http://schemas.openxmlformats.org/officeDocument/2006/relationships/slide" Target="slides/slide1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defRPr sz="1300"/>
            </a:lvl1pPr>
          </a:lstStyle>
          <a:p>
            <a:pPr>
              <a:defRPr/>
            </a:pPr>
            <a:endParaRPr lang="de-DE"/>
          </a:p>
        </p:txBody>
      </p:sp>
      <p:sp>
        <p:nvSpPr>
          <p:cNvPr id="6147" name="Rectangle 3"/>
          <p:cNvSpPr>
            <a:spLocks noGrp="1" noChangeArrowheads="1"/>
          </p:cNvSpPr>
          <p:nvPr>
            <p:ph type="dt" idx="1"/>
          </p:nvPr>
        </p:nvSpPr>
        <p:spPr bwMode="auto">
          <a:xfrm>
            <a:off x="4021138"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a:defRPr sz="1300"/>
            </a:lvl1pPr>
          </a:lstStyle>
          <a:p>
            <a:pPr>
              <a:defRPr/>
            </a:pPr>
            <a:endParaRPr lang="de-DE"/>
          </a:p>
        </p:txBody>
      </p:sp>
      <p:sp>
        <p:nvSpPr>
          <p:cNvPr id="23556" name="Rectangle 4"/>
          <p:cNvSpPr>
            <a:spLocks noRot="1" noChangeArrowheads="1" noTextEdit="1"/>
          </p:cNvSpPr>
          <p:nvPr>
            <p:ph type="sldImg" idx="2"/>
          </p:nvPr>
        </p:nvSpPr>
        <p:spPr bwMode="auto">
          <a:xfrm>
            <a:off x="779463" y="768350"/>
            <a:ext cx="5540375"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709613" y="4860925"/>
            <a:ext cx="5680075" cy="4605338"/>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150" name="Rectangle 6"/>
          <p:cNvSpPr>
            <a:spLocks noGrp="1" noChangeArrowheads="1"/>
          </p:cNvSpPr>
          <p:nvPr>
            <p:ph type="ftr" sz="quarter" idx="4"/>
          </p:nvPr>
        </p:nvSpPr>
        <p:spPr bwMode="auto">
          <a:xfrm>
            <a:off x="0" y="9721850"/>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defRPr sz="1300"/>
            </a:lvl1pPr>
          </a:lstStyle>
          <a:p>
            <a:pPr>
              <a:defRPr/>
            </a:pPr>
            <a:endParaRPr lang="de-DE"/>
          </a:p>
        </p:txBody>
      </p:sp>
      <p:sp>
        <p:nvSpPr>
          <p:cNvPr id="6151" name="Rectangle 7"/>
          <p:cNvSpPr>
            <a:spLocks noGrp="1" noChangeArrowheads="1"/>
          </p:cNvSpPr>
          <p:nvPr>
            <p:ph type="sldNum" sz="quarter" idx="5"/>
          </p:nvPr>
        </p:nvSpPr>
        <p:spPr bwMode="auto">
          <a:xfrm>
            <a:off x="4021138" y="9721850"/>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a:defRPr sz="1300"/>
            </a:lvl1pPr>
          </a:lstStyle>
          <a:p>
            <a:fld id="{5834D756-91E3-4920-8DFC-BC38489D4601}" type="slidenum">
              <a:rPr lang="de-DE" altLang="en-US"/>
              <a:pPr/>
              <a:t>‹#›</a:t>
            </a:fld>
            <a:endParaRPr lang="de-DE"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6" name="Content Placeholder 2"/>
          <p:cNvSpPr>
            <a:spLocks noGrp="1"/>
          </p:cNvSpPr>
          <p:nvPr>
            <p:ph idx="1"/>
          </p:nvPr>
        </p:nvSpPr>
        <p:spPr>
          <a:xfrm>
            <a:off x="166690" y="981075"/>
            <a:ext cx="9501187" cy="5326063"/>
          </a:xfrm>
        </p:spPr>
        <p:txBody>
          <a:bodyPr/>
          <a:lstStyle>
            <a:lvl1pPr>
              <a:buClr>
                <a:srgbClr val="3333FF"/>
              </a:buClr>
              <a:defRPr/>
            </a:lvl1pPr>
            <a:lvl2pPr>
              <a:buClr>
                <a:srgbClr val="3333FF"/>
              </a:buClr>
              <a:defRPr/>
            </a:lvl2pPr>
            <a:lvl3pPr>
              <a:buClr>
                <a:srgbClr val="3333FF"/>
              </a:buClr>
              <a:defRPr/>
            </a:lvl3pPr>
            <a:lvl4pPr>
              <a:buClr>
                <a:srgbClr val="3333FF"/>
              </a:buClr>
              <a:defRPr/>
            </a:lvl4pPr>
            <a:lvl5pPr>
              <a:buClr>
                <a:srgbClr val="3333FF"/>
              </a:buClr>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4" name="Slide Number Placeholder 9"/>
          <p:cNvSpPr>
            <a:spLocks noGrp="1"/>
          </p:cNvSpPr>
          <p:nvPr>
            <p:ph type="sldNum" sz="quarter" idx="10"/>
          </p:nvPr>
        </p:nvSpPr>
        <p:spPr/>
        <p:txBody>
          <a:bodyPr/>
          <a:lstStyle>
            <a:lvl1pPr>
              <a:defRPr/>
            </a:lvl1pPr>
          </a:lstStyle>
          <a:p>
            <a:fld id="{9357775B-F165-4A8D-B0EB-F6AD0456336E}" type="slidenum">
              <a:rPr lang="de-DE" altLang="en-US"/>
              <a:pPr/>
              <a:t>‹#›</a:t>
            </a:fld>
            <a:endParaRPr lang="de-DE" altLang="en-US"/>
          </a:p>
        </p:txBody>
      </p:sp>
    </p:spTree>
    <p:extLst>
      <p:ext uri="{BB962C8B-B14F-4D97-AF65-F5344CB8AC3E}">
        <p14:creationId xmlns:p14="http://schemas.microsoft.com/office/powerpoint/2010/main" val="541581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6" name="Text Placeholder 3"/>
          <p:cNvSpPr>
            <a:spLocks noGrp="1"/>
          </p:cNvSpPr>
          <p:nvPr>
            <p:ph type="body" sz="half" idx="2"/>
          </p:nvPr>
        </p:nvSpPr>
        <p:spPr>
          <a:xfrm>
            <a:off x="344488" y="5648474"/>
            <a:ext cx="9073008" cy="804862"/>
          </a:xfrm>
        </p:spPr>
        <p:txBody>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Content Placeholder 7"/>
          <p:cNvSpPr>
            <a:spLocks noGrp="1"/>
          </p:cNvSpPr>
          <p:nvPr>
            <p:ph sz="quarter" idx="12"/>
          </p:nvPr>
        </p:nvSpPr>
        <p:spPr>
          <a:xfrm>
            <a:off x="416496" y="836612"/>
            <a:ext cx="9001000" cy="46086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9"/>
          <p:cNvSpPr>
            <a:spLocks noGrp="1"/>
          </p:cNvSpPr>
          <p:nvPr>
            <p:ph type="sldNum" sz="quarter" idx="13"/>
          </p:nvPr>
        </p:nvSpPr>
        <p:spPr/>
        <p:txBody>
          <a:bodyPr/>
          <a:lstStyle>
            <a:lvl1pPr>
              <a:defRPr/>
            </a:lvl1pPr>
          </a:lstStyle>
          <a:p>
            <a:fld id="{6B9FCB4F-C7C3-48AC-897A-1C4BC6EECA9D}" type="slidenum">
              <a:rPr lang="de-DE" altLang="en-US"/>
              <a:pPr/>
              <a:t>‹#›</a:t>
            </a:fld>
            <a:endParaRPr lang="de-DE" altLang="en-US"/>
          </a:p>
        </p:txBody>
      </p:sp>
    </p:spTree>
    <p:extLst>
      <p:ext uri="{BB962C8B-B14F-4D97-AF65-F5344CB8AC3E}">
        <p14:creationId xmlns:p14="http://schemas.microsoft.com/office/powerpoint/2010/main" val="3942974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7" name="Content Placeholder 6"/>
          <p:cNvSpPr>
            <a:spLocks noGrp="1"/>
          </p:cNvSpPr>
          <p:nvPr>
            <p:ph sz="quarter" idx="13"/>
          </p:nvPr>
        </p:nvSpPr>
        <p:spPr>
          <a:xfrm>
            <a:off x="200472" y="980728"/>
            <a:ext cx="4608512" cy="540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10" name="Content Placeholder 9"/>
          <p:cNvSpPr>
            <a:spLocks noGrp="1"/>
          </p:cNvSpPr>
          <p:nvPr>
            <p:ph sz="quarter" idx="14"/>
          </p:nvPr>
        </p:nvSpPr>
        <p:spPr>
          <a:xfrm>
            <a:off x="5097016" y="980728"/>
            <a:ext cx="4608512" cy="54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9"/>
          <p:cNvSpPr>
            <a:spLocks noGrp="1"/>
          </p:cNvSpPr>
          <p:nvPr>
            <p:ph type="sldNum" sz="quarter" idx="15"/>
          </p:nvPr>
        </p:nvSpPr>
        <p:spPr/>
        <p:txBody>
          <a:bodyPr/>
          <a:lstStyle>
            <a:lvl1pPr>
              <a:defRPr/>
            </a:lvl1pPr>
          </a:lstStyle>
          <a:p>
            <a:fld id="{8233BC0C-3AC3-452A-BBF0-7C091C9E6447}" type="slidenum">
              <a:rPr lang="de-DE" altLang="en-US"/>
              <a:pPr/>
              <a:t>‹#›</a:t>
            </a:fld>
            <a:endParaRPr lang="de-DE" altLang="en-US"/>
          </a:p>
        </p:txBody>
      </p:sp>
    </p:spTree>
    <p:extLst>
      <p:ext uri="{BB962C8B-B14F-4D97-AF65-F5344CB8AC3E}">
        <p14:creationId xmlns:p14="http://schemas.microsoft.com/office/powerpoint/2010/main" val="4007551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7" name="Content Placeholder 6"/>
          <p:cNvSpPr>
            <a:spLocks noGrp="1"/>
          </p:cNvSpPr>
          <p:nvPr>
            <p:ph sz="quarter" idx="13"/>
          </p:nvPr>
        </p:nvSpPr>
        <p:spPr>
          <a:xfrm>
            <a:off x="200472" y="980728"/>
            <a:ext cx="9505056" cy="252028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10" name="Content Placeholder 9"/>
          <p:cNvSpPr>
            <a:spLocks noGrp="1"/>
          </p:cNvSpPr>
          <p:nvPr>
            <p:ph sz="quarter" idx="14"/>
          </p:nvPr>
        </p:nvSpPr>
        <p:spPr>
          <a:xfrm>
            <a:off x="200472" y="4005064"/>
            <a:ext cx="9505056" cy="237626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5" name="Slide Number Placeholder 9"/>
          <p:cNvSpPr>
            <a:spLocks noGrp="1"/>
          </p:cNvSpPr>
          <p:nvPr>
            <p:ph type="sldNum" sz="quarter" idx="15"/>
          </p:nvPr>
        </p:nvSpPr>
        <p:spPr/>
        <p:txBody>
          <a:bodyPr/>
          <a:lstStyle>
            <a:lvl1pPr>
              <a:defRPr/>
            </a:lvl1pPr>
          </a:lstStyle>
          <a:p>
            <a:fld id="{071CA297-2E01-4B0C-A7C1-ADB5B0A17B41}" type="slidenum">
              <a:rPr lang="de-DE" altLang="en-US"/>
              <a:pPr/>
              <a:t>‹#›</a:t>
            </a:fld>
            <a:endParaRPr lang="de-DE" altLang="en-US"/>
          </a:p>
        </p:txBody>
      </p:sp>
    </p:spTree>
    <p:extLst>
      <p:ext uri="{BB962C8B-B14F-4D97-AF65-F5344CB8AC3E}">
        <p14:creationId xmlns:p14="http://schemas.microsoft.com/office/powerpoint/2010/main" val="2845522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de-DE" dirty="0"/>
          </a:p>
        </p:txBody>
      </p:sp>
      <p:sp>
        <p:nvSpPr>
          <p:cNvPr id="3" name="Slide Number Placeholder 9"/>
          <p:cNvSpPr>
            <a:spLocks noGrp="1"/>
          </p:cNvSpPr>
          <p:nvPr>
            <p:ph type="sldNum" sz="quarter" idx="10"/>
          </p:nvPr>
        </p:nvSpPr>
        <p:spPr/>
        <p:txBody>
          <a:bodyPr/>
          <a:lstStyle>
            <a:lvl1pPr>
              <a:defRPr/>
            </a:lvl1pPr>
          </a:lstStyle>
          <a:p>
            <a:fld id="{E4359F49-622E-4A39-9F56-3F6E6AE76B32}" type="slidenum">
              <a:rPr lang="de-DE" altLang="en-US"/>
              <a:pPr/>
              <a:t>‹#›</a:t>
            </a:fld>
            <a:endParaRPr lang="de-DE" altLang="en-US"/>
          </a:p>
        </p:txBody>
      </p:sp>
    </p:spTree>
    <p:extLst>
      <p:ext uri="{BB962C8B-B14F-4D97-AF65-F5344CB8AC3E}">
        <p14:creationId xmlns:p14="http://schemas.microsoft.com/office/powerpoint/2010/main" val="1241614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TextBox 3"/>
          <p:cNvSpPr txBox="1"/>
          <p:nvPr userDrawn="1"/>
        </p:nvSpPr>
        <p:spPr>
          <a:xfrm>
            <a:off x="920750" y="344488"/>
            <a:ext cx="7848600" cy="708025"/>
          </a:xfrm>
          <a:prstGeom prst="rect">
            <a:avLst/>
          </a:prstGeom>
          <a:noFill/>
        </p:spPr>
        <p:txBody>
          <a:bodyPr>
            <a:spAutoFit/>
          </a:bodyPr>
          <a:lstStyle/>
          <a:p>
            <a:pPr>
              <a:defRPr/>
            </a:pPr>
            <a:r>
              <a:rPr lang="de-DE" sz="4000" dirty="0">
                <a:latin typeface="+mn-lt"/>
              </a:rPr>
              <a:t>Software Engineering</a:t>
            </a:r>
          </a:p>
        </p:txBody>
      </p:sp>
      <p:sp>
        <p:nvSpPr>
          <p:cNvPr id="5" name="Rectangle 4"/>
          <p:cNvSpPr/>
          <p:nvPr userDrawn="1"/>
        </p:nvSpPr>
        <p:spPr bwMode="auto">
          <a:xfrm>
            <a:off x="992188" y="188913"/>
            <a:ext cx="7921625" cy="144462"/>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6" name="Rectangle 5"/>
          <p:cNvSpPr/>
          <p:nvPr userDrawn="1"/>
        </p:nvSpPr>
        <p:spPr bwMode="auto">
          <a:xfrm>
            <a:off x="992188" y="6165850"/>
            <a:ext cx="7921625" cy="142875"/>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7" name="TextBox 6"/>
          <p:cNvSpPr txBox="1"/>
          <p:nvPr userDrawn="1"/>
        </p:nvSpPr>
        <p:spPr>
          <a:xfrm>
            <a:off x="920750" y="6308725"/>
            <a:ext cx="8135938" cy="261938"/>
          </a:xfrm>
          <a:prstGeom prst="rect">
            <a:avLst/>
          </a:prstGeom>
          <a:noFill/>
        </p:spPr>
        <p:txBody>
          <a:bodyPr>
            <a:spAutoFit/>
          </a:bodyPr>
          <a:lstStyle/>
          <a:p>
            <a:pPr>
              <a:defRPr/>
            </a:pPr>
            <a:r>
              <a:rPr lang="de-DE" sz="1100" dirty="0">
                <a:latin typeface="+mn-lt"/>
              </a:rPr>
              <a:t>© Ludewig, J., H. Lichter: Software Engineering  –   Grundlagen, Menschen, Prozesse, Techniken. 2. Aufl., </a:t>
            </a:r>
            <a:r>
              <a:rPr lang="de-DE" sz="1100" dirty="0" err="1">
                <a:latin typeface="+mn-lt"/>
              </a:rPr>
              <a:t>dpunkt.verlag</a:t>
            </a:r>
            <a:r>
              <a:rPr lang="de-DE" sz="1100" dirty="0">
                <a:latin typeface="+mn-lt"/>
              </a:rPr>
              <a:t>, 2010.</a:t>
            </a:r>
          </a:p>
        </p:txBody>
      </p:sp>
      <p:sp>
        <p:nvSpPr>
          <p:cNvPr id="2" name="Title 1"/>
          <p:cNvSpPr>
            <a:spLocks noGrp="1"/>
          </p:cNvSpPr>
          <p:nvPr>
            <p:ph type="title"/>
          </p:nvPr>
        </p:nvSpPr>
        <p:spPr>
          <a:xfrm>
            <a:off x="992560" y="1196603"/>
            <a:ext cx="7920880" cy="1224136"/>
          </a:xfrm>
        </p:spPr>
        <p:txBody>
          <a:bodyPr>
            <a:normAutofit/>
          </a:bodyPr>
          <a:lstStyle>
            <a:lvl1pPr marL="712788" indent="-712788">
              <a:defRPr/>
            </a:lvl1pPr>
          </a:lstStyle>
          <a:p>
            <a:r>
              <a:rPr lang="en-US" dirty="0" smtClean="0"/>
              <a:t>Click to edit Master title style</a:t>
            </a:r>
            <a:endParaRPr lang="de-DE" dirty="0"/>
          </a:p>
        </p:txBody>
      </p:sp>
      <p:sp>
        <p:nvSpPr>
          <p:cNvPr id="13" name="Content Placeholder 12"/>
          <p:cNvSpPr>
            <a:spLocks noGrp="1"/>
          </p:cNvSpPr>
          <p:nvPr>
            <p:ph sz="quarter" idx="13"/>
          </p:nvPr>
        </p:nvSpPr>
        <p:spPr>
          <a:xfrm>
            <a:off x="1496616" y="2564755"/>
            <a:ext cx="7416824" cy="3528392"/>
          </a:xfrm>
        </p:spPr>
        <p:txBody>
          <a:bodyPr/>
          <a:lstStyle>
            <a:lvl1pPr marL="631825" indent="-631825">
              <a:spcBef>
                <a:spcPts val="800"/>
              </a:spcBef>
              <a:defRPr sz="2000">
                <a:solidFill>
                  <a:schemeClr val="bg1">
                    <a:lumMod val="50000"/>
                  </a:schemeClr>
                </a:solidFill>
              </a:defRPr>
            </a:lvl1pPr>
            <a:lvl2pPr>
              <a:defRPr sz="2000">
                <a:solidFill>
                  <a:schemeClr val="bg1">
                    <a:lumMod val="50000"/>
                  </a:schemeClr>
                </a:solidFill>
              </a:defRPr>
            </a:lvl2pPr>
            <a:lvl3pPr>
              <a:defRPr sz="2000">
                <a:solidFill>
                  <a:schemeClr val="bg1">
                    <a:lumMod val="50000"/>
                  </a:schemeClr>
                </a:solidFill>
              </a:defRPr>
            </a:lvl3pPr>
            <a:lvl4pPr>
              <a:defRPr sz="2000">
                <a:solidFill>
                  <a:schemeClr val="bg1">
                    <a:lumMod val="50000"/>
                  </a:schemeClr>
                </a:solidFill>
              </a:defRPr>
            </a:lvl4pPr>
            <a:lvl5pPr>
              <a:defRPr sz="2000">
                <a:solidFill>
                  <a:schemeClr val="bg1">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4283491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3" name="Rectangle 2"/>
          <p:cNvSpPr/>
          <p:nvPr userDrawn="1"/>
        </p:nvSpPr>
        <p:spPr bwMode="auto">
          <a:xfrm>
            <a:off x="992188" y="1196975"/>
            <a:ext cx="7921625" cy="144463"/>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4" name="Rectangle 3"/>
          <p:cNvSpPr/>
          <p:nvPr userDrawn="1"/>
        </p:nvSpPr>
        <p:spPr bwMode="auto">
          <a:xfrm>
            <a:off x="992188" y="3429000"/>
            <a:ext cx="7921625" cy="144463"/>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2" name="Title 1"/>
          <p:cNvSpPr>
            <a:spLocks noGrp="1"/>
          </p:cNvSpPr>
          <p:nvPr>
            <p:ph type="title"/>
          </p:nvPr>
        </p:nvSpPr>
        <p:spPr>
          <a:xfrm>
            <a:off x="992560" y="1700808"/>
            <a:ext cx="7920880" cy="1224135"/>
          </a:xfrm>
        </p:spPr>
        <p:txBody>
          <a:bodyPr tIns="252000" bIns="252000">
            <a:normAutofit/>
          </a:bodyPr>
          <a:lstStyle>
            <a:lvl1pPr marL="1071563" indent="-1071563">
              <a:defRPr/>
            </a:lvl1pPr>
          </a:lstStyle>
          <a:p>
            <a:r>
              <a:rPr lang="en-US" dirty="0" smtClean="0"/>
              <a:t>Click to edit Master title style</a:t>
            </a:r>
            <a:endParaRPr lang="de-DE" dirty="0"/>
          </a:p>
        </p:txBody>
      </p:sp>
    </p:spTree>
    <p:extLst>
      <p:ext uri="{BB962C8B-B14F-4D97-AF65-F5344CB8AC3E}">
        <p14:creationId xmlns:p14="http://schemas.microsoft.com/office/powerpoint/2010/main" val="2666695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0" y="0"/>
            <a:ext cx="9906000" cy="588963"/>
          </a:xfrm>
          <a:prstGeom prst="rect">
            <a:avLst/>
          </a:prstGeom>
          <a:solidFill>
            <a:schemeClr val="accent1">
              <a:lumMod val="40000"/>
              <a:lumOff val="60000"/>
            </a:schemeClr>
          </a:solidFill>
          <a:ln w="12700">
            <a:noFill/>
            <a:miter lim="800000"/>
            <a:headEnd/>
            <a:tailEnd/>
          </a:ln>
          <a:effectLst/>
        </p:spPr>
        <p:txBody>
          <a:bodyPr vert="horz" wrap="square" lIns="288000" tIns="44450" rIns="90488" bIns="44450" numCol="1" anchor="ctr" anchorCtr="0" compatLnSpc="1">
            <a:prstTxWarp prst="textNoShape">
              <a:avLst/>
            </a:prstTxWarp>
            <a:spAutoFit/>
          </a:bodyPr>
          <a:lstStyle/>
          <a:p>
            <a:pPr lvl="0"/>
            <a:r>
              <a:rPr lang="en-US" noProof="0" dirty="0" smtClean="0"/>
              <a:t>Click to edit Master title style</a:t>
            </a:r>
          </a:p>
        </p:txBody>
      </p:sp>
      <p:sp>
        <p:nvSpPr>
          <p:cNvPr id="3079" name="Rectangle 7"/>
          <p:cNvSpPr>
            <a:spLocks noChangeAspect="1" noChangeArrowheads="1"/>
          </p:cNvSpPr>
          <p:nvPr/>
        </p:nvSpPr>
        <p:spPr bwMode="auto">
          <a:xfrm>
            <a:off x="0" y="6572250"/>
            <a:ext cx="9906000" cy="285750"/>
          </a:xfrm>
          <a:prstGeom prst="rect">
            <a:avLst/>
          </a:prstGeom>
          <a:solidFill>
            <a:schemeClr val="accent1">
              <a:lumMod val="40000"/>
              <a:lumOff val="60000"/>
            </a:schemeClr>
          </a:solidFill>
          <a:ln w="12700">
            <a:noFill/>
            <a:miter lim="800000"/>
            <a:headEnd/>
            <a:tailEnd/>
          </a:ln>
          <a:effectLst/>
        </p:spPr>
        <p:txBody>
          <a:bodyPr lIns="180000" tIns="36000" rIns="0" bIns="72000"/>
          <a:lstStyle/>
          <a:p>
            <a:pPr defTabSz="762000" eaLnBrk="0" hangingPunct="0">
              <a:lnSpc>
                <a:spcPct val="90000"/>
              </a:lnSpc>
              <a:tabLst>
                <a:tab pos="3856038" algn="ctr"/>
                <a:tab pos="7620000" algn="r"/>
              </a:tabLst>
              <a:defRPr/>
            </a:pPr>
            <a:endParaRPr lang="en-US" sz="1100" dirty="0">
              <a:solidFill>
                <a:schemeClr val="accent5">
                  <a:lumMod val="25000"/>
                </a:schemeClr>
              </a:solidFill>
            </a:endParaRPr>
          </a:p>
        </p:txBody>
      </p:sp>
      <p:sp>
        <p:nvSpPr>
          <p:cNvPr id="1028" name="Rectangle 6"/>
          <p:cNvSpPr>
            <a:spLocks noGrp="1" noChangeArrowheads="1"/>
          </p:cNvSpPr>
          <p:nvPr>
            <p:ph type="body" idx="1"/>
          </p:nvPr>
        </p:nvSpPr>
        <p:spPr bwMode="auto">
          <a:xfrm>
            <a:off x="166688" y="981075"/>
            <a:ext cx="9501187" cy="532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smtClean="0"/>
              <a:t>Hauptteiltext</a:t>
            </a:r>
          </a:p>
          <a:p>
            <a:pPr lvl="1"/>
            <a:r>
              <a:rPr lang="en-US" altLang="en-US" smtClean="0"/>
              <a:t>Zweite Ebene</a:t>
            </a:r>
          </a:p>
          <a:p>
            <a:pPr lvl="2"/>
            <a:r>
              <a:rPr lang="en-US" altLang="en-US" smtClean="0"/>
              <a:t>Dritte Ebene</a:t>
            </a:r>
          </a:p>
          <a:p>
            <a:pPr lvl="3"/>
            <a:r>
              <a:rPr lang="en-US" altLang="en-US" smtClean="0"/>
              <a:t>Vierte Ebene</a:t>
            </a:r>
          </a:p>
          <a:p>
            <a:pPr lvl="4"/>
            <a:r>
              <a:rPr lang="en-US" altLang="en-US" smtClean="0"/>
              <a:t>Fünfte Ebene</a:t>
            </a:r>
          </a:p>
        </p:txBody>
      </p:sp>
      <p:sp>
        <p:nvSpPr>
          <p:cNvPr id="10" name="Slide Number Placeholder 9"/>
          <p:cNvSpPr>
            <a:spLocks noGrp="1"/>
          </p:cNvSpPr>
          <p:nvPr>
            <p:ph type="sldNum" sz="quarter" idx="4"/>
          </p:nvPr>
        </p:nvSpPr>
        <p:spPr>
          <a:xfrm>
            <a:off x="7400925" y="6597650"/>
            <a:ext cx="2311400" cy="260350"/>
          </a:xfrm>
          <a:prstGeom prst="rect">
            <a:avLst/>
          </a:prstGeom>
        </p:spPr>
        <p:txBody>
          <a:bodyPr vert="horz" wrap="square" lIns="91440" tIns="45720" rIns="91440" bIns="45720" numCol="1" anchor="ctr" anchorCtr="0" compatLnSpc="1">
            <a:prstTxWarp prst="textNoShape">
              <a:avLst/>
            </a:prstTxWarp>
          </a:bodyPr>
          <a:lstStyle>
            <a:lvl1pPr algn="r">
              <a:defRPr sz="1100">
                <a:cs typeface="Arial" panose="020B0604020202020204" pitchFamily="34" charset="0"/>
              </a:defRPr>
            </a:lvl1pPr>
          </a:lstStyle>
          <a:p>
            <a:fld id="{F72A9FF9-0168-4DED-A223-01B899A009CE}" type="slidenum">
              <a:rPr lang="de-DE" altLang="en-US"/>
              <a:pPr/>
              <a:t>‹#›</a:t>
            </a:fld>
            <a:endParaRPr lang="de-DE" altLang="en-US"/>
          </a:p>
        </p:txBody>
      </p:sp>
    </p:spTree>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Lst>
  <p:hf hdr="0"/>
  <p:txStyles>
    <p:titleStyle>
      <a:lvl1pPr algn="l" defTabSz="762000" rtl="0" eaLnBrk="0" fontAlgn="base" hangingPunct="0">
        <a:lnSpc>
          <a:spcPct val="90000"/>
        </a:lnSpc>
        <a:spcBef>
          <a:spcPct val="0"/>
        </a:spcBef>
        <a:spcAft>
          <a:spcPct val="0"/>
        </a:spcAft>
        <a:defRPr sz="3600">
          <a:solidFill>
            <a:schemeClr val="tx1"/>
          </a:solidFill>
          <a:latin typeface="+mj-lt"/>
          <a:ea typeface="+mj-ea"/>
          <a:cs typeface="+mj-cs"/>
        </a:defRPr>
      </a:lvl1pPr>
      <a:lvl2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2pPr>
      <a:lvl3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3pPr>
      <a:lvl4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4pPr>
      <a:lvl5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5pPr>
      <a:lvl6pPr marL="4572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6pPr>
      <a:lvl7pPr marL="9144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7pPr>
      <a:lvl8pPr marL="13716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8pPr>
      <a:lvl9pPr marL="18288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9pPr>
    </p:titleStyle>
    <p:bodyStyle>
      <a:lvl1pPr algn="l" defTabSz="762000" rtl="0" eaLnBrk="0" fontAlgn="base" hangingPunct="0">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mn-lt"/>
          <a:ea typeface="Verdana" pitchFamily="34" charset="0"/>
          <a:cs typeface="Verdana" pitchFamily="34" charset="0"/>
        </a:defRPr>
      </a:lvl1pPr>
      <a:lvl2pPr marL="381000" indent="-381000"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2pPr>
      <a:lvl3pPr marL="715963" indent="-384175"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3pPr>
      <a:lvl4pPr marL="1077913" indent="-352425"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4pPr>
      <a:lvl5pPr marL="1430338" indent="-323850"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5pPr>
      <a:lvl6pPr marL="27241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6pPr>
      <a:lvl7pPr marL="31813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7pPr>
      <a:lvl8pPr marL="36385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8pPr>
      <a:lvl9pPr marL="40957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992188" y="1265238"/>
            <a:ext cx="7921625" cy="1087437"/>
          </a:xfrm>
        </p:spPr>
        <p:txBody>
          <a:bodyPr>
            <a:spAutoFit/>
          </a:bodyPr>
          <a:lstStyle/>
          <a:p>
            <a:r>
              <a:rPr lang="de-DE" altLang="en-US" smtClean="0"/>
              <a:t>4 	Software-Nutzen und Software-Kosten </a:t>
            </a:r>
          </a:p>
        </p:txBody>
      </p:sp>
      <p:sp>
        <p:nvSpPr>
          <p:cNvPr id="2052" name="Rectangle 4"/>
          <p:cNvSpPr>
            <a:spLocks noGrp="1" noChangeArrowheads="1"/>
          </p:cNvSpPr>
          <p:nvPr>
            <p:ph sz="quarter" idx="13"/>
          </p:nvPr>
        </p:nvSpPr>
        <p:spPr>
          <a:xfrm>
            <a:off x="1497013" y="2565400"/>
            <a:ext cx="7416800" cy="3527425"/>
          </a:xfrm>
        </p:spPr>
        <p:txBody>
          <a:bodyPr/>
          <a:lstStyle/>
          <a:p>
            <a:pPr defTabSz="447675">
              <a:defRPr/>
            </a:pPr>
            <a:r>
              <a:rPr lang="de-DE" dirty="0" smtClean="0"/>
              <a:t>4.1	Die </a:t>
            </a:r>
            <a:r>
              <a:rPr lang="de-DE" dirty="0"/>
              <a:t>Kosten eines Software-Projekts	</a:t>
            </a:r>
          </a:p>
          <a:p>
            <a:pPr marL="627063" indent="-627063" defTabSz="447675">
              <a:defRPr/>
            </a:pPr>
            <a:r>
              <a:rPr lang="de-DE" dirty="0"/>
              <a:t>4.2 </a:t>
            </a:r>
            <a:r>
              <a:rPr lang="de-DE" dirty="0" smtClean="0"/>
              <a:t>	Der Aufwand in den einzelnen Phasen des Software-Projekts und in der Wartung </a:t>
            </a:r>
            <a:endParaRPr lang="de-DE" dirty="0"/>
          </a:p>
          <a:p>
            <a:pPr defTabSz="447675">
              <a:defRPr/>
            </a:pPr>
            <a:r>
              <a:rPr lang="de-DE" dirty="0" smtClean="0"/>
              <a:t>4.3	Risiken </a:t>
            </a:r>
            <a:r>
              <a:rPr lang="de-DE" dirty="0"/>
              <a:t>durch Qualitätsmängel  </a:t>
            </a:r>
          </a:p>
          <a:p>
            <a:pPr defTabSz="447675">
              <a:defRPr/>
            </a:pPr>
            <a:r>
              <a:rPr lang="de-DE" dirty="0" smtClean="0"/>
              <a:t>4.4	Die </a:t>
            </a:r>
            <a:r>
              <a:rPr lang="de-DE" dirty="0"/>
              <a:t>Beziehung zwischen </a:t>
            </a:r>
            <a:r>
              <a:rPr lang="de-DE" dirty="0" smtClean="0"/>
              <a:t>Fehlerentstehung</a:t>
            </a:r>
            <a:r>
              <a:rPr lang="de-DE" i="1" dirty="0" smtClean="0"/>
              <a:t> </a:t>
            </a:r>
            <a:r>
              <a:rPr lang="de-DE" dirty="0"/>
              <a:t>und -entdeckung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de-DE" altLang="en-US" smtClean="0"/>
              <a:t>Wesentliche Kosten eines SW-Projekts</a:t>
            </a:r>
          </a:p>
        </p:txBody>
      </p:sp>
      <p:sp>
        <p:nvSpPr>
          <p:cNvPr id="13315" name="Content Placeholder 2"/>
          <p:cNvSpPr>
            <a:spLocks noGrp="1"/>
          </p:cNvSpPr>
          <p:nvPr>
            <p:ph idx="1"/>
          </p:nvPr>
        </p:nvSpPr>
        <p:spPr>
          <a:xfrm>
            <a:off x="166688" y="981075"/>
            <a:ext cx="9502775" cy="2303463"/>
          </a:xfrm>
        </p:spPr>
        <p:txBody>
          <a:bodyPr/>
          <a:lstStyle/>
          <a:p>
            <a:r>
              <a:rPr lang="de-DE" altLang="en-US" smtClean="0"/>
              <a:t>In der Software-Bearbeitung entstehen die größten Kosten durch die </a:t>
            </a:r>
            <a:r>
              <a:rPr lang="de-DE" altLang="en-US" b="1" smtClean="0"/>
              <a:t>Gehälter</a:t>
            </a:r>
            <a:r>
              <a:rPr lang="de-DE" altLang="en-US" smtClean="0"/>
              <a:t>, außerdem durch Räume, Rechner und Netzwerke, Software, als Teil der Infrastruktur und auch als Teil des Produkts. </a:t>
            </a:r>
          </a:p>
          <a:p>
            <a:r>
              <a:rPr lang="de-DE" altLang="en-US" smtClean="0"/>
              <a:t>Einen u. U. dominierenden Kostenanteil erzeugen die </a:t>
            </a:r>
            <a:r>
              <a:rPr lang="de-DE" altLang="en-US" b="1" smtClean="0"/>
              <a:t>Risiken</a:t>
            </a:r>
            <a:r>
              <a:rPr lang="de-DE" altLang="en-US" smtClean="0"/>
              <a:t>. </a:t>
            </a:r>
            <a:br>
              <a:rPr lang="de-DE" altLang="en-US" smtClean="0"/>
            </a:br>
            <a:r>
              <a:rPr lang="de-DE" altLang="en-US" smtClean="0"/>
              <a:t>Sie zählen zu den projektbezogenen Kosten.</a:t>
            </a:r>
          </a:p>
          <a:p>
            <a:endParaRPr lang="de-DE" altLang="en-US" smtClean="0"/>
          </a:p>
        </p:txBody>
      </p:sp>
      <p:sp>
        <p:nvSpPr>
          <p:cNvPr id="13316" name="Slide Number Placeholder 6"/>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79CF746-41B1-46C4-8E0A-06C39AB9B211}" type="slidenum">
              <a:rPr lang="de-DE" altLang="en-US"/>
              <a:pPr eaLnBrk="1" hangingPunct="1"/>
              <a:t>10</a:t>
            </a:fld>
            <a:endParaRPr lang="de-DE" altLang="en-US"/>
          </a:p>
        </p:txBody>
      </p:sp>
      <p:graphicFrame>
        <p:nvGraphicFramePr>
          <p:cNvPr id="7" name="Table 6"/>
          <p:cNvGraphicFramePr>
            <a:graphicFrameLocks noGrp="1"/>
          </p:cNvGraphicFramePr>
          <p:nvPr/>
        </p:nvGraphicFramePr>
        <p:xfrm>
          <a:off x="849313" y="3644900"/>
          <a:ext cx="8280400" cy="2090738"/>
        </p:xfrm>
        <a:graphic>
          <a:graphicData uri="http://schemas.openxmlformats.org/drawingml/2006/table">
            <a:tbl>
              <a:tblPr/>
              <a:tblGrid>
                <a:gridCol w="4248205">
                  <a:extLst>
                    <a:ext uri="{9D8B030D-6E8A-4147-A177-3AD203B41FA5}">
                      <a16:colId xmlns:a16="http://schemas.microsoft.com/office/drawing/2014/main" val="20000"/>
                    </a:ext>
                  </a:extLst>
                </a:gridCol>
                <a:gridCol w="4032195">
                  <a:extLst>
                    <a:ext uri="{9D8B030D-6E8A-4147-A177-3AD203B41FA5}">
                      <a16:colId xmlns:a16="http://schemas.microsoft.com/office/drawing/2014/main" val="20001"/>
                    </a:ext>
                  </a:extLst>
                </a:gridCol>
              </a:tblGrid>
              <a:tr h="363275">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800" b="1" dirty="0">
                          <a:solidFill>
                            <a:srgbClr val="000000"/>
                          </a:solidFill>
                          <a:latin typeface="+mn-lt"/>
                          <a:ea typeface="PMingLiU"/>
                          <a:cs typeface="Helvetica"/>
                        </a:rPr>
                        <a:t>Laufende Kosten</a:t>
                      </a:r>
                      <a:endParaRPr lang="de-DE" sz="1800" dirty="0">
                        <a:solidFill>
                          <a:srgbClr val="000000"/>
                        </a:solidFill>
                        <a:latin typeface="+mn-lt"/>
                        <a:ea typeface="PMingLiU"/>
                        <a:cs typeface="Times New Roman"/>
                      </a:endParaRPr>
                    </a:p>
                  </a:txBody>
                  <a:tcPr marL="50797" marR="25398" marT="50808" marB="38106">
                    <a:lnL>
                      <a:noFill/>
                    </a:lnL>
                    <a:lnR w="12700" cap="flat" cmpd="sng" algn="ctr">
                      <a:solidFill>
                        <a:srgbClr val="000000"/>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800" b="1" dirty="0">
                          <a:solidFill>
                            <a:srgbClr val="000000"/>
                          </a:solidFill>
                          <a:latin typeface="+mn-lt"/>
                          <a:ea typeface="PMingLiU"/>
                          <a:cs typeface="Helvetica"/>
                        </a:rPr>
                        <a:t>Projektbezogene Kosten</a:t>
                      </a:r>
                      <a:endParaRPr lang="de-DE" sz="1800" dirty="0">
                        <a:solidFill>
                          <a:srgbClr val="000000"/>
                        </a:solidFill>
                        <a:latin typeface="+mn-lt"/>
                        <a:ea typeface="PMingLiU"/>
                        <a:cs typeface="Times New Roman"/>
                      </a:endParaRPr>
                    </a:p>
                  </a:txBody>
                  <a:tcPr marL="50797" marR="25398" marT="50808" marB="38106">
                    <a:lnL w="12700" cap="flat" cmpd="sng" algn="ctr">
                      <a:solidFill>
                        <a:srgbClr val="000000"/>
                      </a:solidFill>
                      <a:prstDash val="solid"/>
                      <a:round/>
                      <a:headEnd type="none" w="med" len="med"/>
                      <a:tailEnd type="none" w="med" len="med"/>
                    </a:lnL>
                    <a:lnR>
                      <a:noFill/>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363275">
                <a:tc>
                  <a:txBody>
                    <a:bodyPr/>
                    <a:lstStyle/>
                    <a:p>
                      <a:pPr marL="177800">
                        <a:lnSpc>
                          <a:spcPct val="100000"/>
                        </a:lnSpc>
                        <a:spcBef>
                          <a:spcPts val="10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Gehälter</a:t>
                      </a:r>
                      <a:endParaRPr lang="de-DE" sz="1800">
                        <a:solidFill>
                          <a:srgbClr val="000000"/>
                        </a:solidFill>
                        <a:latin typeface="+mn-lt"/>
                        <a:ea typeface="PMingLiU"/>
                        <a:cs typeface="Times New Roman"/>
                      </a:endParaRPr>
                    </a:p>
                  </a:txBody>
                  <a:tcPr marL="50797" marR="25398" marT="50808" marB="38106">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Kosten des Zeitpersonals</a:t>
                      </a:r>
                      <a:endParaRPr lang="de-DE" sz="1800">
                        <a:solidFill>
                          <a:srgbClr val="000000"/>
                        </a:solidFill>
                        <a:latin typeface="+mn-lt"/>
                        <a:ea typeface="PMingLiU"/>
                        <a:cs typeface="Times New Roman"/>
                      </a:endParaRPr>
                    </a:p>
                  </a:txBody>
                  <a:tcPr marL="50797" marR="25398" marT="50808" marB="38106">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63275">
                <a:tc>
                  <a:txBody>
                    <a:bodyPr/>
                    <a:lstStyle/>
                    <a:p>
                      <a:pPr marL="177800">
                        <a:lnSpc>
                          <a:spcPct val="100000"/>
                        </a:lnSpc>
                        <a:spcBef>
                          <a:spcPts val="10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Management, Werbung</a:t>
                      </a:r>
                      <a:endParaRPr lang="de-DE" sz="1800">
                        <a:solidFill>
                          <a:srgbClr val="000000"/>
                        </a:solidFill>
                        <a:latin typeface="+mn-lt"/>
                        <a:ea typeface="PMingLiU"/>
                        <a:cs typeface="Times New Roman"/>
                      </a:endParaRPr>
                    </a:p>
                  </a:txBody>
                  <a:tcPr marL="50797" marR="25398" marT="50808" marB="38106">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Vertragskosten</a:t>
                      </a:r>
                      <a:endParaRPr lang="de-DE" sz="1800">
                        <a:solidFill>
                          <a:srgbClr val="000000"/>
                        </a:solidFill>
                        <a:latin typeface="+mn-lt"/>
                        <a:ea typeface="PMingLiU"/>
                        <a:cs typeface="Times New Roman"/>
                      </a:endParaRPr>
                    </a:p>
                  </a:txBody>
                  <a:tcPr marL="50797" marR="25398" marT="50808" marB="38106">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63275">
                <a:tc>
                  <a:txBody>
                    <a:bodyPr/>
                    <a:lstStyle/>
                    <a:p>
                      <a:pPr marL="177800">
                        <a:lnSpc>
                          <a:spcPct val="100000"/>
                        </a:lnSpc>
                        <a:spcBef>
                          <a:spcPts val="10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Räume</a:t>
                      </a:r>
                      <a:endParaRPr lang="de-DE" sz="1800">
                        <a:solidFill>
                          <a:srgbClr val="000000"/>
                        </a:solidFill>
                        <a:latin typeface="+mn-lt"/>
                        <a:ea typeface="PMingLiU"/>
                        <a:cs typeface="Times New Roman"/>
                      </a:endParaRPr>
                    </a:p>
                  </a:txBody>
                  <a:tcPr marL="50797" marR="25398" marT="50808" marB="38106">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Spesen</a:t>
                      </a:r>
                      <a:endParaRPr lang="de-DE" sz="1800">
                        <a:solidFill>
                          <a:srgbClr val="000000"/>
                        </a:solidFill>
                        <a:latin typeface="+mn-lt"/>
                        <a:ea typeface="PMingLiU"/>
                        <a:cs typeface="Times New Roman"/>
                      </a:endParaRPr>
                    </a:p>
                  </a:txBody>
                  <a:tcPr marL="50797" marR="25398" marT="50808" marB="38106">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637637">
                <a:tc>
                  <a:txBody>
                    <a:bodyPr/>
                    <a:lstStyle/>
                    <a:p>
                      <a:pPr marL="177800">
                        <a:lnSpc>
                          <a:spcPct val="100000"/>
                        </a:lnSpc>
                        <a:spcBef>
                          <a:spcPts val="10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Rechner, Netzwerke und Software als Teile der Infrastruktur</a:t>
                      </a:r>
                      <a:endParaRPr lang="de-DE" sz="1800">
                        <a:solidFill>
                          <a:srgbClr val="000000"/>
                        </a:solidFill>
                        <a:latin typeface="+mn-lt"/>
                        <a:ea typeface="PMingLiU"/>
                        <a:cs typeface="Times New Roman"/>
                      </a:endParaRPr>
                    </a:p>
                  </a:txBody>
                  <a:tcPr marL="50797" marR="25398" marT="50808" marB="38106">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Hardware und Software als Teile des </a:t>
                      </a:r>
                      <a:r>
                        <a:rPr lang="de-DE" sz="1800" dirty="0" smtClean="0">
                          <a:solidFill>
                            <a:srgbClr val="000000"/>
                          </a:solidFill>
                          <a:latin typeface="+mn-lt"/>
                          <a:ea typeface="PMingLiU"/>
                          <a:cs typeface="Helvetica"/>
                        </a:rPr>
                        <a:t>Produkts </a:t>
                      </a:r>
                      <a:r>
                        <a:rPr lang="de-DE" sz="1800" dirty="0">
                          <a:solidFill>
                            <a:srgbClr val="000000"/>
                          </a:solidFill>
                          <a:latin typeface="+mn-lt"/>
                          <a:ea typeface="PMingLiU"/>
                          <a:cs typeface="Helvetica"/>
                        </a:rPr>
                        <a:t>bzw. der Anlage</a:t>
                      </a:r>
                      <a:endParaRPr lang="de-DE" sz="1800" dirty="0">
                        <a:solidFill>
                          <a:srgbClr val="000000"/>
                        </a:solidFill>
                        <a:latin typeface="+mn-lt"/>
                        <a:ea typeface="PMingLiU"/>
                        <a:cs typeface="Times New Roman"/>
                      </a:endParaRPr>
                    </a:p>
                  </a:txBody>
                  <a:tcPr marL="50797" marR="25398" marT="50808" marB="38106">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3335" name="Rectangle 25"/>
          <p:cNvSpPr>
            <a:spLocks noChangeArrowheads="1"/>
          </p:cNvSpPr>
          <p:nvPr/>
        </p:nvSpPr>
        <p:spPr bwMode="auto">
          <a:xfrm>
            <a:off x="0" y="0"/>
            <a:ext cx="9906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tabLst>
                <a:tab pos="177800" algn="l"/>
                <a:tab pos="215900" algn="l"/>
                <a:tab pos="393700" algn="l"/>
                <a:tab pos="749300" algn="l"/>
              </a:tabLst>
              <a:defRPr>
                <a:solidFill>
                  <a:schemeClr val="tx1"/>
                </a:solidFill>
                <a:latin typeface="Arial" panose="020B0604020202020204" pitchFamily="34" charset="0"/>
              </a:defRPr>
            </a:lvl1pPr>
            <a:lvl2pPr marL="742950" indent="-285750" eaLnBrk="0" hangingPunct="0">
              <a:tabLst>
                <a:tab pos="177800" algn="l"/>
                <a:tab pos="215900" algn="l"/>
                <a:tab pos="393700" algn="l"/>
                <a:tab pos="749300" algn="l"/>
              </a:tabLst>
              <a:defRPr>
                <a:solidFill>
                  <a:schemeClr val="tx1"/>
                </a:solidFill>
                <a:latin typeface="Arial" panose="020B0604020202020204" pitchFamily="34" charset="0"/>
              </a:defRPr>
            </a:lvl2pPr>
            <a:lvl3pPr marL="1143000" indent="-228600" eaLnBrk="0" hangingPunct="0">
              <a:tabLst>
                <a:tab pos="177800" algn="l"/>
                <a:tab pos="215900" algn="l"/>
                <a:tab pos="393700" algn="l"/>
                <a:tab pos="749300" algn="l"/>
              </a:tabLst>
              <a:defRPr>
                <a:solidFill>
                  <a:schemeClr val="tx1"/>
                </a:solidFill>
                <a:latin typeface="Arial" panose="020B0604020202020204" pitchFamily="34" charset="0"/>
              </a:defRPr>
            </a:lvl3pPr>
            <a:lvl4pPr marL="1600200" indent="-228600" eaLnBrk="0" hangingPunct="0">
              <a:tabLst>
                <a:tab pos="177800" algn="l"/>
                <a:tab pos="215900" algn="l"/>
                <a:tab pos="393700" algn="l"/>
                <a:tab pos="749300" algn="l"/>
              </a:tabLst>
              <a:defRPr>
                <a:solidFill>
                  <a:schemeClr val="tx1"/>
                </a:solidFill>
                <a:latin typeface="Arial" panose="020B0604020202020204" pitchFamily="34" charset="0"/>
              </a:defRPr>
            </a:lvl4pPr>
            <a:lvl5pPr marL="2057400" indent="-228600" eaLnBrk="0" hangingPunct="0">
              <a:tabLst>
                <a:tab pos="177800" algn="l"/>
                <a:tab pos="215900" algn="l"/>
                <a:tab pos="393700" algn="l"/>
                <a:tab pos="7493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77800" algn="l"/>
                <a:tab pos="215900" algn="l"/>
                <a:tab pos="393700" algn="l"/>
                <a:tab pos="7493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77800" algn="l"/>
                <a:tab pos="215900" algn="l"/>
                <a:tab pos="393700" algn="l"/>
                <a:tab pos="7493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77800" algn="l"/>
                <a:tab pos="215900" algn="l"/>
                <a:tab pos="393700" algn="l"/>
                <a:tab pos="7493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77800" algn="l"/>
                <a:tab pos="215900" algn="l"/>
                <a:tab pos="393700" algn="l"/>
                <a:tab pos="749300" algn="l"/>
              </a:tabLst>
              <a:defRPr>
                <a:solidFill>
                  <a:schemeClr val="tx1"/>
                </a:solidFill>
                <a:latin typeface="Arial" panose="020B0604020202020204" pitchFamily="34" charset="0"/>
              </a:defRPr>
            </a:lvl9pPr>
          </a:lstStyle>
          <a:p>
            <a:endParaRPr lang="en-US"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188" y="1700213"/>
            <a:ext cx="7921625" cy="1223962"/>
          </a:xfrm>
        </p:spPr>
        <p:txBody>
          <a:bodyPr>
            <a:normAutofit fontScale="90000"/>
          </a:bodyPr>
          <a:lstStyle/>
          <a:p>
            <a:pPr>
              <a:defRPr/>
            </a:pPr>
            <a:r>
              <a:rPr lang="de-DE" dirty="0" smtClean="0"/>
              <a:t>4.2	Der Aufwand in den einzelnen Phasen des Software-Projekts und in der Wartung</a:t>
            </a:r>
            <a:endParaRPr lang="de-DE"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de-DE" altLang="en-US" smtClean="0"/>
              <a:t>Kostenverteilung - 1</a:t>
            </a:r>
          </a:p>
        </p:txBody>
      </p:sp>
      <p:sp>
        <p:nvSpPr>
          <p:cNvPr id="15363" name="Content Placeholder 2"/>
          <p:cNvSpPr>
            <a:spLocks noGrp="1"/>
          </p:cNvSpPr>
          <p:nvPr>
            <p:ph idx="1"/>
          </p:nvPr>
        </p:nvSpPr>
        <p:spPr>
          <a:xfrm>
            <a:off x="166688" y="981075"/>
            <a:ext cx="9501187" cy="5326063"/>
          </a:xfrm>
        </p:spPr>
        <p:txBody>
          <a:bodyPr/>
          <a:lstStyle/>
          <a:p>
            <a:pPr defTabSz="358775"/>
            <a:r>
              <a:rPr lang="de-DE" altLang="en-US" smtClean="0">
                <a:solidFill>
                  <a:srgbClr val="000000"/>
                </a:solidFill>
                <a:cs typeface="Times New Roman" panose="02020603050405020304" pitchFamily="18" charset="0"/>
              </a:rPr>
              <a:t>Faustregel für die Kostenverteilung in der </a:t>
            </a:r>
            <a:r>
              <a:rPr lang="de-DE" altLang="en-US" smtClean="0">
                <a:solidFill>
                  <a:srgbClr val="0000FF"/>
                </a:solidFill>
                <a:cs typeface="Times New Roman" panose="02020603050405020304" pitchFamily="18" charset="0"/>
              </a:rPr>
              <a:t>Entwicklung</a:t>
            </a:r>
            <a:r>
              <a:rPr lang="de-DE" altLang="en-US" smtClean="0">
                <a:solidFill>
                  <a:srgbClr val="000000"/>
                </a:solidFill>
                <a:cs typeface="Times New Roman" panose="02020603050405020304" pitchFamily="18" charset="0"/>
              </a:rPr>
              <a:t>: </a:t>
            </a:r>
          </a:p>
          <a:p>
            <a:pPr lvl="1" defTabSz="358775"/>
            <a:r>
              <a:rPr lang="de-DE" altLang="en-US" b="1" smtClean="0">
                <a:solidFill>
                  <a:srgbClr val="000000"/>
                </a:solidFill>
                <a:cs typeface="Times New Roman" panose="02020603050405020304" pitchFamily="18" charset="0"/>
              </a:rPr>
              <a:t>40 – 20 – 40 </a:t>
            </a:r>
            <a:r>
              <a:rPr lang="de-DE" altLang="en-US" smtClean="0">
                <a:solidFill>
                  <a:srgbClr val="000000"/>
                </a:solidFill>
                <a:cs typeface="Times New Roman" panose="02020603050405020304" pitchFamily="18" charset="0"/>
              </a:rPr>
              <a:t>  </a:t>
            </a:r>
            <a:br>
              <a:rPr lang="de-DE" altLang="en-US" smtClean="0">
                <a:solidFill>
                  <a:srgbClr val="000000"/>
                </a:solidFill>
                <a:cs typeface="Times New Roman" panose="02020603050405020304" pitchFamily="18" charset="0"/>
              </a:rPr>
            </a:br>
            <a:r>
              <a:rPr lang="de-DE" altLang="en-US" smtClean="0">
                <a:solidFill>
                  <a:srgbClr val="000000"/>
                </a:solidFill>
                <a:cs typeface="Times New Roman" panose="02020603050405020304" pitchFamily="18" charset="0"/>
              </a:rPr>
              <a:t>(Aufwand </a:t>
            </a:r>
            <a:r>
              <a:rPr lang="de-DE" altLang="en-US" smtClean="0">
                <a:solidFill>
                  <a:srgbClr val="0000FF"/>
                </a:solidFill>
                <a:cs typeface="Times New Roman" panose="02020603050405020304" pitchFamily="18" charset="0"/>
              </a:rPr>
              <a:t>vor, für und nach Codierung</a:t>
            </a:r>
            <a:r>
              <a:rPr lang="de-DE" altLang="en-US" smtClean="0">
                <a:solidFill>
                  <a:srgbClr val="000000"/>
                </a:solidFill>
                <a:cs typeface="Times New Roman" panose="02020603050405020304" pitchFamily="18" charset="0"/>
              </a:rPr>
              <a:t>). </a:t>
            </a:r>
          </a:p>
          <a:p>
            <a:pPr defTabSz="358775"/>
            <a:r>
              <a:rPr lang="de-DE" altLang="en-US" smtClean="0">
                <a:solidFill>
                  <a:srgbClr val="000000"/>
                </a:solidFill>
                <a:cs typeface="Times New Roman" panose="02020603050405020304" pitchFamily="18" charset="0"/>
              </a:rPr>
              <a:t>Zahlen aus der Praxis zeigen oft </a:t>
            </a:r>
            <a:r>
              <a:rPr lang="de-DE" altLang="en-US" smtClean="0">
                <a:solidFill>
                  <a:srgbClr val="0000FF"/>
                </a:solidFill>
                <a:cs typeface="Times New Roman" panose="02020603050405020304" pitchFamily="18" charset="0"/>
              </a:rPr>
              <a:t>höheren Aufwand für die Codierung</a:t>
            </a:r>
            <a:r>
              <a:rPr lang="de-DE" altLang="en-US" i="1" smtClean="0">
                <a:solidFill>
                  <a:srgbClr val="000000"/>
                </a:solidFill>
                <a:cs typeface="Times New Roman" panose="02020603050405020304" pitchFamily="18" charset="0"/>
              </a:rPr>
              <a:t>. </a:t>
            </a:r>
          </a:p>
          <a:p>
            <a:pPr defTabSz="358775"/>
            <a:r>
              <a:rPr lang="de-DE" altLang="en-US" smtClean="0">
                <a:solidFill>
                  <a:srgbClr val="000000"/>
                </a:solidFill>
                <a:cs typeface="Times New Roman" panose="02020603050405020304" pitchFamily="18" charset="0"/>
              </a:rPr>
              <a:t>Bei modernem (</a:t>
            </a:r>
            <a:r>
              <a:rPr lang="de-DE" altLang="en-US" smtClean="0">
                <a:solidFill>
                  <a:srgbClr val="0000FF"/>
                </a:solidFill>
                <a:cs typeface="Times New Roman" panose="02020603050405020304" pitchFamily="18" charset="0"/>
              </a:rPr>
              <a:t>?</a:t>
            </a:r>
            <a:r>
              <a:rPr lang="de-DE" altLang="en-US" smtClean="0">
                <a:solidFill>
                  <a:srgbClr val="000000"/>
                </a:solidFill>
                <a:cs typeface="Times New Roman" panose="02020603050405020304" pitchFamily="18" charset="0"/>
              </a:rPr>
              <a:t>) Vorgehen ergibt sich eine Verschiebung nach vorn, d.h. höherer Aufwand für Spezifikation und Entwurf, geringerer für Test. </a:t>
            </a:r>
          </a:p>
          <a:p>
            <a:pPr lvl="1" defTabSz="358775"/>
            <a:r>
              <a:rPr lang="de-DE" altLang="en-US" b="1" smtClean="0">
                <a:solidFill>
                  <a:srgbClr val="000000"/>
                </a:solidFill>
                <a:cs typeface="Times New Roman" panose="02020603050405020304" pitchFamily="18" charset="0"/>
              </a:rPr>
              <a:t>65 – 15 – 20 </a:t>
            </a:r>
            <a:endParaRPr lang="de-DE" altLang="en-US" i="1" smtClean="0">
              <a:solidFill>
                <a:srgbClr val="000000"/>
              </a:solidFill>
              <a:cs typeface="Times New Roman" panose="02020603050405020304" pitchFamily="18" charset="0"/>
            </a:endParaRPr>
          </a:p>
        </p:txBody>
      </p:sp>
      <p:sp>
        <p:nvSpPr>
          <p:cNvPr id="15364"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89AD9FC-143F-415E-9A8E-3E870AB29E05}" type="slidenum">
              <a:rPr lang="de-DE" altLang="en-US"/>
              <a:pPr eaLnBrk="1" hangingPunct="1"/>
              <a:t>12</a:t>
            </a:fld>
            <a:endParaRPr lang="de-DE"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de-DE" altLang="en-US" smtClean="0"/>
              <a:t>Kostenverteilung - 2</a:t>
            </a:r>
          </a:p>
        </p:txBody>
      </p:sp>
      <p:sp>
        <p:nvSpPr>
          <p:cNvPr id="16387" name="Content Placeholder 5"/>
          <p:cNvSpPr>
            <a:spLocks noGrp="1"/>
          </p:cNvSpPr>
          <p:nvPr>
            <p:ph sz="quarter" idx="13"/>
          </p:nvPr>
        </p:nvSpPr>
        <p:spPr>
          <a:xfrm>
            <a:off x="201613" y="981075"/>
            <a:ext cx="9502775" cy="576263"/>
          </a:xfrm>
        </p:spPr>
        <p:txBody>
          <a:bodyPr/>
          <a:lstStyle/>
          <a:p>
            <a:r>
              <a:rPr lang="de-DE" altLang="en-US" smtClean="0">
                <a:solidFill>
                  <a:srgbClr val="000000"/>
                </a:solidFill>
                <a:cs typeface="Times New Roman" panose="02020603050405020304" pitchFamily="18" charset="0"/>
              </a:rPr>
              <a:t>Phasenkosten - nach Gefühl und real:</a:t>
            </a:r>
            <a:endParaRPr lang="de-DE" altLang="en-US" smtClean="0">
              <a:solidFill>
                <a:srgbClr val="0000FF"/>
              </a:solidFill>
              <a:ea typeface="Times New Roman" panose="02020603050405020304" pitchFamily="18" charset="0"/>
              <a:cs typeface="New York" charset="0"/>
            </a:endParaRPr>
          </a:p>
        </p:txBody>
      </p:sp>
      <p:sp>
        <p:nvSpPr>
          <p:cNvPr id="16388" name="Content Placeholder 6"/>
          <p:cNvSpPr>
            <a:spLocks noGrp="1"/>
          </p:cNvSpPr>
          <p:nvPr>
            <p:ph sz="quarter" idx="14"/>
          </p:nvPr>
        </p:nvSpPr>
        <p:spPr>
          <a:xfrm>
            <a:off x="201613" y="4581525"/>
            <a:ext cx="9502775" cy="1800225"/>
          </a:xfrm>
        </p:spPr>
        <p:txBody>
          <a:bodyPr/>
          <a:lstStyle/>
          <a:p>
            <a:r>
              <a:rPr lang="de-DE" altLang="en-US" smtClean="0">
                <a:solidFill>
                  <a:srgbClr val="000000"/>
                </a:solidFill>
                <a:cs typeface="Times New Roman" panose="02020603050405020304" pitchFamily="18" charset="0"/>
              </a:rPr>
              <a:t>Die </a:t>
            </a:r>
            <a:r>
              <a:rPr lang="de-DE" altLang="en-US" smtClean="0">
                <a:solidFill>
                  <a:srgbClr val="0000FF"/>
                </a:solidFill>
                <a:cs typeface="Times New Roman" panose="02020603050405020304" pitchFamily="18" charset="0"/>
              </a:rPr>
              <a:t>Wartung</a:t>
            </a:r>
            <a:r>
              <a:rPr lang="de-DE" altLang="en-US" smtClean="0">
                <a:solidFill>
                  <a:srgbClr val="000000"/>
                </a:solidFill>
                <a:cs typeface="Times New Roman" panose="02020603050405020304" pitchFamily="18" charset="0"/>
              </a:rPr>
              <a:t> (Korrektur, Anpassung und Erweiterung) kostet – über die gesamte Lebensdauer – typisch mehr als die Entwicklung; oft gehen mehr als zwei Drittel des Gesamtaufwands in die Wartung!</a:t>
            </a:r>
            <a:endParaRPr lang="de-DE" altLang="en-US" smtClean="0"/>
          </a:p>
        </p:txBody>
      </p:sp>
      <p:sp>
        <p:nvSpPr>
          <p:cNvPr id="16389" name="Slide Number Placehold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940E902-5532-4028-A84D-25CC8C66BEF2}" type="slidenum">
              <a:rPr lang="de-DE" altLang="en-US"/>
              <a:pPr eaLnBrk="1" hangingPunct="1"/>
              <a:t>13</a:t>
            </a:fld>
            <a:endParaRPr lang="de-DE" altLang="en-US"/>
          </a:p>
        </p:txBody>
      </p:sp>
      <p:graphicFrame>
        <p:nvGraphicFramePr>
          <p:cNvPr id="8" name="Table 7"/>
          <p:cNvGraphicFramePr>
            <a:graphicFrameLocks noGrp="1"/>
          </p:cNvGraphicFramePr>
          <p:nvPr/>
        </p:nvGraphicFramePr>
        <p:xfrm>
          <a:off x="350838" y="1700213"/>
          <a:ext cx="9047162" cy="2447925"/>
        </p:xfrm>
        <a:graphic>
          <a:graphicData uri="http://schemas.openxmlformats.org/drawingml/2006/table">
            <a:tbl>
              <a:tblPr/>
              <a:tblGrid>
                <a:gridCol w="1793612">
                  <a:extLst>
                    <a:ext uri="{9D8B030D-6E8A-4147-A177-3AD203B41FA5}">
                      <a16:colId xmlns:a16="http://schemas.microsoft.com/office/drawing/2014/main" val="20000"/>
                    </a:ext>
                  </a:extLst>
                </a:gridCol>
                <a:gridCol w="5327525">
                  <a:extLst>
                    <a:ext uri="{9D8B030D-6E8A-4147-A177-3AD203B41FA5}">
                      <a16:colId xmlns:a16="http://schemas.microsoft.com/office/drawing/2014/main" val="20001"/>
                    </a:ext>
                  </a:extLst>
                </a:gridCol>
                <a:gridCol w="1926026">
                  <a:extLst>
                    <a:ext uri="{9D8B030D-6E8A-4147-A177-3AD203B41FA5}">
                      <a16:colId xmlns:a16="http://schemas.microsoft.com/office/drawing/2014/main" val="20002"/>
                    </a:ext>
                  </a:extLst>
                </a:gridCol>
              </a:tblGrid>
              <a:tr h="8159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smtClean="0">
                          <a:ln>
                            <a:noFill/>
                          </a:ln>
                          <a:solidFill>
                            <a:srgbClr val="0000FF"/>
                          </a:solidFill>
                          <a:effectLst/>
                          <a:latin typeface="Arial" pitchFamily="34" charset="0"/>
                          <a:ea typeface="Times New Roman" pitchFamily="18" charset="0"/>
                          <a:cs typeface="New York" charset="0"/>
                        </a:rPr>
                        <a:t>Codierung</a:t>
                      </a:r>
                      <a:r>
                        <a:rPr kumimoji="0" lang="de-DE" sz="2400" b="0" i="0" u="none" strike="noStrike" cap="none" normalizeH="0" baseline="0" smtClean="0">
                          <a:ln>
                            <a:noFill/>
                          </a:ln>
                          <a:solidFill>
                            <a:srgbClr val="000000"/>
                          </a:solidFill>
                          <a:effectLst/>
                          <a:latin typeface="Arial" pitchFamily="34" charset="0"/>
                          <a:ea typeface="Times New Roman" pitchFamily="18" charset="0"/>
                          <a:cs typeface="New York" charset="0"/>
                        </a:rPr>
                        <a:t> </a:t>
                      </a:r>
                      <a:endParaRPr kumimoji="0" lang="de-DE" sz="2400" b="0" i="0" u="none" strike="noStrike" cap="none" normalizeH="0" baseline="0" smtClean="0">
                        <a:ln>
                          <a:noFill/>
                        </a:ln>
                        <a:solidFill>
                          <a:srgbClr val="FFFFFF"/>
                        </a:solidFill>
                        <a:effectLst/>
                        <a:latin typeface="Arial" pitchFamily="34" charset="0"/>
                        <a:ea typeface="Times New Roman" pitchFamily="18" charset="0"/>
                        <a:cs typeface="New York" charset="0"/>
                      </a:endParaRPr>
                    </a:p>
                  </a:txBody>
                  <a:tcPr marL="99053" marR="99053" horzOverflow="overflow">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smtClean="0">
                          <a:ln>
                            <a:noFill/>
                          </a:ln>
                          <a:solidFill>
                            <a:srgbClr val="000000"/>
                          </a:solidFill>
                          <a:effectLst/>
                          <a:latin typeface="Arial" pitchFamily="34" charset="0"/>
                          <a:ea typeface="Times New Roman" pitchFamily="18" charset="0"/>
                          <a:cs typeface="New York" charset="0"/>
                        </a:rPr>
                        <a:t>wird </a:t>
                      </a:r>
                      <a:r>
                        <a:rPr kumimoji="0" lang="de-DE" sz="2400" b="1" i="0" u="none" strike="noStrike" cap="none" normalizeH="0" baseline="0" smtClean="0">
                          <a:ln>
                            <a:noFill/>
                          </a:ln>
                          <a:solidFill>
                            <a:srgbClr val="000000"/>
                          </a:solidFill>
                          <a:effectLst/>
                          <a:latin typeface="Arial" pitchFamily="34" charset="0"/>
                          <a:ea typeface="Times New Roman" pitchFamily="18" charset="0"/>
                          <a:cs typeface="New York" charset="0"/>
                        </a:rPr>
                        <a:t>über</a:t>
                      </a:r>
                      <a:r>
                        <a:rPr kumimoji="0" lang="de-DE" sz="2400" b="0" i="0" u="none" strike="noStrike" cap="none" normalizeH="0" baseline="0" smtClean="0">
                          <a:ln>
                            <a:noFill/>
                          </a:ln>
                          <a:solidFill>
                            <a:srgbClr val="000000"/>
                          </a:solidFill>
                          <a:effectLst/>
                          <a:latin typeface="Arial" pitchFamily="34" charset="0"/>
                          <a:ea typeface="Times New Roman" pitchFamily="18" charset="0"/>
                          <a:cs typeface="New York" charset="0"/>
                        </a:rPr>
                        <a:t>schätzt </a:t>
                      </a:r>
                      <a:endParaRPr kumimoji="0" lang="de-DE" sz="2400" b="0" i="0" u="none" strike="noStrike" cap="none" normalizeH="0" baseline="0" smtClean="0">
                        <a:ln>
                          <a:noFill/>
                        </a:ln>
                        <a:solidFill>
                          <a:srgbClr val="FFFFFF"/>
                        </a:solidFill>
                        <a:effectLst/>
                        <a:latin typeface="Arial" pitchFamily="34" charset="0"/>
                        <a:ea typeface="Times New Roman" pitchFamily="18" charset="0"/>
                        <a:cs typeface="New York" charset="0"/>
                      </a:endParaRPr>
                    </a:p>
                  </a:txBody>
                  <a:tcPr marL="99053" marR="9905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smtClean="0">
                          <a:ln>
                            <a:noFill/>
                          </a:ln>
                          <a:solidFill>
                            <a:srgbClr val="000000"/>
                          </a:solidFill>
                          <a:effectLst/>
                          <a:latin typeface="Arial" pitchFamily="34" charset="0"/>
                          <a:ea typeface="Times New Roman" pitchFamily="18" charset="0"/>
                          <a:cs typeface="New York" charset="0"/>
                        </a:rPr>
                        <a:t>(10 - 20 %)</a:t>
                      </a:r>
                      <a:endParaRPr kumimoji="0" lang="de-DE" sz="2400" b="0" i="0" u="none" strike="noStrike" cap="none" normalizeH="0" baseline="0" smtClean="0">
                        <a:ln>
                          <a:noFill/>
                        </a:ln>
                        <a:solidFill>
                          <a:srgbClr val="FFFFFF"/>
                        </a:solidFill>
                        <a:effectLst/>
                        <a:latin typeface="Arial" pitchFamily="34" charset="0"/>
                        <a:ea typeface="Times New Roman" pitchFamily="18" charset="0"/>
                        <a:cs typeface="New York" charset="0"/>
                      </a:endParaRPr>
                    </a:p>
                  </a:txBody>
                  <a:tcPr marL="99053" marR="99053" horzOverflow="overflow">
                    <a:lnL w="28575" cap="flat" cmpd="sng" algn="ctr">
                      <a:solidFill>
                        <a:schemeClr val="tx1"/>
                      </a:solid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0"/>
                  </a:ext>
                </a:extLst>
              </a:tr>
              <a:tr h="8159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smtClean="0">
                          <a:ln>
                            <a:noFill/>
                          </a:ln>
                          <a:solidFill>
                            <a:srgbClr val="0000FF"/>
                          </a:solidFill>
                          <a:effectLst/>
                          <a:latin typeface="Arial" pitchFamily="34" charset="0"/>
                          <a:ea typeface="Times New Roman" pitchFamily="18" charset="0"/>
                          <a:cs typeface="New York" charset="0"/>
                        </a:rPr>
                        <a:t>Test</a:t>
                      </a:r>
                      <a:endParaRPr kumimoji="0" lang="de-DE" sz="2400" b="0" i="0" u="none" strike="noStrike" cap="none" normalizeH="0" baseline="0" smtClean="0">
                        <a:ln>
                          <a:noFill/>
                        </a:ln>
                        <a:solidFill>
                          <a:srgbClr val="000000"/>
                        </a:solidFill>
                        <a:effectLst/>
                        <a:latin typeface="Arial" pitchFamily="34" charset="0"/>
                        <a:ea typeface="Times New Roman" pitchFamily="18" charset="0"/>
                        <a:cs typeface="New York" charset="0"/>
                      </a:endParaRPr>
                    </a:p>
                  </a:txBody>
                  <a:tcPr marL="99053" marR="99053" horzOverflow="overflow">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smtClean="0">
                          <a:ln>
                            <a:noFill/>
                          </a:ln>
                          <a:solidFill>
                            <a:srgbClr val="000000"/>
                          </a:solidFill>
                          <a:effectLst/>
                          <a:latin typeface="Arial" pitchFamily="34" charset="0"/>
                          <a:ea typeface="Times New Roman" pitchFamily="18" charset="0"/>
                          <a:cs typeface="New York" charset="0"/>
                        </a:rPr>
                        <a:t>wird </a:t>
                      </a:r>
                      <a:r>
                        <a:rPr kumimoji="0" lang="de-DE" sz="2400" b="1" i="0" u="none" strike="noStrike" cap="none" normalizeH="0" baseline="0" smtClean="0">
                          <a:ln>
                            <a:noFill/>
                          </a:ln>
                          <a:solidFill>
                            <a:srgbClr val="000000"/>
                          </a:solidFill>
                          <a:effectLst/>
                          <a:latin typeface="Arial" pitchFamily="34" charset="0"/>
                          <a:ea typeface="Times New Roman" pitchFamily="18" charset="0"/>
                          <a:cs typeface="New York" charset="0"/>
                        </a:rPr>
                        <a:t>über</a:t>
                      </a:r>
                      <a:r>
                        <a:rPr kumimoji="0" lang="de-DE" sz="2400" b="0" i="0" u="none" strike="noStrike" cap="none" normalizeH="0" baseline="0" smtClean="0">
                          <a:ln>
                            <a:noFill/>
                          </a:ln>
                          <a:solidFill>
                            <a:srgbClr val="000000"/>
                          </a:solidFill>
                          <a:effectLst/>
                          <a:latin typeface="Arial" pitchFamily="34" charset="0"/>
                          <a:ea typeface="Times New Roman" pitchFamily="18" charset="0"/>
                          <a:cs typeface="New York" charset="0"/>
                        </a:rPr>
                        <a:t>schätzt </a:t>
                      </a:r>
                      <a:endParaRPr kumimoji="0" lang="de-DE" sz="2400" b="1" i="0" u="none" strike="noStrike" cap="none" normalizeH="0" baseline="0" smtClean="0">
                        <a:ln>
                          <a:noFill/>
                        </a:ln>
                        <a:solidFill>
                          <a:srgbClr val="000000"/>
                        </a:solidFill>
                        <a:effectLst/>
                        <a:latin typeface="Arial" pitchFamily="34" charset="0"/>
                        <a:ea typeface="Times New Roman" pitchFamily="18" charset="0"/>
                        <a:cs typeface="New York" charset="0"/>
                      </a:endParaRPr>
                    </a:p>
                  </a:txBody>
                  <a:tcPr marL="99053" marR="9905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smtClean="0">
                          <a:ln>
                            <a:noFill/>
                          </a:ln>
                          <a:solidFill>
                            <a:srgbClr val="000000"/>
                          </a:solidFill>
                          <a:effectLst/>
                          <a:latin typeface="Arial" pitchFamily="34" charset="0"/>
                          <a:ea typeface="Times New Roman" pitchFamily="18" charset="0"/>
                          <a:cs typeface="New York" charset="0"/>
                        </a:rPr>
                        <a:t>(10 - 50 %)</a:t>
                      </a:r>
                    </a:p>
                  </a:txBody>
                  <a:tcPr marL="99053" marR="99053" horzOverflow="overflow">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1"/>
                  </a:ext>
                </a:extLst>
              </a:tr>
              <a:tr h="8159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smtClean="0">
                          <a:ln>
                            <a:noFill/>
                          </a:ln>
                          <a:solidFill>
                            <a:srgbClr val="0000FF"/>
                          </a:solidFill>
                          <a:effectLst/>
                          <a:latin typeface="Arial" pitchFamily="34" charset="0"/>
                          <a:ea typeface="Times New Roman" pitchFamily="18" charset="0"/>
                          <a:cs typeface="New York" charset="0"/>
                        </a:rPr>
                        <a:t>Integration</a:t>
                      </a:r>
                      <a:endParaRPr kumimoji="0" lang="de-DE" sz="2400" b="0" i="0" u="none" strike="noStrike" cap="none" normalizeH="0" baseline="0" smtClean="0">
                        <a:ln>
                          <a:noFill/>
                        </a:ln>
                        <a:solidFill>
                          <a:srgbClr val="000000"/>
                        </a:solidFill>
                        <a:effectLst/>
                        <a:latin typeface="Arial" pitchFamily="34" charset="0"/>
                        <a:ea typeface="Times New Roman" pitchFamily="18" charset="0"/>
                        <a:cs typeface="New York" charset="0"/>
                      </a:endParaRPr>
                    </a:p>
                  </a:txBody>
                  <a:tcPr marL="99053" marR="99053" horzOverflow="overflow">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smtClean="0">
                          <a:ln>
                            <a:noFill/>
                          </a:ln>
                          <a:solidFill>
                            <a:srgbClr val="000000"/>
                          </a:solidFill>
                          <a:effectLst/>
                          <a:latin typeface="Arial" pitchFamily="34" charset="0"/>
                          <a:ea typeface="Times New Roman" pitchFamily="18" charset="0"/>
                          <a:cs typeface="New York" charset="0"/>
                        </a:rPr>
                        <a:t>wird </a:t>
                      </a:r>
                      <a:r>
                        <a:rPr kumimoji="0" lang="de-DE" sz="2400" b="1" i="0" u="none" strike="noStrike" cap="none" normalizeH="0" baseline="0" smtClean="0">
                          <a:ln>
                            <a:noFill/>
                          </a:ln>
                          <a:solidFill>
                            <a:srgbClr val="000000"/>
                          </a:solidFill>
                          <a:effectLst/>
                          <a:latin typeface="Arial" pitchFamily="34" charset="0"/>
                          <a:ea typeface="Times New Roman" pitchFamily="18" charset="0"/>
                          <a:cs typeface="New York" charset="0"/>
                        </a:rPr>
                        <a:t>unter</a:t>
                      </a:r>
                      <a:r>
                        <a:rPr kumimoji="0" lang="de-DE" sz="2400" b="0" i="0" u="none" strike="noStrike" cap="none" normalizeH="0" baseline="0" smtClean="0">
                          <a:ln>
                            <a:noFill/>
                          </a:ln>
                          <a:solidFill>
                            <a:srgbClr val="000000"/>
                          </a:solidFill>
                          <a:effectLst/>
                          <a:latin typeface="Arial" pitchFamily="34" charset="0"/>
                          <a:ea typeface="Times New Roman" pitchFamily="18" charset="0"/>
                          <a:cs typeface="New York" charset="0"/>
                        </a:rPr>
                        <a:t>schätzt od. </a:t>
                      </a:r>
                      <a:r>
                        <a:rPr kumimoji="0" lang="de-DE" sz="2400" b="1" i="0" u="none" strike="noStrike" cap="none" normalizeH="0" baseline="0" smtClean="0">
                          <a:ln>
                            <a:noFill/>
                          </a:ln>
                          <a:solidFill>
                            <a:srgbClr val="000000"/>
                          </a:solidFill>
                          <a:effectLst/>
                          <a:latin typeface="Arial" pitchFamily="34" charset="0"/>
                          <a:ea typeface="Times New Roman" pitchFamily="18" charset="0"/>
                          <a:cs typeface="New York" charset="0"/>
                        </a:rPr>
                        <a:t>vergessen</a:t>
                      </a:r>
                      <a:endParaRPr kumimoji="0" lang="de-DE" sz="2400" b="0" i="0" u="none" strike="noStrike" cap="none" normalizeH="0" baseline="0" smtClean="0">
                        <a:ln>
                          <a:noFill/>
                        </a:ln>
                        <a:solidFill>
                          <a:srgbClr val="000000"/>
                        </a:solidFill>
                        <a:effectLst/>
                        <a:latin typeface="Arial" pitchFamily="34" charset="0"/>
                        <a:ea typeface="Times New Roman" pitchFamily="18" charset="0"/>
                        <a:cs typeface="New York" charset="0"/>
                      </a:endParaRPr>
                    </a:p>
                  </a:txBody>
                  <a:tcPr marL="99053" marR="9905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smtClean="0">
                          <a:ln>
                            <a:noFill/>
                          </a:ln>
                          <a:solidFill>
                            <a:srgbClr val="000000"/>
                          </a:solidFill>
                          <a:effectLst/>
                          <a:latin typeface="Arial" pitchFamily="34" charset="0"/>
                          <a:ea typeface="Times New Roman" pitchFamily="18" charset="0"/>
                          <a:cs typeface="New York" charset="0"/>
                        </a:rPr>
                        <a:t>(10 - 30 %)</a:t>
                      </a:r>
                    </a:p>
                  </a:txBody>
                  <a:tcPr marL="99053" marR="99053" horzOverflow="overflow">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lnTlToBr>
                      <a:noFill/>
                    </a:lnTlToBr>
                    <a:lnBlToTr>
                      <a:noFill/>
                    </a:lnBlToTr>
                    <a:solidFill>
                      <a:srgbClr val="FFFFFF"/>
                    </a:solidFill>
                  </a:tcPr>
                </a:tc>
                <a:extLst>
                  <a:ext uri="{0D108BD9-81ED-4DB2-BD59-A6C34878D82A}">
                    <a16:rowId xmlns:a16="http://schemas.microsoft.com/office/drawing/2014/main" val="10002"/>
                  </a:ext>
                </a:extLst>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de-DE" altLang="en-US" smtClean="0"/>
              <a:t>Kostenverteilung nach Boehm</a:t>
            </a:r>
          </a:p>
        </p:txBody>
      </p:sp>
      <p:sp>
        <p:nvSpPr>
          <p:cNvPr id="17411" name="Text Placeholder 4"/>
          <p:cNvSpPr>
            <a:spLocks noGrp="1"/>
          </p:cNvSpPr>
          <p:nvPr>
            <p:ph type="body" sz="half" idx="2"/>
          </p:nvPr>
        </p:nvSpPr>
        <p:spPr>
          <a:xfrm>
            <a:off x="344488" y="5648325"/>
            <a:ext cx="9072562" cy="804863"/>
          </a:xfrm>
        </p:spPr>
        <p:txBody>
          <a:bodyPr/>
          <a:lstStyle/>
          <a:p>
            <a:r>
              <a:rPr lang="de-DE" altLang="en-US" smtClean="0"/>
              <a:t>Ungefähre Kostenaufteilung nach Boehm</a:t>
            </a:r>
            <a:br>
              <a:rPr lang="de-DE" altLang="en-US" smtClean="0"/>
            </a:br>
            <a:r>
              <a:rPr lang="de-DE" altLang="en-US" smtClean="0"/>
              <a:t>(links nur Entwicklung, rechts mit Wartung)</a:t>
            </a:r>
          </a:p>
          <a:p>
            <a:endParaRPr lang="de-DE" altLang="en-US" smtClean="0"/>
          </a:p>
        </p:txBody>
      </p:sp>
      <p:pic>
        <p:nvPicPr>
          <p:cNvPr id="17412" name="Content Placeholder 6" descr="4_2_Kostenverteilung_COL.png"/>
          <p:cNvPicPr>
            <a:picLocks noGrp="1" noChangeAspect="1"/>
          </p:cNvPicPr>
          <p:nvPr>
            <p:ph sz="quarter" idx="12"/>
          </p:nvPr>
        </p:nvPicPr>
        <p:blipFill>
          <a:blip r:embed="rId2" cstate="print">
            <a:extLst>
              <a:ext uri="{28A0092B-C50C-407E-A947-70E740481C1C}">
                <a14:useLocalDpi xmlns:a14="http://schemas.microsoft.com/office/drawing/2010/main" val="0"/>
              </a:ext>
            </a:extLst>
          </a:blip>
          <a:srcRect/>
          <a:stretch>
            <a:fillRect/>
          </a:stretch>
        </p:blipFill>
        <p:spPr>
          <a:xfrm>
            <a:off x="1155700" y="1279525"/>
            <a:ext cx="7464425" cy="3302000"/>
          </a:xfrm>
        </p:spPr>
      </p:pic>
      <p:sp>
        <p:nvSpPr>
          <p:cNvPr id="17413" name="Slide Number Placeholder 3"/>
          <p:cNvSpPr>
            <a:spLocks noGrp="1"/>
          </p:cNvSpPr>
          <p:nvPr>
            <p:ph type="sldNum"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DB3FE94-BB81-40FF-A134-9E738CCEC28A}" type="slidenum">
              <a:rPr lang="de-DE" altLang="en-US"/>
              <a:pPr eaLnBrk="1" hangingPunct="1"/>
              <a:t>14</a:t>
            </a:fld>
            <a:endParaRPr lang="de-DE"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992188" y="1560513"/>
            <a:ext cx="7921625" cy="1504950"/>
          </a:xfrm>
        </p:spPr>
        <p:txBody>
          <a:bodyPr>
            <a:spAutoFit/>
          </a:bodyPr>
          <a:lstStyle/>
          <a:p>
            <a:r>
              <a:rPr lang="de-DE" altLang="en-US" smtClean="0"/>
              <a:t>4.3	Risiken durch Qualitätsmängel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de-DE" altLang="en-US" smtClean="0"/>
              <a:t>Software-Kosten</a:t>
            </a:r>
          </a:p>
        </p:txBody>
      </p:sp>
      <p:sp>
        <p:nvSpPr>
          <p:cNvPr id="19459" name="Content Placeholder 2"/>
          <p:cNvSpPr>
            <a:spLocks noGrp="1"/>
          </p:cNvSpPr>
          <p:nvPr>
            <p:ph idx="1"/>
          </p:nvPr>
        </p:nvSpPr>
        <p:spPr>
          <a:xfrm>
            <a:off x="166688" y="981075"/>
            <a:ext cx="9502775" cy="1655763"/>
          </a:xfrm>
        </p:spPr>
        <p:txBody>
          <a:bodyPr/>
          <a:lstStyle/>
          <a:p>
            <a:r>
              <a:rPr lang="de-DE" altLang="en-US" smtClean="0"/>
              <a:t>Software Engineering strebt nach dem </a:t>
            </a:r>
            <a:r>
              <a:rPr lang="de-DE" altLang="en-US" b="1" smtClean="0"/>
              <a:t>Kostenminimum</a:t>
            </a:r>
            <a:r>
              <a:rPr lang="de-DE" altLang="en-US" smtClean="0"/>
              <a:t>. Dabei müssen auch </a:t>
            </a:r>
            <a:r>
              <a:rPr lang="de-DE" altLang="en-US" b="1" smtClean="0"/>
              <a:t>Folgekosten</a:t>
            </a:r>
            <a:r>
              <a:rPr lang="de-DE" altLang="en-US" smtClean="0"/>
              <a:t> und </a:t>
            </a:r>
            <a:r>
              <a:rPr lang="de-DE" altLang="en-US" b="1" smtClean="0"/>
              <a:t>Risiken</a:t>
            </a:r>
            <a:r>
              <a:rPr lang="de-DE" altLang="en-US" smtClean="0"/>
              <a:t> berücksichtigt werden.</a:t>
            </a:r>
          </a:p>
          <a:p>
            <a:endParaRPr lang="de-DE" altLang="en-US" smtClean="0"/>
          </a:p>
        </p:txBody>
      </p:sp>
      <p:sp>
        <p:nvSpPr>
          <p:cNvPr id="19460" name="Slide Number Placeholder 6"/>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4B95DD6-9EC5-4A90-A39C-D58876597C3D}" type="slidenum">
              <a:rPr lang="de-DE" altLang="en-US"/>
              <a:pPr eaLnBrk="1" hangingPunct="1"/>
              <a:t>16</a:t>
            </a:fld>
            <a:endParaRPr lang="de-DE" altLang="en-US"/>
          </a:p>
        </p:txBody>
      </p:sp>
      <p:pic>
        <p:nvPicPr>
          <p:cNvPr id="19461" name="Picture 6" descr="4_3_Fehlerkosten_COL.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2287588"/>
            <a:ext cx="7934325" cy="409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188" y="1700213"/>
            <a:ext cx="7921625" cy="1223962"/>
          </a:xfrm>
        </p:spPr>
        <p:txBody>
          <a:bodyPr>
            <a:normAutofit fontScale="90000"/>
          </a:bodyPr>
          <a:lstStyle/>
          <a:p>
            <a:pPr>
              <a:defRPr/>
            </a:pPr>
            <a:r>
              <a:rPr lang="de-DE" dirty="0" smtClean="0"/>
              <a:t>4.4	Die Beziehung zwischen Fehlerentstehung und -entdeckung</a:t>
            </a:r>
            <a:endParaRPr lang="de-DE"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de-DE" altLang="en-US" smtClean="0"/>
              <a:t>Fehlerentdeckung</a:t>
            </a:r>
          </a:p>
        </p:txBody>
      </p:sp>
      <p:sp>
        <p:nvSpPr>
          <p:cNvPr id="21507" name="Content Placeholder 2"/>
          <p:cNvSpPr>
            <a:spLocks noGrp="1"/>
          </p:cNvSpPr>
          <p:nvPr>
            <p:ph idx="1"/>
          </p:nvPr>
        </p:nvSpPr>
        <p:spPr>
          <a:xfrm>
            <a:off x="166688" y="981075"/>
            <a:ext cx="9501187" cy="5326063"/>
          </a:xfrm>
        </p:spPr>
        <p:txBody>
          <a:bodyPr/>
          <a:lstStyle/>
          <a:p>
            <a:pPr defTabSz="358775"/>
            <a:r>
              <a:rPr lang="de-DE" altLang="en-US" smtClean="0"/>
              <a:t>Die Programmentwicklung läuft bis zur Codierung:</a:t>
            </a:r>
          </a:p>
          <a:p>
            <a:pPr lvl="1" defTabSz="358775"/>
            <a:r>
              <a:rPr lang="de-DE" altLang="en-US" b="1" smtClean="0"/>
              <a:t>top-down</a:t>
            </a:r>
            <a:r>
              <a:rPr lang="de-DE" altLang="en-US" smtClean="0"/>
              <a:t>, d.h. vom Allgemeinen (Aufgabe) zum Speziellen (Code)</a:t>
            </a:r>
          </a:p>
          <a:p>
            <a:pPr defTabSz="358775"/>
            <a:r>
              <a:rPr lang="de-DE" altLang="en-US" smtClean="0"/>
              <a:t>Nach der Codierung:</a:t>
            </a:r>
          </a:p>
          <a:p>
            <a:pPr lvl="1" defTabSz="358775"/>
            <a:r>
              <a:rPr lang="de-DE" altLang="en-US" b="1" smtClean="0"/>
              <a:t>bottom-up</a:t>
            </a:r>
            <a:r>
              <a:rPr lang="de-DE" altLang="en-US" smtClean="0"/>
              <a:t>, von der Codezeile zum Gesamtsystem</a:t>
            </a:r>
          </a:p>
          <a:p>
            <a:pPr defTabSz="358775"/>
            <a:r>
              <a:rPr lang="de-DE" altLang="en-US" smtClean="0"/>
              <a:t>Fehler werden typisch auf </a:t>
            </a:r>
            <a:r>
              <a:rPr lang="de-DE" altLang="en-US" b="1" smtClean="0"/>
              <a:t>derselben Abstraktionsebene </a:t>
            </a:r>
            <a:r>
              <a:rPr lang="de-DE" altLang="en-US" smtClean="0"/>
              <a:t>entdeckt, auf der sie entstanden sind.</a:t>
            </a:r>
          </a:p>
        </p:txBody>
      </p:sp>
      <p:sp>
        <p:nvSpPr>
          <p:cNvPr id="21508" name="Slide Number Placeholder 6"/>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B6AA0F8-E6AB-47AF-AB29-44D5F3B2ABFD}" type="slidenum">
              <a:rPr lang="de-DE" altLang="en-US"/>
              <a:pPr eaLnBrk="1" hangingPunct="1"/>
              <a:t>18</a:t>
            </a:fld>
            <a:endParaRPr lang="de-DE" altLang="en-US"/>
          </a:p>
        </p:txBody>
      </p:sp>
      <p:pic>
        <p:nvPicPr>
          <p:cNvPr id="21509" name="Picture 6" descr="4_4_Badewanne_COL.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5988" y="4170363"/>
            <a:ext cx="8074025" cy="228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de-DE" altLang="en-US" smtClean="0"/>
              <a:t>Fehlerkosten über die Latenzzeit</a:t>
            </a:r>
          </a:p>
        </p:txBody>
      </p:sp>
      <p:sp>
        <p:nvSpPr>
          <p:cNvPr id="22531" name="Content Placeholder 6"/>
          <p:cNvSpPr>
            <a:spLocks noGrp="1"/>
          </p:cNvSpPr>
          <p:nvPr>
            <p:ph type="body" sz="half" idx="2"/>
          </p:nvPr>
        </p:nvSpPr>
        <p:spPr>
          <a:xfrm>
            <a:off x="344488" y="5719763"/>
            <a:ext cx="9072562" cy="804862"/>
          </a:xfrm>
        </p:spPr>
        <p:txBody>
          <a:bodyPr/>
          <a:lstStyle/>
          <a:p>
            <a:r>
              <a:rPr lang="de-DE" altLang="en-US" smtClean="0"/>
              <a:t>Relative Fehlerkosten über der Latenzzeit</a:t>
            </a:r>
            <a:br>
              <a:rPr lang="de-DE" altLang="en-US" smtClean="0"/>
            </a:br>
            <a:r>
              <a:rPr lang="de-DE" altLang="en-US" smtClean="0"/>
              <a:t>(nach empirischen Untersuchungen von B.W. Boehm)</a:t>
            </a:r>
          </a:p>
        </p:txBody>
      </p:sp>
      <p:sp>
        <p:nvSpPr>
          <p:cNvPr id="22532" name="Content Placeholder 5"/>
          <p:cNvSpPr>
            <a:spLocks noGrp="1"/>
          </p:cNvSpPr>
          <p:nvPr>
            <p:ph sz="quarter" idx="12"/>
          </p:nvPr>
        </p:nvSpPr>
        <p:spPr>
          <a:xfrm>
            <a:off x="193675" y="836613"/>
            <a:ext cx="2809875" cy="4752975"/>
          </a:xfrm>
        </p:spPr>
        <p:txBody>
          <a:bodyPr/>
          <a:lstStyle/>
          <a:p>
            <a:r>
              <a:rPr lang="de-DE" altLang="en-US" smtClean="0"/>
              <a:t>Fehlerkosten steigen mit der Latenzzeit </a:t>
            </a:r>
            <a:r>
              <a:rPr lang="de-DE" altLang="en-US" b="1" smtClean="0"/>
              <a:t>exponentiell</a:t>
            </a:r>
            <a:r>
              <a:rPr lang="de-DE" altLang="en-US" smtClean="0"/>
              <a:t> an, d.h. die Kosten eines Fehlers in der Spezifikation steigen etwa auf das 100-Fache, wenn er nicht sofort, sondern erst nach Auslieferung entdeckt wird</a:t>
            </a:r>
            <a:r>
              <a:rPr lang="de-DE" altLang="en-US" sz="2000" smtClean="0"/>
              <a:t>.</a:t>
            </a:r>
            <a:endParaRPr lang="de-DE" altLang="en-US" smtClean="0"/>
          </a:p>
        </p:txBody>
      </p:sp>
      <p:sp>
        <p:nvSpPr>
          <p:cNvPr id="22533" name="Slide Number Placeholder 4"/>
          <p:cNvSpPr>
            <a:spLocks noGrp="1"/>
          </p:cNvSpPr>
          <p:nvPr>
            <p:ph type="sldNum"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692017B-F76C-4389-82DA-DBF7E8C94CAE}" type="slidenum">
              <a:rPr lang="de-DE" altLang="en-US"/>
              <a:pPr eaLnBrk="1" hangingPunct="1"/>
              <a:t>19</a:t>
            </a:fld>
            <a:endParaRPr lang="de-DE" altLang="en-US"/>
          </a:p>
        </p:txBody>
      </p:sp>
      <p:pic>
        <p:nvPicPr>
          <p:cNvPr id="22534" name="Picture 7" descr="4_5_Rel_Fehlerkosten_COL.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00375" y="1306513"/>
            <a:ext cx="6711950" cy="413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de-DE" altLang="en-US" smtClean="0"/>
              <a:t>Ziele und Nutzen eines Projekts</a:t>
            </a:r>
          </a:p>
        </p:txBody>
      </p:sp>
      <p:sp>
        <p:nvSpPr>
          <p:cNvPr id="5123" name="Content Placeholder 2"/>
          <p:cNvSpPr>
            <a:spLocks noGrp="1"/>
          </p:cNvSpPr>
          <p:nvPr>
            <p:ph idx="1"/>
          </p:nvPr>
        </p:nvSpPr>
        <p:spPr>
          <a:xfrm>
            <a:off x="166688" y="981075"/>
            <a:ext cx="9501187" cy="5326063"/>
          </a:xfrm>
        </p:spPr>
        <p:txBody>
          <a:bodyPr/>
          <a:lstStyle/>
          <a:p>
            <a:pPr defTabSz="538163"/>
            <a:r>
              <a:rPr lang="de-DE" altLang="en-US" smtClean="0"/>
              <a:t>Die Ziele eines Projekts (also der Personen, die es in Auftrag geben oder durchführen) sind zu einem beträchtlichen Teil irrational, die persönlichen Interessen sind nur selten die Interessen der Organisationen und den Leuten selbst meist nicht bewusst. </a:t>
            </a:r>
            <a:endParaRPr lang="de-DE" altLang="en-US" b="1" smtClean="0"/>
          </a:p>
          <a:p>
            <a:pPr defTabSz="538163"/>
            <a:r>
              <a:rPr lang="de-DE" altLang="en-US" b="1" smtClean="0"/>
              <a:t>Rational</a:t>
            </a:r>
            <a:r>
              <a:rPr lang="de-DE" altLang="en-US" smtClean="0"/>
              <a:t> geht es im Projekt vor allem um die</a:t>
            </a:r>
          </a:p>
          <a:p>
            <a:pPr defTabSz="538163">
              <a:buSzPct val="90000"/>
              <a:buFont typeface="Arial" panose="020B0604020202020204" pitchFamily="34" charset="0"/>
              <a:buChar char="●"/>
            </a:pPr>
            <a:r>
              <a:rPr lang="de-DE" altLang="en-US" smtClean="0"/>
              <a:t>	Minimierung der </a:t>
            </a:r>
            <a:r>
              <a:rPr lang="de-DE" altLang="en-US" b="1" smtClean="0"/>
              <a:t>Kosten</a:t>
            </a:r>
            <a:endParaRPr lang="de-DE" altLang="en-US" smtClean="0"/>
          </a:p>
          <a:p>
            <a:pPr defTabSz="538163">
              <a:buSzPct val="90000"/>
              <a:buFont typeface="Arial" panose="020B0604020202020204" pitchFamily="34" charset="0"/>
              <a:buChar char="●"/>
            </a:pPr>
            <a:r>
              <a:rPr lang="de-DE" altLang="en-US" smtClean="0"/>
              <a:t>	Maximierung des </a:t>
            </a:r>
            <a:r>
              <a:rPr lang="de-DE" altLang="en-US" b="1" smtClean="0"/>
              <a:t>Nutzens</a:t>
            </a:r>
            <a:r>
              <a:rPr lang="de-DE" altLang="en-US" smtClean="0"/>
              <a:t> </a:t>
            </a:r>
          </a:p>
        </p:txBody>
      </p:sp>
      <p:sp>
        <p:nvSpPr>
          <p:cNvPr id="5124"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AF26306-40B5-4FC5-A180-29AEB3275EBC}" type="slidenum">
              <a:rPr lang="de-DE" altLang="en-US"/>
              <a:pPr eaLnBrk="1" hangingPunct="1"/>
              <a:t>2</a:t>
            </a:fld>
            <a:endParaRPr lang="de-DE"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992188" y="1560513"/>
            <a:ext cx="7921625" cy="1504950"/>
          </a:xfrm>
        </p:spPr>
        <p:txBody>
          <a:bodyPr>
            <a:spAutoFit/>
          </a:bodyPr>
          <a:lstStyle/>
          <a:p>
            <a:r>
              <a:rPr lang="de-DE" altLang="en-US" smtClean="0"/>
              <a:t>4.1	Die Kosten eines Software-Projekts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de-DE" altLang="en-US" smtClean="0"/>
              <a:t>Make or Buy - 1</a:t>
            </a:r>
          </a:p>
        </p:txBody>
      </p:sp>
      <p:sp>
        <p:nvSpPr>
          <p:cNvPr id="7171" name="Content Placeholder 2"/>
          <p:cNvSpPr>
            <a:spLocks noGrp="1"/>
          </p:cNvSpPr>
          <p:nvPr>
            <p:ph idx="1"/>
          </p:nvPr>
        </p:nvSpPr>
        <p:spPr>
          <a:xfrm>
            <a:off x="166688" y="981075"/>
            <a:ext cx="9501187" cy="5326063"/>
          </a:xfrm>
        </p:spPr>
        <p:txBody>
          <a:bodyPr/>
          <a:lstStyle/>
          <a:p>
            <a:r>
              <a:rPr lang="de-DE" altLang="en-US" smtClean="0">
                <a:solidFill>
                  <a:srgbClr val="000000"/>
                </a:solidFill>
                <a:cs typeface="Times New Roman" panose="02020603050405020304" pitchFamily="18" charset="0"/>
              </a:rPr>
              <a:t>Grundsätzlich stellt sich </a:t>
            </a:r>
            <a:r>
              <a:rPr lang="de-DE" altLang="en-US" smtClean="0">
                <a:solidFill>
                  <a:srgbClr val="0000FF"/>
                </a:solidFill>
                <a:cs typeface="Times New Roman" panose="02020603050405020304" pitchFamily="18" charset="0"/>
              </a:rPr>
              <a:t>vor</a:t>
            </a:r>
            <a:r>
              <a:rPr lang="de-DE" altLang="en-US" smtClean="0">
                <a:solidFill>
                  <a:srgbClr val="000000"/>
                </a:solidFill>
                <a:cs typeface="Times New Roman" panose="02020603050405020304" pitchFamily="18" charset="0"/>
              </a:rPr>
              <a:t> einem Projekt die Frage, ob es überhaupt notwendig und sinnvoll ist. </a:t>
            </a:r>
          </a:p>
          <a:p>
            <a:pPr lvl="1"/>
            <a:r>
              <a:rPr lang="de-DE" altLang="en-US" smtClean="0">
                <a:solidFill>
                  <a:srgbClr val="000000"/>
                </a:solidFill>
                <a:cs typeface="Times New Roman" panose="02020603050405020304" pitchFamily="18" charset="0"/>
              </a:rPr>
              <a:t>Wird die Software wirklich gebraucht, und ist die Annahme realistisch, dass sie amortisiert wird?</a:t>
            </a:r>
          </a:p>
          <a:p>
            <a:r>
              <a:rPr lang="de-DE" altLang="en-US" smtClean="0">
                <a:solidFill>
                  <a:srgbClr val="000000"/>
                </a:solidFill>
                <a:cs typeface="Times New Roman" panose="02020603050405020304" pitchFamily="18" charset="0"/>
              </a:rPr>
              <a:t>Ist dies der Fall, muss geklärt werden, ob die Software entwickelt werden muss. </a:t>
            </a:r>
          </a:p>
          <a:p>
            <a:pPr lvl="1"/>
            <a:r>
              <a:rPr lang="de-DE" altLang="en-US" smtClean="0">
                <a:solidFill>
                  <a:srgbClr val="000000"/>
                </a:solidFill>
                <a:cs typeface="Times New Roman" panose="02020603050405020304" pitchFamily="18" charset="0"/>
              </a:rPr>
              <a:t>Vielleicht kann man sie kaufen oder mit erträglichem Aufwand aus einer vorhandenen Software ableiten.</a:t>
            </a:r>
            <a:endParaRPr lang="de-DE" altLang="en-US" i="1" smtClean="0">
              <a:solidFill>
                <a:srgbClr val="0000FF"/>
              </a:solidFill>
              <a:cs typeface="Times New Roman" panose="02020603050405020304" pitchFamily="18" charset="0"/>
            </a:endParaRPr>
          </a:p>
        </p:txBody>
      </p:sp>
      <p:sp>
        <p:nvSpPr>
          <p:cNvPr id="7172"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B2A0B89-9B15-47D7-9F3D-1A26834C3A26}" type="slidenum">
              <a:rPr lang="de-DE" altLang="en-US"/>
              <a:pPr eaLnBrk="1" hangingPunct="1"/>
              <a:t>4</a:t>
            </a:fld>
            <a:endParaRPr lang="de-DE" altLang="en-US"/>
          </a:p>
        </p:txBody>
      </p:sp>
      <p:sp>
        <p:nvSpPr>
          <p:cNvPr id="7173" name="TextBox 6"/>
          <p:cNvSpPr txBox="1">
            <a:spLocks noChangeArrowheads="1"/>
          </p:cNvSpPr>
          <p:nvPr/>
        </p:nvSpPr>
        <p:spPr bwMode="auto">
          <a:xfrm>
            <a:off x="3729038" y="4581525"/>
            <a:ext cx="5834062" cy="830263"/>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r>
              <a:rPr lang="de-DE" altLang="en-US" sz="2400" i="1">
                <a:solidFill>
                  <a:srgbClr val="3333FF"/>
                </a:solidFill>
                <a:latin typeface="Calibri" panose="020F0502020204030204" pitchFamily="34" charset="0"/>
                <a:cs typeface="Calibri" panose="020F0502020204030204" pitchFamily="34" charset="0"/>
              </a:rPr>
              <a:t>Der beste Bogenschütze ist der ohne Pfeil. </a:t>
            </a:r>
          </a:p>
          <a:p>
            <a:pPr algn="r" eaLnBrk="1" hangingPunct="1"/>
            <a:r>
              <a:rPr lang="en-US" altLang="en-US" sz="2400">
                <a:latin typeface="Calibri" panose="020F0502020204030204" pitchFamily="34" charset="0"/>
                <a:cs typeface="Calibri" panose="020F0502020204030204" pitchFamily="34" charset="0"/>
              </a:rPr>
              <a:t>(Chinesisches Sprichwort)</a:t>
            </a:r>
            <a:endParaRPr lang="de-DE" altLang="en-US" sz="240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de-DE" altLang="en-US" smtClean="0"/>
              <a:t>Make or Buy - 2</a:t>
            </a:r>
          </a:p>
        </p:txBody>
      </p:sp>
      <p:sp>
        <p:nvSpPr>
          <p:cNvPr id="8195" name="Content Placeholder 2"/>
          <p:cNvSpPr>
            <a:spLocks noGrp="1"/>
          </p:cNvSpPr>
          <p:nvPr>
            <p:ph idx="1"/>
          </p:nvPr>
        </p:nvSpPr>
        <p:spPr>
          <a:xfrm>
            <a:off x="166688" y="981075"/>
            <a:ext cx="9501187" cy="5326063"/>
          </a:xfrm>
        </p:spPr>
        <p:txBody>
          <a:bodyPr/>
          <a:lstStyle/>
          <a:p>
            <a:r>
              <a:rPr lang="de-DE" altLang="en-US" smtClean="0">
                <a:solidFill>
                  <a:srgbClr val="000000"/>
                </a:solidFill>
                <a:cs typeface="Times New Roman" panose="02020603050405020304" pitchFamily="18" charset="0"/>
              </a:rPr>
              <a:t>Diese Frage wird durch das Schlagwort </a:t>
            </a:r>
            <a:r>
              <a:rPr lang="de-DE" altLang="en-US" smtClean="0">
                <a:solidFill>
                  <a:srgbClr val="0000FF"/>
                </a:solidFill>
                <a:cs typeface="Times New Roman" panose="02020603050405020304" pitchFamily="18" charset="0"/>
              </a:rPr>
              <a:t>„Make or Buy“ </a:t>
            </a:r>
            <a:r>
              <a:rPr lang="de-DE" altLang="en-US" smtClean="0">
                <a:solidFill>
                  <a:srgbClr val="000000"/>
                </a:solidFill>
                <a:cs typeface="Times New Roman" panose="02020603050405020304" pitchFamily="18" charset="0"/>
              </a:rPr>
              <a:t>bezeichnet. </a:t>
            </a:r>
          </a:p>
          <a:p>
            <a:r>
              <a:rPr lang="de-DE" altLang="en-US" smtClean="0">
                <a:solidFill>
                  <a:srgbClr val="000000"/>
                </a:solidFill>
                <a:cs typeface="Times New Roman" panose="02020603050405020304" pitchFamily="18" charset="0"/>
              </a:rPr>
              <a:t>Tatsächlich ist die Alternative zum Entwickeln (Make) nicht nur der Kauf (Buy), sondern auch die Anpassung, Wiederverwendung. </a:t>
            </a:r>
          </a:p>
          <a:p>
            <a:r>
              <a:rPr lang="de-DE" altLang="en-US" smtClean="0">
                <a:solidFill>
                  <a:srgbClr val="000000"/>
                </a:solidFill>
                <a:cs typeface="Times New Roman" panose="02020603050405020304" pitchFamily="18" charset="0"/>
              </a:rPr>
              <a:t>Dass die Entwickler stets lieber entwickeln, ist klar, sollte aber die Entscheidung nicht vorgeben.</a:t>
            </a:r>
            <a:r>
              <a:rPr lang="de-DE" altLang="en-US" i="1" smtClean="0">
                <a:solidFill>
                  <a:srgbClr val="0000FF"/>
                </a:solidFill>
                <a:cs typeface="Times New Roman" panose="02020603050405020304" pitchFamily="18" charset="0"/>
              </a:rPr>
              <a:t> </a:t>
            </a:r>
          </a:p>
          <a:p>
            <a:r>
              <a:rPr lang="de-DE" altLang="en-US" smtClean="0">
                <a:solidFill>
                  <a:srgbClr val="0000FF"/>
                </a:solidFill>
                <a:cs typeface="Times New Roman" panose="02020603050405020304" pitchFamily="18" charset="0"/>
              </a:rPr>
              <a:t>Man sollte nicht die Frösche fragen, ...</a:t>
            </a:r>
            <a:endParaRPr lang="de-DE" altLang="en-US" smtClean="0"/>
          </a:p>
        </p:txBody>
      </p:sp>
      <p:sp>
        <p:nvSpPr>
          <p:cNvPr id="8196"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8F4A01F-532D-474F-9226-017C22AB693E}" type="slidenum">
              <a:rPr lang="de-DE" altLang="en-US"/>
              <a:pPr eaLnBrk="1" hangingPunct="1"/>
              <a:t>5</a:t>
            </a:fld>
            <a:endParaRPr lang="de-DE"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de-DE" altLang="en-US" smtClean="0"/>
              <a:t>Kauf oder Neuentwicklung</a:t>
            </a:r>
          </a:p>
        </p:txBody>
      </p:sp>
      <p:sp>
        <p:nvSpPr>
          <p:cNvPr id="9219" name="Content Placeholder 2"/>
          <p:cNvSpPr>
            <a:spLocks noGrp="1"/>
          </p:cNvSpPr>
          <p:nvPr>
            <p:ph idx="1"/>
          </p:nvPr>
        </p:nvSpPr>
        <p:spPr>
          <a:xfrm>
            <a:off x="193675" y="5229225"/>
            <a:ext cx="9502775" cy="1295400"/>
          </a:xfrm>
        </p:spPr>
        <p:txBody>
          <a:bodyPr/>
          <a:lstStyle/>
          <a:p>
            <a:r>
              <a:rPr lang="de-DE" altLang="en-US" b="1" smtClean="0"/>
              <a:t>Faustregel</a:t>
            </a:r>
            <a:r>
              <a:rPr lang="de-DE" altLang="en-US" smtClean="0"/>
              <a:t>: Kauf oder Wiederverwendung ist vorteilhaft, sofern es sich nicht um Software handelt, die das zentrale Know-How der Firma enthält.</a:t>
            </a:r>
          </a:p>
        </p:txBody>
      </p:sp>
      <p:sp>
        <p:nvSpPr>
          <p:cNvPr id="9220" name="Slide Number Placeholder 6"/>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5642126-09C8-4471-98EA-815A53BAC461}" type="slidenum">
              <a:rPr lang="de-DE" altLang="en-US"/>
              <a:pPr eaLnBrk="1" hangingPunct="1"/>
              <a:t>6</a:t>
            </a:fld>
            <a:endParaRPr lang="de-DE" altLang="en-US"/>
          </a:p>
        </p:txBody>
      </p:sp>
      <p:graphicFrame>
        <p:nvGraphicFramePr>
          <p:cNvPr id="5" name="Group 34"/>
          <p:cNvGraphicFramePr>
            <a:graphicFrameLocks noGrp="1"/>
          </p:cNvGraphicFramePr>
          <p:nvPr/>
        </p:nvGraphicFramePr>
        <p:xfrm>
          <a:off x="819150" y="908050"/>
          <a:ext cx="8424863" cy="4176713"/>
        </p:xfrm>
        <a:graphic>
          <a:graphicData uri="http://schemas.openxmlformats.org/drawingml/2006/table">
            <a:tbl>
              <a:tblPr/>
              <a:tblGrid>
                <a:gridCol w="4134184">
                  <a:extLst>
                    <a:ext uri="{9D8B030D-6E8A-4147-A177-3AD203B41FA5}">
                      <a16:colId xmlns:a16="http://schemas.microsoft.com/office/drawing/2014/main" val="20000"/>
                    </a:ext>
                  </a:extLst>
                </a:gridCol>
                <a:gridCol w="4290679">
                  <a:extLst>
                    <a:ext uri="{9D8B030D-6E8A-4147-A177-3AD203B41FA5}">
                      <a16:colId xmlns:a16="http://schemas.microsoft.com/office/drawing/2014/main" val="20001"/>
                    </a:ext>
                  </a:extLst>
                </a:gridCol>
              </a:tblGrid>
              <a:tr h="2089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chemeClr val="tx1"/>
                          </a:solidFill>
                          <a:effectLst/>
                          <a:latin typeface="Arial" pitchFamily="34" charset="0"/>
                        </a:rPr>
                        <a:t>Kosten</a:t>
                      </a:r>
                      <a:r>
                        <a:rPr kumimoji="0" lang="de-DE" sz="1800" b="0" i="0" u="none" strike="noStrike" cap="none" normalizeH="0" baseline="0" dirty="0" smtClean="0">
                          <a:ln>
                            <a:noFill/>
                          </a:ln>
                          <a:solidFill>
                            <a:schemeClr val="tx1"/>
                          </a:solidFill>
                          <a:effectLst/>
                          <a:latin typeface="Arial" pitchFamily="34" charset="0"/>
                        </a:rPr>
                        <a:t> der </a:t>
                      </a:r>
                      <a:r>
                        <a:rPr kumimoji="0" lang="de-DE" sz="1800" b="1" i="0" u="none" strike="noStrike" cap="none" normalizeH="0" baseline="0" dirty="0" smtClean="0">
                          <a:ln>
                            <a:noFill/>
                          </a:ln>
                          <a:solidFill>
                            <a:schemeClr val="tx1"/>
                          </a:solidFill>
                          <a:effectLst/>
                          <a:latin typeface="Arial" pitchFamily="34" charset="0"/>
                        </a:rPr>
                        <a:t>Neuentwicklung</a:t>
                      </a:r>
                      <a:r>
                        <a:rPr kumimoji="0" lang="de-DE" sz="1800" b="0" i="0" u="none" strike="noStrike" cap="none" normalizeH="0" baseline="0" dirty="0" smtClean="0">
                          <a:ln>
                            <a:noFill/>
                          </a:ln>
                          <a:solidFill>
                            <a:schemeClr val="tx1"/>
                          </a:solidFill>
                          <a:effectLst/>
                          <a:latin typeface="Arial" pitchFamily="34" charset="0"/>
                        </a:rPr>
                        <a:t> werden i.d.R. unterschätzt, und zwar um so stärker, je mehr neu entwickelt wird. </a:t>
                      </a:r>
                    </a:p>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tx1"/>
                          </a:solidFill>
                          <a:effectLst/>
                          <a:latin typeface="Arial" pitchFamily="34" charset="0"/>
                        </a:rPr>
                        <a:t>Die Kosten der Entwicklung steigen meist während der Entwicklung.</a:t>
                      </a:r>
                      <a:r>
                        <a:rPr kumimoji="0" lang="de-DE" sz="1600" b="0" i="0" u="none" strike="noStrike" cap="none" normalizeH="0" baseline="0" dirty="0" smtClean="0">
                          <a:ln>
                            <a:noFill/>
                          </a:ln>
                          <a:solidFill>
                            <a:schemeClr val="tx1"/>
                          </a:solidFill>
                          <a:effectLst/>
                          <a:latin typeface="Arial" pitchFamily="34" charset="0"/>
                        </a:rPr>
                        <a:t> </a:t>
                      </a:r>
                    </a:p>
                  </a:txBody>
                  <a:tcPr marL="99055" marR="99055" horzOverflow="overflow">
                    <a:lnL w="28575" cap="flat" cmpd="sng" algn="ctr">
                      <a:solidFill>
                        <a:srgbClr val="3333FF"/>
                      </a:solidFill>
                      <a:prstDash val="solid"/>
                      <a:round/>
                      <a:headEnd type="none" w="med" len="med"/>
                      <a:tailEnd type="none" w="med" len="med"/>
                    </a:lnL>
                    <a:lnR w="28575" cap="flat" cmpd="sng" algn="ctr">
                      <a:solidFill>
                        <a:srgbClr val="3333FF"/>
                      </a:solidFill>
                      <a:prstDash val="solid"/>
                      <a:round/>
                      <a:headEnd type="none" w="med" len="med"/>
                      <a:tailEnd type="none" w="med" len="med"/>
                    </a:lnR>
                    <a:lnT w="28575" cap="flat" cmpd="sng" algn="ctr">
                      <a:solidFill>
                        <a:srgbClr val="3333FF"/>
                      </a:solidFill>
                      <a:prstDash val="solid"/>
                      <a:round/>
                      <a:headEnd type="none" w="med" len="med"/>
                      <a:tailEnd type="none" w="med" len="med"/>
                    </a:lnT>
                    <a:lnB w="28575" cap="flat" cmpd="sng" algn="ctr">
                      <a:solidFill>
                        <a:srgbClr val="3333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tx1"/>
                          </a:solidFill>
                          <a:effectLst/>
                          <a:latin typeface="Arial" pitchFamily="34" charset="0"/>
                        </a:rPr>
                        <a:t>Die </a:t>
                      </a:r>
                      <a:r>
                        <a:rPr kumimoji="0" lang="de-DE" sz="1800" b="1" i="0" u="none" strike="noStrike" cap="none" normalizeH="0" baseline="0" dirty="0" smtClean="0">
                          <a:ln>
                            <a:noFill/>
                          </a:ln>
                          <a:solidFill>
                            <a:schemeClr val="tx1"/>
                          </a:solidFill>
                          <a:effectLst/>
                          <a:latin typeface="Arial" pitchFamily="34" charset="0"/>
                        </a:rPr>
                        <a:t>Planungssicherheit</a:t>
                      </a:r>
                      <a:r>
                        <a:rPr kumimoji="0" lang="de-DE" sz="1800" b="0" i="0" u="none" strike="noStrike" cap="none" normalizeH="0" baseline="0" dirty="0" smtClean="0">
                          <a:ln>
                            <a:noFill/>
                          </a:ln>
                          <a:solidFill>
                            <a:schemeClr val="tx1"/>
                          </a:solidFill>
                          <a:effectLst/>
                          <a:latin typeface="Arial" pitchFamily="34" charset="0"/>
                        </a:rPr>
                        <a:t> steigt, wenn mehr fertige Komponenten eingesetzt werden.</a:t>
                      </a:r>
                    </a:p>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tx1"/>
                          </a:solidFill>
                          <a:effectLst/>
                          <a:latin typeface="Arial" pitchFamily="34" charset="0"/>
                        </a:rPr>
                        <a:t>Der </a:t>
                      </a:r>
                      <a:r>
                        <a:rPr kumimoji="0" lang="de-DE" sz="1800" b="1" i="0" u="none" strike="noStrike" cap="none" normalizeH="0" baseline="0" dirty="0" smtClean="0">
                          <a:ln>
                            <a:noFill/>
                          </a:ln>
                          <a:solidFill>
                            <a:schemeClr val="tx1"/>
                          </a:solidFill>
                          <a:effectLst/>
                          <a:latin typeface="Arial" pitchFamily="34" charset="0"/>
                        </a:rPr>
                        <a:t>Kauf</a:t>
                      </a:r>
                      <a:r>
                        <a:rPr kumimoji="0" lang="de-DE" sz="1800" b="0" i="0" u="none" strike="noStrike" cap="none" normalizeH="0" baseline="0" dirty="0" smtClean="0">
                          <a:ln>
                            <a:noFill/>
                          </a:ln>
                          <a:solidFill>
                            <a:schemeClr val="tx1"/>
                          </a:solidFill>
                          <a:effectLst/>
                          <a:latin typeface="Arial" pitchFamily="34" charset="0"/>
                        </a:rPr>
                        <a:t> wird u. U. </a:t>
                      </a:r>
                      <a:r>
                        <a:rPr kumimoji="0" lang="de-DE" sz="1800" b="1" i="0" u="none" strike="noStrike" cap="none" normalizeH="0" baseline="0" dirty="0" smtClean="0">
                          <a:ln>
                            <a:noFill/>
                          </a:ln>
                          <a:solidFill>
                            <a:schemeClr val="tx1"/>
                          </a:solidFill>
                          <a:effectLst/>
                          <a:latin typeface="Arial" pitchFamily="34" charset="0"/>
                        </a:rPr>
                        <a:t>billiger</a:t>
                      </a:r>
                      <a:r>
                        <a:rPr kumimoji="0" lang="de-DE" sz="1800" b="0" i="0" u="none" strike="noStrike" cap="none" normalizeH="0" baseline="0" dirty="0" smtClean="0">
                          <a:ln>
                            <a:noFill/>
                          </a:ln>
                          <a:solidFill>
                            <a:schemeClr val="tx1"/>
                          </a:solidFill>
                          <a:effectLst/>
                          <a:latin typeface="Arial" pitchFamily="34" charset="0"/>
                        </a:rPr>
                        <a:t> als ursprünglich erwartet, weil die Preise der Software fallen oder ihr Funktionsumfang wächst.</a:t>
                      </a:r>
                      <a:r>
                        <a:rPr kumimoji="0" lang="de-DE" sz="1600" b="0" i="0" u="none" strike="noStrike" cap="none" normalizeH="0" baseline="0" dirty="0" smtClean="0">
                          <a:ln>
                            <a:noFill/>
                          </a:ln>
                          <a:solidFill>
                            <a:schemeClr val="tx1"/>
                          </a:solidFill>
                          <a:effectLst/>
                          <a:latin typeface="Arial" pitchFamily="34" charset="0"/>
                        </a:rPr>
                        <a:t> </a:t>
                      </a:r>
                    </a:p>
                  </a:txBody>
                  <a:tcPr marL="99055" marR="99055" horzOverflow="overflow">
                    <a:lnL w="28575" cap="flat" cmpd="sng" algn="ctr">
                      <a:solidFill>
                        <a:srgbClr val="3333FF"/>
                      </a:solidFill>
                      <a:prstDash val="solid"/>
                      <a:round/>
                      <a:headEnd type="none" w="med" len="med"/>
                      <a:tailEnd type="none" w="med" len="med"/>
                    </a:lnL>
                    <a:lnR w="28575" cap="flat" cmpd="sng" algn="ctr">
                      <a:solidFill>
                        <a:srgbClr val="3333FF"/>
                      </a:solidFill>
                      <a:prstDash val="solid"/>
                      <a:round/>
                      <a:headEnd type="none" w="med" len="med"/>
                      <a:tailEnd type="none" w="med" len="med"/>
                    </a:lnR>
                    <a:lnT w="28575" cap="flat" cmpd="sng" algn="ctr">
                      <a:solidFill>
                        <a:srgbClr val="3333FF"/>
                      </a:solidFill>
                      <a:prstDash val="solid"/>
                      <a:round/>
                      <a:headEnd type="none" w="med" len="med"/>
                      <a:tailEnd type="none" w="med" len="med"/>
                    </a:lnT>
                    <a:lnB w="28575" cap="flat" cmpd="sng" algn="ctr">
                      <a:solidFill>
                        <a:srgbClr val="3333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087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tx1"/>
                          </a:solidFill>
                          <a:effectLst/>
                          <a:latin typeface="Arial" pitchFamily="34" charset="0"/>
                        </a:rPr>
                        <a:t>Größere </a:t>
                      </a:r>
                      <a:r>
                        <a:rPr kumimoji="0" lang="de-DE" sz="1800" b="1" i="0" u="none" strike="noStrike" cap="none" normalizeH="0" baseline="0" dirty="0" smtClean="0">
                          <a:ln>
                            <a:noFill/>
                          </a:ln>
                          <a:solidFill>
                            <a:schemeClr val="tx1"/>
                          </a:solidFill>
                          <a:effectLst/>
                          <a:latin typeface="Arial" pitchFamily="34" charset="0"/>
                        </a:rPr>
                        <a:t>Flexibilität</a:t>
                      </a:r>
                      <a:r>
                        <a:rPr kumimoji="0" lang="de-DE" sz="1800" b="0" i="0" u="none" strike="noStrike" cap="none" normalizeH="0" baseline="0" dirty="0" smtClean="0">
                          <a:ln>
                            <a:noFill/>
                          </a:ln>
                          <a:solidFill>
                            <a:schemeClr val="tx1"/>
                          </a:solidFill>
                          <a:effectLst/>
                          <a:latin typeface="Arial" pitchFamily="34" charset="0"/>
                        </a:rPr>
                        <a:t> spricht für Eigenentwicklung oder Vergabe eines Auftrags. Allerdings ist es meist unwirtschaftlich, eine </a:t>
                      </a:r>
                      <a:r>
                        <a:rPr kumimoji="0" lang="de-DE" sz="1800" b="1" i="0" u="none" strike="noStrike" cap="none" normalizeH="0" baseline="0" dirty="0" smtClean="0">
                          <a:ln>
                            <a:noFill/>
                          </a:ln>
                          <a:solidFill>
                            <a:schemeClr val="tx1"/>
                          </a:solidFill>
                          <a:effectLst/>
                          <a:latin typeface="Arial" pitchFamily="34" charset="0"/>
                        </a:rPr>
                        <a:t>perfekte</a:t>
                      </a:r>
                      <a:r>
                        <a:rPr kumimoji="0" lang="de-DE" sz="1800" b="0" i="0" u="none" strike="noStrike" cap="none" normalizeH="0" baseline="0" dirty="0" smtClean="0">
                          <a:ln>
                            <a:noFill/>
                          </a:ln>
                          <a:solidFill>
                            <a:schemeClr val="tx1"/>
                          </a:solidFill>
                          <a:effectLst/>
                          <a:latin typeface="Arial" pitchFamily="34" charset="0"/>
                        </a:rPr>
                        <a:t> </a:t>
                      </a:r>
                      <a:r>
                        <a:rPr kumimoji="0" lang="de-DE" sz="1800" b="1" i="0" u="none" strike="noStrike" cap="none" normalizeH="0" baseline="0" dirty="0" smtClean="0">
                          <a:ln>
                            <a:noFill/>
                          </a:ln>
                          <a:solidFill>
                            <a:schemeClr val="tx1"/>
                          </a:solidFill>
                          <a:effectLst/>
                          <a:latin typeface="Arial" pitchFamily="34" charset="0"/>
                        </a:rPr>
                        <a:t>Lösung</a:t>
                      </a:r>
                      <a:r>
                        <a:rPr kumimoji="0" lang="de-DE" sz="1800" b="0" i="0" u="none" strike="noStrike" cap="none" normalizeH="0" baseline="0" dirty="0" smtClean="0">
                          <a:ln>
                            <a:noFill/>
                          </a:ln>
                          <a:solidFill>
                            <a:schemeClr val="tx1"/>
                          </a:solidFill>
                          <a:effectLst/>
                          <a:latin typeface="Arial" pitchFamily="34" charset="0"/>
                        </a:rPr>
                        <a:t> anzustreben, eine einfachere ist oft der bessere Kompromiss. </a:t>
                      </a:r>
                    </a:p>
                  </a:txBody>
                  <a:tcPr marL="99055" marR="99055" horzOverflow="overflow">
                    <a:lnL w="28575" cap="flat" cmpd="sng" algn="ctr">
                      <a:solidFill>
                        <a:srgbClr val="3333FF"/>
                      </a:solidFill>
                      <a:prstDash val="solid"/>
                      <a:round/>
                      <a:headEnd type="none" w="med" len="med"/>
                      <a:tailEnd type="none" w="med" len="med"/>
                    </a:lnL>
                    <a:lnR w="28575" cap="flat" cmpd="sng" algn="ctr">
                      <a:solidFill>
                        <a:srgbClr val="3333FF"/>
                      </a:solidFill>
                      <a:prstDash val="solid"/>
                      <a:round/>
                      <a:headEnd type="none" w="med" len="med"/>
                      <a:tailEnd type="none" w="med" len="med"/>
                    </a:lnR>
                    <a:lnT w="28575" cap="flat" cmpd="sng" algn="ctr">
                      <a:solidFill>
                        <a:srgbClr val="3333FF"/>
                      </a:solidFill>
                      <a:prstDash val="solid"/>
                      <a:round/>
                      <a:headEnd type="none" w="med" len="med"/>
                      <a:tailEnd type="none" w="med" len="med"/>
                    </a:lnT>
                    <a:lnB w="28575" cap="flat" cmpd="sng" algn="ctr">
                      <a:solidFill>
                        <a:srgbClr val="3333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tx1"/>
                          </a:solidFill>
                          <a:effectLst/>
                          <a:latin typeface="Arial" pitchFamily="34" charset="0"/>
                        </a:rPr>
                        <a:t>Durch Kauf erhält man </a:t>
                      </a:r>
                      <a:r>
                        <a:rPr kumimoji="0" lang="de-DE" sz="1800" b="1" i="0" u="none" strike="noStrike" cap="none" normalizeH="0" baseline="0" dirty="0" smtClean="0">
                          <a:ln>
                            <a:noFill/>
                          </a:ln>
                          <a:solidFill>
                            <a:schemeClr val="tx1"/>
                          </a:solidFill>
                          <a:effectLst/>
                          <a:latin typeface="Arial" pitchFamily="34" charset="0"/>
                        </a:rPr>
                        <a:t>rasch</a:t>
                      </a:r>
                      <a:r>
                        <a:rPr kumimoji="0" lang="de-DE" sz="1800" b="0" i="0" u="none" strike="noStrike" cap="none" normalizeH="0" baseline="0" dirty="0" smtClean="0">
                          <a:ln>
                            <a:noFill/>
                          </a:ln>
                          <a:solidFill>
                            <a:schemeClr val="tx1"/>
                          </a:solidFill>
                          <a:effectLst/>
                          <a:latin typeface="Arial" pitchFamily="34" charset="0"/>
                        </a:rPr>
                        <a:t> eine relativ </a:t>
                      </a:r>
                      <a:r>
                        <a:rPr kumimoji="0" lang="de-DE" sz="1800" b="1" i="0" u="none" strike="noStrike" cap="none" normalizeH="0" baseline="0" dirty="0" smtClean="0">
                          <a:ln>
                            <a:noFill/>
                          </a:ln>
                          <a:solidFill>
                            <a:schemeClr val="tx1"/>
                          </a:solidFill>
                          <a:effectLst/>
                          <a:latin typeface="Arial" pitchFamily="34" charset="0"/>
                        </a:rPr>
                        <a:t>ausgereifte</a:t>
                      </a:r>
                      <a:r>
                        <a:rPr kumimoji="0" lang="de-DE" sz="1800" b="0" i="0" u="none" strike="noStrike" cap="none" normalizeH="0" baseline="0" dirty="0" smtClean="0">
                          <a:ln>
                            <a:noFill/>
                          </a:ln>
                          <a:solidFill>
                            <a:schemeClr val="tx1"/>
                          </a:solidFill>
                          <a:effectLst/>
                          <a:latin typeface="Arial" pitchFamily="34" charset="0"/>
                        </a:rPr>
                        <a:t> Software, in die höherer Entwicklungsaufwand geflossen ist, als der einzelne Kunde zahlt. Der Aufwand für </a:t>
                      </a:r>
                      <a:r>
                        <a:rPr kumimoji="0" lang="de-DE" sz="1800" b="1" i="0" u="none" strike="noStrike" cap="none" normalizeH="0" baseline="0" dirty="0" smtClean="0">
                          <a:ln>
                            <a:noFill/>
                          </a:ln>
                          <a:solidFill>
                            <a:schemeClr val="tx1"/>
                          </a:solidFill>
                          <a:effectLst/>
                          <a:latin typeface="Arial" pitchFamily="34" charset="0"/>
                        </a:rPr>
                        <a:t>Wartung</a:t>
                      </a:r>
                      <a:r>
                        <a:rPr kumimoji="0" lang="de-DE" sz="1800" b="0" i="0" u="none" strike="noStrike" cap="none" normalizeH="0" baseline="0" dirty="0" smtClean="0">
                          <a:ln>
                            <a:noFill/>
                          </a:ln>
                          <a:solidFill>
                            <a:schemeClr val="tx1"/>
                          </a:solidFill>
                          <a:effectLst/>
                          <a:latin typeface="Arial" pitchFamily="34" charset="0"/>
                        </a:rPr>
                        <a:t> und </a:t>
                      </a:r>
                      <a:r>
                        <a:rPr kumimoji="0" lang="de-DE" sz="1800" b="1" i="0" u="none" strike="noStrike" cap="none" normalizeH="0" baseline="0" dirty="0" smtClean="0">
                          <a:ln>
                            <a:noFill/>
                          </a:ln>
                          <a:solidFill>
                            <a:schemeClr val="tx1"/>
                          </a:solidFill>
                          <a:effectLst/>
                          <a:latin typeface="Arial" pitchFamily="34" charset="0"/>
                        </a:rPr>
                        <a:t>Portierungen</a:t>
                      </a:r>
                      <a:r>
                        <a:rPr kumimoji="0" lang="de-DE" sz="1800" b="0" i="0" u="none" strike="noStrike" cap="none" normalizeH="0" baseline="0" dirty="0" smtClean="0">
                          <a:ln>
                            <a:noFill/>
                          </a:ln>
                          <a:solidFill>
                            <a:schemeClr val="tx1"/>
                          </a:solidFill>
                          <a:effectLst/>
                          <a:latin typeface="Arial" pitchFamily="34" charset="0"/>
                        </a:rPr>
                        <a:t> ist viel geringer. </a:t>
                      </a:r>
                      <a:br>
                        <a:rPr kumimoji="0" lang="de-DE" sz="1800" b="0" i="0" u="none" strike="noStrike" cap="none" normalizeH="0" baseline="0" dirty="0" smtClean="0">
                          <a:ln>
                            <a:noFill/>
                          </a:ln>
                          <a:solidFill>
                            <a:schemeClr val="tx1"/>
                          </a:solidFill>
                          <a:effectLst/>
                          <a:latin typeface="Arial" pitchFamily="34" charset="0"/>
                        </a:rPr>
                      </a:br>
                      <a:r>
                        <a:rPr kumimoji="0" lang="de-DE" sz="1800" b="0" i="0" u="none" strike="noStrike" cap="none" normalizeH="0" baseline="0" dirty="0" smtClean="0">
                          <a:ln>
                            <a:noFill/>
                          </a:ln>
                          <a:solidFill>
                            <a:schemeClr val="tx1"/>
                          </a:solidFill>
                          <a:effectLst/>
                          <a:latin typeface="Arial" pitchFamily="34" charset="0"/>
                        </a:rPr>
                        <a:t>Stabiler </a:t>
                      </a:r>
                      <a:r>
                        <a:rPr kumimoji="0" lang="de-DE" sz="1800" b="1" i="0" u="none" strike="noStrike" cap="none" normalizeH="0" baseline="0" dirty="0" smtClean="0">
                          <a:ln>
                            <a:noFill/>
                          </a:ln>
                          <a:solidFill>
                            <a:schemeClr val="tx1"/>
                          </a:solidFill>
                          <a:effectLst/>
                          <a:latin typeface="Arial" pitchFamily="34" charset="0"/>
                        </a:rPr>
                        <a:t>Lieferant</a:t>
                      </a:r>
                      <a:r>
                        <a:rPr kumimoji="0" lang="de-DE" sz="1800" b="0" i="0" u="none" strike="noStrike" cap="none" normalizeH="0" baseline="0" dirty="0" smtClean="0">
                          <a:ln>
                            <a:noFill/>
                          </a:ln>
                          <a:solidFill>
                            <a:schemeClr val="tx1"/>
                          </a:solidFill>
                          <a:effectLst/>
                          <a:latin typeface="Arial" pitchFamily="34" charset="0"/>
                        </a:rPr>
                        <a:t> ist sehr wichtig!</a:t>
                      </a:r>
                      <a:r>
                        <a:rPr kumimoji="0" lang="de-DE" sz="1600" b="0" i="0" u="none" strike="noStrike" cap="none" normalizeH="0" baseline="0" dirty="0" smtClean="0">
                          <a:ln>
                            <a:noFill/>
                          </a:ln>
                          <a:solidFill>
                            <a:schemeClr val="tx1"/>
                          </a:solidFill>
                          <a:effectLst/>
                          <a:latin typeface="Arial" pitchFamily="34" charset="0"/>
                        </a:rPr>
                        <a:t> </a:t>
                      </a:r>
                    </a:p>
                  </a:txBody>
                  <a:tcPr marL="99055" marR="99055" horzOverflow="overflow">
                    <a:lnL w="28575" cap="flat" cmpd="sng" algn="ctr">
                      <a:solidFill>
                        <a:srgbClr val="3333FF"/>
                      </a:solidFill>
                      <a:prstDash val="solid"/>
                      <a:round/>
                      <a:headEnd type="none" w="med" len="med"/>
                      <a:tailEnd type="none" w="med" len="med"/>
                    </a:lnL>
                    <a:lnR w="28575" cap="flat" cmpd="sng" algn="ctr">
                      <a:solidFill>
                        <a:srgbClr val="3333FF"/>
                      </a:solidFill>
                      <a:prstDash val="solid"/>
                      <a:round/>
                      <a:headEnd type="none" w="med" len="med"/>
                      <a:tailEnd type="none" w="med" len="med"/>
                    </a:lnR>
                    <a:lnT w="28575" cap="flat" cmpd="sng" algn="ctr">
                      <a:solidFill>
                        <a:srgbClr val="3333FF"/>
                      </a:solidFill>
                      <a:prstDash val="solid"/>
                      <a:round/>
                      <a:headEnd type="none" w="med" len="med"/>
                      <a:tailEnd type="none" w="med" len="med"/>
                    </a:lnT>
                    <a:lnB w="28575" cap="flat" cmpd="sng" algn="ctr">
                      <a:solidFill>
                        <a:srgbClr val="3333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de-DE" altLang="en-US" smtClean="0"/>
              <a:t>Kostenbetrachtung</a:t>
            </a:r>
          </a:p>
        </p:txBody>
      </p:sp>
      <p:sp>
        <p:nvSpPr>
          <p:cNvPr id="10243" name="Content Placeholder 2"/>
          <p:cNvSpPr>
            <a:spLocks noGrp="1"/>
          </p:cNvSpPr>
          <p:nvPr>
            <p:ph idx="1"/>
          </p:nvPr>
        </p:nvSpPr>
        <p:spPr>
          <a:xfrm>
            <a:off x="166688" y="981075"/>
            <a:ext cx="9502775" cy="935038"/>
          </a:xfrm>
        </p:spPr>
        <p:txBody>
          <a:bodyPr/>
          <a:lstStyle/>
          <a:p>
            <a:r>
              <a:rPr lang="de-DE" altLang="en-US" smtClean="0"/>
              <a:t>Eigenentwicklung oder Entwicklung im Auftrag führt oft zu Verzögerungen und Mehrkosten.</a:t>
            </a:r>
          </a:p>
          <a:p>
            <a:endParaRPr lang="de-DE" altLang="en-US" smtClean="0"/>
          </a:p>
        </p:txBody>
      </p:sp>
      <p:sp>
        <p:nvSpPr>
          <p:cNvPr id="10244" name="Slide Number Placeholder 7"/>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84DA5077-EFF7-4ED9-AA0C-D74DCB3814A7}" type="slidenum">
              <a:rPr lang="de-DE" altLang="en-US"/>
              <a:pPr eaLnBrk="1" hangingPunct="1"/>
              <a:t>7</a:t>
            </a:fld>
            <a:endParaRPr lang="de-DE" altLang="en-US"/>
          </a:p>
        </p:txBody>
      </p:sp>
      <p:pic>
        <p:nvPicPr>
          <p:cNvPr id="10245" name="Picture 6" descr="4_0_Kosten MoB_COL.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85875" y="1916113"/>
            <a:ext cx="6865938" cy="426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endParaRPr lang="en-US" altLang="en-US" smtClean="0"/>
          </a:p>
        </p:txBody>
      </p:sp>
      <p:sp>
        <p:nvSpPr>
          <p:cNvPr id="11267" name="Text Placeholder 2"/>
          <p:cNvSpPr>
            <a:spLocks noGrp="1"/>
          </p:cNvSpPr>
          <p:nvPr>
            <p:ph type="body" sz="half" idx="2"/>
          </p:nvPr>
        </p:nvSpPr>
        <p:spPr>
          <a:xfrm>
            <a:off x="344488" y="5648325"/>
            <a:ext cx="9072562" cy="804863"/>
          </a:xfrm>
        </p:spPr>
        <p:txBody>
          <a:bodyPr/>
          <a:lstStyle/>
          <a:p>
            <a:r>
              <a:rPr lang="de-DE" altLang="en-US" smtClean="0"/>
              <a:t>nach Jones (1990)</a:t>
            </a:r>
          </a:p>
          <a:p>
            <a:endParaRPr lang="en-US" altLang="en-US" smtClean="0"/>
          </a:p>
        </p:txBody>
      </p:sp>
      <p:graphicFrame>
        <p:nvGraphicFramePr>
          <p:cNvPr id="6" name="Content Placeholder 5"/>
          <p:cNvGraphicFramePr>
            <a:graphicFrameLocks noGrp="1"/>
          </p:cNvGraphicFramePr>
          <p:nvPr>
            <p:ph sz="quarter" idx="12"/>
          </p:nvPr>
        </p:nvGraphicFramePr>
        <p:xfrm>
          <a:off x="273050" y="836613"/>
          <a:ext cx="9072563" cy="4454525"/>
        </p:xfrm>
        <a:graphic>
          <a:graphicData uri="http://schemas.openxmlformats.org/drawingml/2006/table">
            <a:tbl>
              <a:tblPr/>
              <a:tblGrid>
                <a:gridCol w="4654620">
                  <a:extLst>
                    <a:ext uri="{9D8B030D-6E8A-4147-A177-3AD203B41FA5}">
                      <a16:colId xmlns:a16="http://schemas.microsoft.com/office/drawing/2014/main" val="20000"/>
                    </a:ext>
                  </a:extLst>
                </a:gridCol>
                <a:gridCol w="4417943">
                  <a:extLst>
                    <a:ext uri="{9D8B030D-6E8A-4147-A177-3AD203B41FA5}">
                      <a16:colId xmlns:a16="http://schemas.microsoft.com/office/drawing/2014/main" val="20001"/>
                    </a:ext>
                  </a:extLst>
                </a:gridCol>
              </a:tblGrid>
              <a:tr h="363168">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800" b="1" dirty="0" err="1">
                          <a:solidFill>
                            <a:srgbClr val="000000"/>
                          </a:solidFill>
                          <a:latin typeface="+mn-lt"/>
                          <a:ea typeface="PMingLiU"/>
                          <a:cs typeface="Helvetica"/>
                        </a:rPr>
                        <a:t>Costs</a:t>
                      </a:r>
                      <a:endParaRPr lang="de-DE" sz="1800" dirty="0">
                        <a:solidFill>
                          <a:srgbClr val="000000"/>
                        </a:solidFill>
                        <a:latin typeface="+mn-lt"/>
                        <a:ea typeface="PMingLiU"/>
                        <a:cs typeface="Times New Roman"/>
                      </a:endParaRPr>
                    </a:p>
                  </a:txBody>
                  <a:tcPr marL="50798" marR="25399" marT="50793" marB="38095">
                    <a:lnL>
                      <a:noFill/>
                    </a:lnL>
                    <a:lnR w="12700" cap="flat" cmpd="sng" algn="ctr">
                      <a:solidFill>
                        <a:srgbClr val="000000"/>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800" b="1" dirty="0" err="1">
                          <a:solidFill>
                            <a:srgbClr val="000000"/>
                          </a:solidFill>
                          <a:latin typeface="+mn-lt"/>
                          <a:ea typeface="PMingLiU"/>
                          <a:cs typeface="Helvetica"/>
                        </a:rPr>
                        <a:t>Benefits</a:t>
                      </a:r>
                      <a:endParaRPr lang="de-DE" sz="1800" dirty="0">
                        <a:solidFill>
                          <a:srgbClr val="000000"/>
                        </a:solidFill>
                        <a:latin typeface="+mn-lt"/>
                        <a:ea typeface="PMingLiU"/>
                        <a:cs typeface="Times New Roman"/>
                      </a:endParaRPr>
                    </a:p>
                  </a:txBody>
                  <a:tcPr marL="50798" marR="25399" marT="50793" marB="38095">
                    <a:lnL w="12700" cap="flat" cmpd="sng" algn="ctr">
                      <a:solidFill>
                        <a:srgbClr val="000000"/>
                      </a:solidFill>
                      <a:prstDash val="solid"/>
                      <a:round/>
                      <a:headEnd type="none" w="med" len="med"/>
                      <a:tailEnd type="none" w="med" len="med"/>
                    </a:lnL>
                    <a:lnR>
                      <a:noFill/>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363168">
                <a:tc>
                  <a:txBody>
                    <a:bodyPr/>
                    <a:lstStyle/>
                    <a:p>
                      <a:pPr marL="177800">
                        <a:lnSpc>
                          <a:spcPct val="100000"/>
                        </a:lnSpc>
                        <a:spcBef>
                          <a:spcPts val="1000"/>
                        </a:spcBef>
                        <a:spcAft>
                          <a:spcPts val="0"/>
                        </a:spcAft>
                        <a:tabLst>
                          <a:tab pos="177800" algn="l"/>
                          <a:tab pos="215900" algn="l"/>
                          <a:tab pos="393700" algn="l"/>
                          <a:tab pos="749300" algn="l"/>
                        </a:tabLst>
                      </a:pPr>
                      <a:r>
                        <a:rPr lang="de-DE" sz="1800" dirty="0">
                          <a:solidFill>
                            <a:srgbClr val="000000"/>
                          </a:solidFill>
                          <a:latin typeface="+mn-lt"/>
                          <a:ea typeface="PMingLiU"/>
                          <a:cs typeface="Helvetica"/>
                        </a:rPr>
                        <a:t>Labor </a:t>
                      </a:r>
                      <a:r>
                        <a:rPr lang="de-DE" sz="1800" dirty="0" err="1">
                          <a:solidFill>
                            <a:srgbClr val="000000"/>
                          </a:solidFill>
                          <a:latin typeface="+mn-lt"/>
                          <a:ea typeface="PMingLiU"/>
                          <a:cs typeface="Helvetica"/>
                        </a:rPr>
                        <a:t>during</a:t>
                      </a:r>
                      <a:r>
                        <a:rPr lang="de-DE" sz="1800" dirty="0">
                          <a:solidFill>
                            <a:srgbClr val="000000"/>
                          </a:solidFill>
                          <a:latin typeface="+mn-lt"/>
                          <a:ea typeface="PMingLiU"/>
                          <a:cs typeface="Helvetica"/>
                        </a:rPr>
                        <a:t> </a:t>
                      </a:r>
                      <a:r>
                        <a:rPr lang="de-DE" sz="1800" dirty="0" err="1">
                          <a:solidFill>
                            <a:srgbClr val="000000"/>
                          </a:solidFill>
                          <a:latin typeface="+mn-lt"/>
                          <a:ea typeface="PMingLiU"/>
                          <a:cs typeface="Helvetica"/>
                        </a:rPr>
                        <a:t>development</a:t>
                      </a:r>
                      <a:endParaRPr lang="de-DE" sz="1800" dirty="0">
                        <a:solidFill>
                          <a:srgbClr val="000000"/>
                        </a:solidFill>
                        <a:latin typeface="+mn-lt"/>
                        <a:ea typeface="PMingLiU"/>
                        <a:cs typeface="Times New Roman"/>
                      </a:endParaRPr>
                    </a:p>
                  </a:txBody>
                  <a:tcPr marL="50798" marR="25399" marT="50793" marB="38095">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Use of existing labor</a:t>
                      </a:r>
                      <a:endParaRPr lang="de-DE" sz="1800">
                        <a:solidFill>
                          <a:srgbClr val="000000"/>
                        </a:solidFill>
                        <a:latin typeface="+mn-lt"/>
                        <a:ea typeface="PMingLiU"/>
                        <a:cs typeface="Times New Roman"/>
                      </a:endParaRPr>
                    </a:p>
                  </a:txBody>
                  <a:tcPr marL="50798" marR="25399" marT="50793" marB="38095">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63168">
                <a:tc>
                  <a:txBody>
                    <a:bodyPr/>
                    <a:lstStyle/>
                    <a:p>
                      <a:pPr marL="177800">
                        <a:lnSpc>
                          <a:spcPct val="100000"/>
                        </a:lnSpc>
                        <a:spcBef>
                          <a:spcPts val="10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Labor during operation</a:t>
                      </a:r>
                      <a:endParaRPr lang="de-DE" sz="1800">
                        <a:solidFill>
                          <a:srgbClr val="000000"/>
                        </a:solidFill>
                        <a:latin typeface="+mn-lt"/>
                        <a:ea typeface="PMingLiU"/>
                        <a:cs typeface="Times New Roman"/>
                      </a:endParaRPr>
                    </a:p>
                  </a:txBody>
                  <a:tcPr marL="50798" marR="25399" marT="50793" marB="38095">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Reduced operational labor</a:t>
                      </a:r>
                      <a:endParaRPr lang="de-DE" sz="1800">
                        <a:solidFill>
                          <a:srgbClr val="000000"/>
                        </a:solidFill>
                        <a:latin typeface="+mn-lt"/>
                        <a:ea typeface="PMingLiU"/>
                        <a:cs typeface="Times New Roman"/>
                      </a:endParaRPr>
                    </a:p>
                  </a:txBody>
                  <a:tcPr marL="50798" marR="25399" marT="50793" marB="38095">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911730">
                <a:tc>
                  <a:txBody>
                    <a:bodyPr/>
                    <a:lstStyle/>
                    <a:p>
                      <a:pPr marL="177800">
                        <a:lnSpc>
                          <a:spcPct val="100000"/>
                        </a:lnSpc>
                        <a:spcBef>
                          <a:spcPts val="1000"/>
                        </a:spcBef>
                        <a:spcAft>
                          <a:spcPts val="0"/>
                        </a:spcAft>
                        <a:tabLst>
                          <a:tab pos="177800" algn="l"/>
                          <a:tab pos="215900" algn="l"/>
                          <a:tab pos="393700" algn="l"/>
                          <a:tab pos="749300" algn="l"/>
                        </a:tabLst>
                      </a:pPr>
                      <a:r>
                        <a:rPr lang="en-US" sz="1800" dirty="0">
                          <a:solidFill>
                            <a:srgbClr val="000000"/>
                          </a:solidFill>
                          <a:latin typeface="+mn-lt"/>
                          <a:ea typeface="PMingLiU"/>
                          <a:cs typeface="Helvetica"/>
                        </a:rPr>
                        <a:t>New equipment? (purchase, maintenance, </a:t>
                      </a:r>
                      <a:r>
                        <a:rPr lang="en-US" sz="1800" dirty="0" smtClean="0">
                          <a:solidFill>
                            <a:srgbClr val="000000"/>
                          </a:solidFill>
                          <a:latin typeface="+mn-lt"/>
                          <a:ea typeface="PMingLiU"/>
                          <a:cs typeface="Helvetica"/>
                        </a:rPr>
                        <a:t>depreciation</a:t>
                      </a:r>
                      <a:r>
                        <a:rPr lang="en-US" sz="1800" dirty="0">
                          <a:solidFill>
                            <a:srgbClr val="000000"/>
                          </a:solidFill>
                          <a:latin typeface="+mn-lt"/>
                          <a:ea typeface="PMingLiU"/>
                          <a:cs typeface="Helvetica"/>
                        </a:rPr>
                        <a:t>)</a:t>
                      </a:r>
                      <a:endParaRPr lang="de-DE" sz="1800" dirty="0">
                        <a:solidFill>
                          <a:srgbClr val="000000"/>
                        </a:solidFill>
                        <a:latin typeface="+mn-lt"/>
                        <a:ea typeface="PMingLiU"/>
                        <a:cs typeface="Times New Roman"/>
                      </a:endParaRPr>
                    </a:p>
                  </a:txBody>
                  <a:tcPr marL="50798" marR="25399" marT="50793" marB="38095">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en-US" sz="1800">
                          <a:solidFill>
                            <a:srgbClr val="000000"/>
                          </a:solidFill>
                          <a:latin typeface="+mn-lt"/>
                          <a:ea typeface="PMingLiU"/>
                          <a:cs typeface="Helvetica"/>
                        </a:rPr>
                        <a:t>Replacement of equipment maintenance? (sale, maintenance, depreciation)</a:t>
                      </a:r>
                      <a:endParaRPr lang="de-DE" sz="1800">
                        <a:solidFill>
                          <a:srgbClr val="000000"/>
                        </a:solidFill>
                        <a:latin typeface="+mn-lt"/>
                        <a:ea typeface="PMingLiU"/>
                        <a:cs typeface="Times New Roman"/>
                      </a:endParaRPr>
                    </a:p>
                  </a:txBody>
                  <a:tcPr marL="50798" marR="25399" marT="50793" marB="38095">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63168">
                <a:tc>
                  <a:txBody>
                    <a:bodyPr/>
                    <a:lstStyle/>
                    <a:p>
                      <a:pPr marL="177800">
                        <a:lnSpc>
                          <a:spcPct val="100000"/>
                        </a:lnSpc>
                        <a:spcBef>
                          <a:spcPts val="10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New software purchases</a:t>
                      </a:r>
                      <a:endParaRPr lang="de-DE" sz="1800">
                        <a:solidFill>
                          <a:srgbClr val="000000"/>
                        </a:solidFill>
                        <a:latin typeface="+mn-lt"/>
                        <a:ea typeface="PMingLiU"/>
                        <a:cs typeface="Times New Roman"/>
                      </a:endParaRPr>
                    </a:p>
                  </a:txBody>
                  <a:tcPr marL="50798" marR="25399" marT="50793" marB="38095">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en-US" sz="1800">
                          <a:solidFill>
                            <a:srgbClr val="000000"/>
                          </a:solidFill>
                          <a:latin typeface="+mn-lt"/>
                          <a:ea typeface="PMingLiU"/>
                          <a:cs typeface="Helvetica"/>
                        </a:rPr>
                        <a:t>Other use of new software</a:t>
                      </a:r>
                      <a:endParaRPr lang="de-DE" sz="1800">
                        <a:solidFill>
                          <a:srgbClr val="000000"/>
                        </a:solidFill>
                        <a:latin typeface="+mn-lt"/>
                        <a:ea typeface="PMingLiU"/>
                        <a:cs typeface="Times New Roman"/>
                      </a:endParaRPr>
                    </a:p>
                  </a:txBody>
                  <a:tcPr marL="50798" marR="25399" marT="50793" marB="38095">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63168">
                <a:tc>
                  <a:txBody>
                    <a:bodyPr/>
                    <a:lstStyle/>
                    <a:p>
                      <a:pPr marL="177800">
                        <a:lnSpc>
                          <a:spcPct val="100000"/>
                        </a:lnSpc>
                        <a:spcBef>
                          <a:spcPts val="1000"/>
                        </a:spcBef>
                        <a:spcAft>
                          <a:spcPts val="0"/>
                        </a:spcAft>
                        <a:tabLst>
                          <a:tab pos="177800" algn="l"/>
                          <a:tab pos="215900" algn="l"/>
                          <a:tab pos="393700" algn="l"/>
                          <a:tab pos="749300" algn="l"/>
                        </a:tabLst>
                      </a:pPr>
                      <a:r>
                        <a:rPr lang="en-US" sz="1800">
                          <a:solidFill>
                            <a:srgbClr val="000000"/>
                          </a:solidFill>
                          <a:latin typeface="+mn-lt"/>
                          <a:ea typeface="PMingLiU"/>
                          <a:cs typeface="Helvetica"/>
                        </a:rPr>
                        <a:t>Conversion from old system to new</a:t>
                      </a:r>
                      <a:endParaRPr lang="de-DE" sz="1800">
                        <a:solidFill>
                          <a:srgbClr val="000000"/>
                        </a:solidFill>
                        <a:latin typeface="+mn-lt"/>
                        <a:ea typeface="PMingLiU"/>
                        <a:cs typeface="Times New Roman"/>
                      </a:endParaRPr>
                    </a:p>
                  </a:txBody>
                  <a:tcPr marL="50798" marR="25399" marT="50793" marB="38095">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Improvement of system</a:t>
                      </a:r>
                      <a:endParaRPr lang="de-DE" sz="1800">
                        <a:solidFill>
                          <a:srgbClr val="000000"/>
                        </a:solidFill>
                        <a:latin typeface="+mn-lt"/>
                        <a:ea typeface="PMingLiU"/>
                        <a:cs typeface="Times New Roman"/>
                      </a:endParaRPr>
                    </a:p>
                  </a:txBody>
                  <a:tcPr marL="50798" marR="25399" marT="50793" marB="38095">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63168">
                <a:tc>
                  <a:txBody>
                    <a:bodyPr/>
                    <a:lstStyle/>
                    <a:p>
                      <a:pPr marL="177800">
                        <a:lnSpc>
                          <a:spcPct val="100000"/>
                        </a:lnSpc>
                        <a:spcBef>
                          <a:spcPts val="10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Increased data gathering</a:t>
                      </a:r>
                      <a:endParaRPr lang="de-DE" sz="1800">
                        <a:solidFill>
                          <a:srgbClr val="000000"/>
                        </a:solidFill>
                        <a:latin typeface="+mn-lt"/>
                        <a:ea typeface="PMingLiU"/>
                        <a:cs typeface="Times New Roman"/>
                      </a:endParaRPr>
                    </a:p>
                  </a:txBody>
                  <a:tcPr marL="50798" marR="25399" marT="50793" marB="38095">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Increased control</a:t>
                      </a:r>
                      <a:endParaRPr lang="de-DE" sz="1800">
                        <a:solidFill>
                          <a:srgbClr val="000000"/>
                        </a:solidFill>
                        <a:latin typeface="+mn-lt"/>
                        <a:ea typeface="PMingLiU"/>
                        <a:cs typeface="Times New Roman"/>
                      </a:endParaRPr>
                    </a:p>
                  </a:txBody>
                  <a:tcPr marL="50798" marR="25399" marT="50793" marB="38095">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63168">
                <a:tc>
                  <a:txBody>
                    <a:bodyPr/>
                    <a:lstStyle/>
                    <a:p>
                      <a:pPr marL="177800">
                        <a:lnSpc>
                          <a:spcPct val="100000"/>
                        </a:lnSpc>
                        <a:spcBef>
                          <a:spcPts val="10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Employee discontent</a:t>
                      </a:r>
                      <a:endParaRPr lang="de-DE" sz="1800">
                        <a:solidFill>
                          <a:srgbClr val="000000"/>
                        </a:solidFill>
                        <a:latin typeface="+mn-lt"/>
                        <a:ea typeface="PMingLiU"/>
                        <a:cs typeface="Times New Roman"/>
                      </a:endParaRPr>
                    </a:p>
                  </a:txBody>
                  <a:tcPr marL="50798" marR="25399" marT="50793" marB="38095">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Employee satisfaction</a:t>
                      </a:r>
                      <a:endParaRPr lang="de-DE" sz="1800">
                        <a:solidFill>
                          <a:srgbClr val="000000"/>
                        </a:solidFill>
                        <a:latin typeface="+mn-lt"/>
                        <a:ea typeface="PMingLiU"/>
                        <a:cs typeface="Times New Roman"/>
                      </a:endParaRPr>
                    </a:p>
                  </a:txBody>
                  <a:tcPr marL="50798" marR="25399" marT="50793" marB="38095">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63168">
                <a:tc>
                  <a:txBody>
                    <a:bodyPr/>
                    <a:lstStyle/>
                    <a:p>
                      <a:pPr marL="177800">
                        <a:lnSpc>
                          <a:spcPct val="100000"/>
                        </a:lnSpc>
                        <a:spcBef>
                          <a:spcPts val="10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Training for employees</a:t>
                      </a:r>
                      <a:endParaRPr lang="de-DE" sz="1800">
                        <a:solidFill>
                          <a:srgbClr val="000000"/>
                        </a:solidFill>
                        <a:latin typeface="+mn-lt"/>
                        <a:ea typeface="PMingLiU"/>
                        <a:cs typeface="Times New Roman"/>
                      </a:endParaRPr>
                    </a:p>
                  </a:txBody>
                  <a:tcPr marL="50798" marR="25399" marT="50793" marB="38095">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Increased productivity</a:t>
                      </a:r>
                      <a:endParaRPr lang="de-DE" sz="1800">
                        <a:solidFill>
                          <a:srgbClr val="000000"/>
                        </a:solidFill>
                        <a:latin typeface="+mn-lt"/>
                        <a:ea typeface="PMingLiU"/>
                        <a:cs typeface="Times New Roman"/>
                      </a:endParaRPr>
                    </a:p>
                  </a:txBody>
                  <a:tcPr marL="50798" marR="25399" marT="50793" marB="38095">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637449">
                <a:tc>
                  <a:txBody>
                    <a:bodyPr/>
                    <a:lstStyle/>
                    <a:p>
                      <a:pPr marL="177800">
                        <a:lnSpc>
                          <a:spcPct val="100000"/>
                        </a:lnSpc>
                        <a:spcBef>
                          <a:spcPts val="1000"/>
                        </a:spcBef>
                        <a:spcAft>
                          <a:spcPts val="0"/>
                        </a:spcAft>
                        <a:tabLst>
                          <a:tab pos="177800" algn="l"/>
                          <a:tab pos="215900" algn="l"/>
                          <a:tab pos="393700" algn="l"/>
                          <a:tab pos="749300" algn="l"/>
                        </a:tabLst>
                      </a:pPr>
                      <a:r>
                        <a:rPr lang="de-DE" sz="1800">
                          <a:solidFill>
                            <a:srgbClr val="000000"/>
                          </a:solidFill>
                          <a:latin typeface="+mn-lt"/>
                          <a:ea typeface="PMingLiU"/>
                          <a:cs typeface="Helvetica"/>
                        </a:rPr>
                        <a:t>Lost opportunities</a:t>
                      </a:r>
                      <a:endParaRPr lang="de-DE" sz="1800">
                        <a:solidFill>
                          <a:srgbClr val="000000"/>
                        </a:solidFill>
                        <a:latin typeface="+mn-lt"/>
                        <a:ea typeface="PMingLiU"/>
                        <a:cs typeface="Times New Roman"/>
                      </a:endParaRPr>
                    </a:p>
                  </a:txBody>
                  <a:tcPr marL="50798" marR="25399" marT="50793" marB="38095">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en-US" sz="1800" dirty="0">
                          <a:solidFill>
                            <a:srgbClr val="000000"/>
                          </a:solidFill>
                          <a:latin typeface="+mn-lt"/>
                          <a:ea typeface="PMingLiU"/>
                          <a:cs typeface="Helvetica"/>
                        </a:rPr>
                        <a:t>Better market stance, basis for further growth</a:t>
                      </a:r>
                      <a:endParaRPr lang="de-DE" sz="1800" dirty="0">
                        <a:solidFill>
                          <a:srgbClr val="000000"/>
                        </a:solidFill>
                        <a:latin typeface="+mn-lt"/>
                        <a:ea typeface="PMingLiU"/>
                        <a:cs typeface="Times New Roman"/>
                      </a:endParaRPr>
                    </a:p>
                  </a:txBody>
                  <a:tcPr marL="50798" marR="25399" marT="50793" marB="38095">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
        <p:nvSpPr>
          <p:cNvPr id="11301" name="Slide Number Placeholder 4"/>
          <p:cNvSpPr>
            <a:spLocks noGrp="1"/>
          </p:cNvSpPr>
          <p:nvPr>
            <p:ph type="sldNum"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27AB6E5-B707-4028-B3C5-31AFAAD7FD7C}" type="slidenum">
              <a:rPr lang="de-DE" altLang="en-US"/>
              <a:pPr eaLnBrk="1" hangingPunct="1"/>
              <a:t>8</a:t>
            </a:fld>
            <a:endParaRPr lang="de-DE"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de-DE" altLang="en-US" smtClean="0"/>
              <a:t>Break-even-Point</a:t>
            </a:r>
          </a:p>
        </p:txBody>
      </p:sp>
      <p:sp>
        <p:nvSpPr>
          <p:cNvPr id="12291" name="Content Placeholder 2"/>
          <p:cNvSpPr>
            <a:spLocks noGrp="1"/>
          </p:cNvSpPr>
          <p:nvPr>
            <p:ph idx="1"/>
          </p:nvPr>
        </p:nvSpPr>
        <p:spPr>
          <a:xfrm>
            <a:off x="166688" y="981075"/>
            <a:ext cx="9502775" cy="1079500"/>
          </a:xfrm>
        </p:spPr>
        <p:txBody>
          <a:bodyPr/>
          <a:lstStyle/>
          <a:p>
            <a:r>
              <a:rPr lang="de-DE" altLang="en-US" smtClean="0"/>
              <a:t>Im konkreten Fall muss man </a:t>
            </a:r>
            <a:r>
              <a:rPr lang="de-DE" altLang="en-US" b="1" smtClean="0"/>
              <a:t>Kosten und Nutzen</a:t>
            </a:r>
            <a:r>
              <a:rPr lang="de-DE" altLang="en-US" smtClean="0"/>
              <a:t> abschätzen und bestimmen, ob sich die Investition auszahlt.</a:t>
            </a:r>
          </a:p>
        </p:txBody>
      </p:sp>
      <p:sp>
        <p:nvSpPr>
          <p:cNvPr id="12292"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60DB4AF-654A-4B25-A051-BB625CF60B62}" type="slidenum">
              <a:rPr lang="de-DE" altLang="en-US"/>
              <a:pPr eaLnBrk="1" hangingPunct="1"/>
              <a:t>9</a:t>
            </a:fld>
            <a:endParaRPr lang="de-DE" altLang="en-US"/>
          </a:p>
        </p:txBody>
      </p:sp>
      <p:pic>
        <p:nvPicPr>
          <p:cNvPr id="12293" name="Picture 6" descr="4_1_BreakEven_COL.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8000" y="2205038"/>
            <a:ext cx="8607425"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_SE Book">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01_Grundlagen.ppt">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81000" marR="0" indent="-381000" algn="ctr" defTabSz="762000" rtl="0" eaLnBrk="0" fontAlgn="base" latinLnBrk="0" hangingPunct="0">
          <a:lnSpc>
            <a:spcPct val="90000"/>
          </a:lnSpc>
          <a:spcBef>
            <a:spcPct val="60000"/>
          </a:spcBef>
          <a:spcAft>
            <a:spcPct val="5000"/>
          </a:spcAft>
          <a:buClr>
            <a:srgbClr val="0000FF"/>
          </a:buClr>
          <a:buSzPct val="100000"/>
          <a:buFont typeface="Wingdings" pitchFamily="2" charset="2"/>
          <a:buNone/>
          <a:tabLst/>
          <a:defRPr kumimoji="0" lang="en-US" sz="16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81000" marR="0" indent="-381000" algn="ctr" defTabSz="762000" rtl="0" eaLnBrk="0" fontAlgn="base" latinLnBrk="0" hangingPunct="0">
          <a:lnSpc>
            <a:spcPct val="90000"/>
          </a:lnSpc>
          <a:spcBef>
            <a:spcPct val="60000"/>
          </a:spcBef>
          <a:spcAft>
            <a:spcPct val="5000"/>
          </a:spcAft>
          <a:buClr>
            <a:srgbClr val="0000FF"/>
          </a:buClr>
          <a:buSzPct val="100000"/>
          <a:buFont typeface="Wingdings" pitchFamily="2" charset="2"/>
          <a:buNone/>
          <a:tabLst/>
          <a:defRPr kumimoji="0" lang="en-US" sz="16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01_Grundlagen.pp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01_Grundlagen.p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01_Grundlagen.pp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01_Grundlagen.pp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01_Grundlagen.pp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01_Grundlagen.pp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01_Grundlagen.pp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775</Words>
  <Application>Microsoft Office PowerPoint</Application>
  <PresentationFormat>A4 Paper (210x297 mm)</PresentationFormat>
  <Paragraphs>117</Paragraphs>
  <Slides>19</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19</vt:i4>
      </vt:variant>
    </vt:vector>
  </HeadingPairs>
  <TitlesOfParts>
    <vt:vector size="29" baseType="lpstr">
      <vt:lpstr>Arial</vt:lpstr>
      <vt:lpstr>Arial Rounded MT Bold</vt:lpstr>
      <vt:lpstr>Verdana</vt:lpstr>
      <vt:lpstr>Wingdings</vt:lpstr>
      <vt:lpstr>Times New Roman</vt:lpstr>
      <vt:lpstr>Calibri</vt:lpstr>
      <vt:lpstr>PMingLiU</vt:lpstr>
      <vt:lpstr>Helvetica</vt:lpstr>
      <vt:lpstr>New York</vt:lpstr>
      <vt:lpstr>1_SE Book</vt:lpstr>
      <vt:lpstr>4  Software-Nutzen und Software-Kosten </vt:lpstr>
      <vt:lpstr>Ziele und Nutzen eines Projekts</vt:lpstr>
      <vt:lpstr>4.1 Die Kosten eines Software-Projekts</vt:lpstr>
      <vt:lpstr>Make or Buy - 1</vt:lpstr>
      <vt:lpstr>Make or Buy - 2</vt:lpstr>
      <vt:lpstr>Kauf oder Neuentwicklung</vt:lpstr>
      <vt:lpstr>Kostenbetrachtung</vt:lpstr>
      <vt:lpstr>PowerPoint Presentation</vt:lpstr>
      <vt:lpstr>Break-even-Point</vt:lpstr>
      <vt:lpstr>Wesentliche Kosten eines SW-Projekts</vt:lpstr>
      <vt:lpstr>4.2 Der Aufwand in den einzelnen Phasen des Software-Projekts und in der Wartung</vt:lpstr>
      <vt:lpstr>Kostenverteilung - 1</vt:lpstr>
      <vt:lpstr>Kostenverteilung - 2</vt:lpstr>
      <vt:lpstr>Kostenverteilung nach Boehm</vt:lpstr>
      <vt:lpstr>4.3 Risiken durch Qualitätsmängel </vt:lpstr>
      <vt:lpstr>Software-Kosten</vt:lpstr>
      <vt:lpstr>4.4 Die Beziehung zwischen Fehlerentstehung und -entdeckung</vt:lpstr>
      <vt:lpstr>Fehlerentdeckung</vt:lpstr>
      <vt:lpstr>Fehlerkosten über die Latenzzeit</vt:lpstr>
    </vt:vector>
  </TitlesOfParts>
  <Company>Universität Stuttgart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 Software-Nutzen und Software-Kosten</dc:title>
  <dc:creator>Institut für Softwaretechnologie</dc:creator>
  <cp:lastModifiedBy>Horst Lichter</cp:lastModifiedBy>
  <cp:revision>81</cp:revision>
  <dcterms:created xsi:type="dcterms:W3CDTF">2010-06-23T08:53:17Z</dcterms:created>
  <dcterms:modified xsi:type="dcterms:W3CDTF">2022-11-16T09:46:07Z</dcterms:modified>
</cp:coreProperties>
</file>