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1" r:id="rId1"/>
  </p:sldMasterIdLst>
  <p:notesMasterIdLst>
    <p:notesMasterId r:id="rId42"/>
  </p:notesMasterIdLst>
  <p:sldIdLst>
    <p:sldId id="287" r:id="rId2"/>
    <p:sldId id="288" r:id="rId3"/>
    <p:sldId id="346" r:id="rId4"/>
    <p:sldId id="289" r:id="rId5"/>
    <p:sldId id="290" r:id="rId6"/>
    <p:sldId id="325" r:id="rId7"/>
    <p:sldId id="293" r:id="rId8"/>
    <p:sldId id="294" r:id="rId9"/>
    <p:sldId id="347" r:id="rId10"/>
    <p:sldId id="295" r:id="rId11"/>
    <p:sldId id="296" r:id="rId12"/>
    <p:sldId id="326" r:id="rId13"/>
    <p:sldId id="344" r:id="rId14"/>
    <p:sldId id="300" r:id="rId15"/>
    <p:sldId id="327" r:id="rId16"/>
    <p:sldId id="328" r:id="rId17"/>
    <p:sldId id="348" r:id="rId18"/>
    <p:sldId id="307" r:id="rId19"/>
    <p:sldId id="345" r:id="rId20"/>
    <p:sldId id="330" r:id="rId21"/>
    <p:sldId id="331" r:id="rId22"/>
    <p:sldId id="332" r:id="rId23"/>
    <p:sldId id="349" r:id="rId24"/>
    <p:sldId id="350" r:id="rId25"/>
    <p:sldId id="333" r:id="rId26"/>
    <p:sldId id="337" r:id="rId27"/>
    <p:sldId id="336" r:id="rId28"/>
    <p:sldId id="314" r:id="rId29"/>
    <p:sldId id="352" r:id="rId30"/>
    <p:sldId id="316" r:id="rId31"/>
    <p:sldId id="317" r:id="rId32"/>
    <p:sldId id="338" r:id="rId33"/>
    <p:sldId id="319" r:id="rId34"/>
    <p:sldId id="339" r:id="rId35"/>
    <p:sldId id="340" r:id="rId36"/>
    <p:sldId id="320" r:id="rId37"/>
    <p:sldId id="341" r:id="rId38"/>
    <p:sldId id="322" r:id="rId39"/>
    <p:sldId id="351" r:id="rId40"/>
    <p:sldId id="343" r:id="rId41"/>
  </p:sldIdLst>
  <p:sldSz cx="9906000" cy="6858000" type="A4"/>
  <p:notesSz cx="7099300" cy="10234613"/>
  <p:defaultTextStyle>
    <a:defPPr>
      <a:defRPr lang="de-DE"/>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979">
          <p15:clr>
            <a:srgbClr val="A4A3A4"/>
          </p15:clr>
        </p15:guide>
        <p15:guide id="2" orient="horz" pos="1162">
          <p15:clr>
            <a:srgbClr val="A4A3A4"/>
          </p15:clr>
        </p15:guide>
        <p15:guide id="3" orient="horz" pos="2251">
          <p15:clr>
            <a:srgbClr val="A4A3A4"/>
          </p15:clr>
        </p15:guide>
        <p15:guide id="4" orient="horz" pos="572">
          <p15:clr>
            <a:srgbClr val="A4A3A4"/>
          </p15:clr>
        </p15:guide>
        <p15:guide id="5" orient="horz" pos="709">
          <p15:clr>
            <a:srgbClr val="A4A3A4"/>
          </p15:clr>
        </p15:guide>
        <p15:guide id="6" pos="3120">
          <p15:clr>
            <a:srgbClr val="A4A3A4"/>
          </p15:clr>
        </p15:guide>
        <p15:guide id="7" pos="516">
          <p15:clr>
            <a:srgbClr val="A4A3A4"/>
          </p15:clr>
        </p15:guide>
        <p15:guide id="8" pos="58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990099"/>
    <a:srgbClr val="009900"/>
    <a:srgbClr val="FF0000"/>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408" autoAdjust="0"/>
  </p:normalViewPr>
  <p:slideViewPr>
    <p:cSldViewPr>
      <p:cViewPr varScale="1">
        <p:scale>
          <a:sx n="110" d="100"/>
          <a:sy n="110" d="100"/>
        </p:scale>
        <p:origin x="834" y="102"/>
      </p:cViewPr>
      <p:guideLst>
        <p:guide orient="horz" pos="1979"/>
        <p:guide orient="horz" pos="1162"/>
        <p:guide orient="horz" pos="2251"/>
        <p:guide orient="horz" pos="572"/>
        <p:guide orient="horz" pos="709"/>
        <p:guide pos="3120"/>
        <p:guide pos="516"/>
        <p:guide pos="5823"/>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26.xml"/><Relationship Id="rId39" Type="http://schemas.openxmlformats.org/officeDocument/2006/relationships/slide" Target="slides/slide39.xml"/><Relationship Id="rId21" Type="http://schemas.openxmlformats.org/officeDocument/2006/relationships/slide" Target="slides/slide21.xml"/><Relationship Id="rId34" Type="http://schemas.openxmlformats.org/officeDocument/2006/relationships/slide" Target="slides/slide34.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5.xml"/><Relationship Id="rId33" Type="http://schemas.openxmlformats.org/officeDocument/2006/relationships/slide" Target="slides/slide33.xml"/><Relationship Id="rId38" Type="http://schemas.openxmlformats.org/officeDocument/2006/relationships/slide" Target="slides/slide38.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29.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4.xml"/><Relationship Id="rId32" Type="http://schemas.openxmlformats.org/officeDocument/2006/relationships/slide" Target="slides/slide32.xml"/><Relationship Id="rId37" Type="http://schemas.openxmlformats.org/officeDocument/2006/relationships/slide" Target="slides/slide37.xml"/><Relationship Id="rId40" Type="http://schemas.openxmlformats.org/officeDocument/2006/relationships/slide" Target="slides/slide40.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3.xml"/><Relationship Id="rId28" Type="http://schemas.openxmlformats.org/officeDocument/2006/relationships/slide" Target="slides/slide28.xml"/><Relationship Id="rId36" Type="http://schemas.openxmlformats.org/officeDocument/2006/relationships/slide" Target="slides/slide36.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1.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27.xml"/><Relationship Id="rId30" Type="http://schemas.openxmlformats.org/officeDocument/2006/relationships/slide" Target="slides/slide30.xml"/><Relationship Id="rId35" Type="http://schemas.openxmlformats.org/officeDocument/2006/relationships/slide" Target="slides/slide35.xml"/><Relationship Id="rId8" Type="http://schemas.openxmlformats.org/officeDocument/2006/relationships/slide" Target="slides/slide8.xml"/><Relationship Id="rId3"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a:lvl1pPr>
          </a:lstStyle>
          <a:p>
            <a:pPr>
              <a:defRPr/>
            </a:pPr>
            <a:endParaRPr lang="de-DE"/>
          </a:p>
        </p:txBody>
      </p:sp>
      <p:sp>
        <p:nvSpPr>
          <p:cNvPr id="6147"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a:lvl1pPr>
          </a:lstStyle>
          <a:p>
            <a:pPr>
              <a:defRPr/>
            </a:pPr>
            <a:endParaRPr lang="de-DE"/>
          </a:p>
        </p:txBody>
      </p:sp>
      <p:sp>
        <p:nvSpPr>
          <p:cNvPr id="45060" name="Rectangle 4"/>
          <p:cNvSpPr>
            <a:spLocks noRot="1" noChangeArrowheads="1" noTextEdit="1"/>
          </p:cNvSpPr>
          <p:nvPr>
            <p:ph type="sldImg" idx="2"/>
          </p:nvPr>
        </p:nvSpPr>
        <p:spPr bwMode="auto">
          <a:xfrm>
            <a:off x="779463" y="768350"/>
            <a:ext cx="554037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150"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a:lvl1pPr>
          </a:lstStyle>
          <a:p>
            <a:pPr>
              <a:defRPr/>
            </a:pPr>
            <a:endParaRPr lang="de-DE"/>
          </a:p>
        </p:txBody>
      </p:sp>
      <p:sp>
        <p:nvSpPr>
          <p:cNvPr id="6151"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a:lvl1pPr>
          </a:lstStyle>
          <a:p>
            <a:fld id="{76EB79FC-3492-43E0-836D-115FA1F0E079}"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5"/>
            <a:ext cx="9501187" cy="5326063"/>
          </a:xfrm>
        </p:spPr>
        <p:txBody>
          <a:bodyPr/>
          <a:lstStyle>
            <a:lvl1pPr>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CDFC59F0-0A43-4A5A-BB9E-D576BC2F1A5F}" type="slidenum">
              <a:rPr lang="de-DE" altLang="en-US"/>
              <a:pPr/>
              <a:t>‹#›</a:t>
            </a:fld>
            <a:endParaRPr lang="de-DE" altLang="en-US"/>
          </a:p>
        </p:txBody>
      </p:sp>
    </p:spTree>
    <p:extLst>
      <p:ext uri="{BB962C8B-B14F-4D97-AF65-F5344CB8AC3E}">
        <p14:creationId xmlns:p14="http://schemas.microsoft.com/office/powerpoint/2010/main" val="903698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6" y="836612"/>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fld id="{46B4CF1A-1E30-4D24-823F-A789AF7A3645}" type="slidenum">
              <a:rPr lang="de-DE" altLang="en-US"/>
              <a:pPr/>
              <a:t>‹#›</a:t>
            </a:fld>
            <a:endParaRPr lang="de-DE" altLang="en-US"/>
          </a:p>
        </p:txBody>
      </p:sp>
    </p:spTree>
    <p:extLst>
      <p:ext uri="{BB962C8B-B14F-4D97-AF65-F5344CB8AC3E}">
        <p14:creationId xmlns:p14="http://schemas.microsoft.com/office/powerpoint/2010/main" val="985578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6"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612BD9F4-EC61-4828-8AFA-34857C344E5E}" type="slidenum">
              <a:rPr lang="de-DE" altLang="en-US"/>
              <a:pPr/>
              <a:t>‹#›</a:t>
            </a:fld>
            <a:endParaRPr lang="de-DE" altLang="en-US"/>
          </a:p>
        </p:txBody>
      </p:sp>
    </p:spTree>
    <p:extLst>
      <p:ext uri="{BB962C8B-B14F-4D97-AF65-F5344CB8AC3E}">
        <p14:creationId xmlns:p14="http://schemas.microsoft.com/office/powerpoint/2010/main" val="3116857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33D941D3-484A-424D-BAD9-E412998D0089}" type="slidenum">
              <a:rPr lang="de-DE" altLang="en-US"/>
              <a:pPr/>
              <a:t>‹#›</a:t>
            </a:fld>
            <a:endParaRPr lang="de-DE" altLang="en-US"/>
          </a:p>
        </p:txBody>
      </p:sp>
    </p:spTree>
    <p:extLst>
      <p:ext uri="{BB962C8B-B14F-4D97-AF65-F5344CB8AC3E}">
        <p14:creationId xmlns:p14="http://schemas.microsoft.com/office/powerpoint/2010/main" val="662160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fld id="{BBEFC53E-1385-4959-8126-FDF2F162EE54}" type="slidenum">
              <a:rPr lang="de-DE" altLang="en-US"/>
              <a:pPr/>
              <a:t>‹#›</a:t>
            </a:fld>
            <a:endParaRPr lang="de-DE" altLang="en-US"/>
          </a:p>
        </p:txBody>
      </p:sp>
    </p:spTree>
    <p:extLst>
      <p:ext uri="{BB962C8B-B14F-4D97-AF65-F5344CB8AC3E}">
        <p14:creationId xmlns:p14="http://schemas.microsoft.com/office/powerpoint/2010/main" val="1712897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0" y="1196603"/>
            <a:ext cx="7920880"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6"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2831768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0" y="1700808"/>
            <a:ext cx="7920880" cy="1224135"/>
          </a:xfrm>
        </p:spPr>
        <p:txBody>
          <a:bodyPr tIns="252000" bIns="252000">
            <a:normAutofit/>
          </a:bodyPr>
          <a:lstStyle>
            <a:lvl1pPr marL="1071563" indent="-1071563">
              <a:defRPr/>
            </a:lvl1pPr>
          </a:lstStyle>
          <a:p>
            <a:r>
              <a:rPr lang="en-US" dirty="0" smtClean="0"/>
              <a:t>Click to edit Master title style</a:t>
            </a:r>
            <a:endParaRPr lang="de-DE" dirty="0"/>
          </a:p>
        </p:txBody>
      </p:sp>
    </p:spTree>
    <p:extLst>
      <p:ext uri="{BB962C8B-B14F-4D97-AF65-F5344CB8AC3E}">
        <p14:creationId xmlns:p14="http://schemas.microsoft.com/office/powerpoint/2010/main" val="727587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p>
            <a:pPr defTabSz="762000" eaLnBrk="0" hangingPunct="0">
              <a:lnSpc>
                <a:spcPct val="90000"/>
              </a:lnSpc>
              <a:tabLst>
                <a:tab pos="3856038" algn="ctr"/>
                <a:tab pos="7620000" algn="r"/>
              </a:tabLst>
              <a:defRPr/>
            </a:pPr>
            <a:endParaRPr lang="en-US" sz="1100" dirty="0">
              <a:solidFill>
                <a:schemeClr val="accent5">
                  <a:lumMod val="25000"/>
                </a:schemeClr>
              </a:solidFill>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cs typeface="Arial" panose="020B0604020202020204" pitchFamily="34" charset="0"/>
              </a:defRPr>
            </a:lvl1pPr>
          </a:lstStyle>
          <a:p>
            <a:fld id="{2EEE0EDB-BD9B-4BF7-8F10-A29409C9BD35}"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Lst>
  <p:hf hdr="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xfrm>
            <a:off x="992188" y="1514475"/>
            <a:ext cx="7921625" cy="588963"/>
          </a:xfrm>
        </p:spPr>
        <p:txBody>
          <a:bodyPr>
            <a:spAutoFit/>
          </a:bodyPr>
          <a:lstStyle/>
          <a:p>
            <a:r>
              <a:rPr lang="de-DE" altLang="en-US" smtClean="0"/>
              <a:t>2	Grundbegriffe</a:t>
            </a:r>
          </a:p>
        </p:txBody>
      </p:sp>
      <p:sp>
        <p:nvSpPr>
          <p:cNvPr id="4099" name="Inhaltsplatzhalter 2"/>
          <p:cNvSpPr>
            <a:spLocks noGrp="1"/>
          </p:cNvSpPr>
          <p:nvPr>
            <p:ph sz="quarter" idx="13"/>
          </p:nvPr>
        </p:nvSpPr>
        <p:spPr>
          <a:xfrm>
            <a:off x="1497013" y="2565400"/>
            <a:ext cx="7416800" cy="3527425"/>
          </a:xfrm>
        </p:spPr>
        <p:txBody>
          <a:bodyPr/>
          <a:lstStyle/>
          <a:p>
            <a:pPr marL="457200" indent="-457200"/>
            <a:r>
              <a:rPr lang="de-DE" altLang="en-US" smtClean="0">
                <a:solidFill>
                  <a:srgbClr val="7F7F7F"/>
                </a:solidFill>
              </a:rPr>
              <a:t>2.1	Kosten</a:t>
            </a:r>
          </a:p>
          <a:p>
            <a:pPr marL="457200" indent="-457200"/>
            <a:r>
              <a:rPr lang="de-DE" altLang="en-US" smtClean="0">
                <a:solidFill>
                  <a:srgbClr val="7F7F7F"/>
                </a:solidFill>
              </a:rPr>
              <a:t>2.1	Engineering und Ingenieur </a:t>
            </a:r>
          </a:p>
          <a:p>
            <a:pPr marL="457200" indent="-457200"/>
            <a:r>
              <a:rPr lang="de-DE" altLang="en-US" smtClean="0">
                <a:solidFill>
                  <a:srgbClr val="7F7F7F"/>
                </a:solidFill>
              </a:rPr>
              <a:t>2.3	Software </a:t>
            </a:r>
          </a:p>
          <a:p>
            <a:pPr marL="457200" indent="-457200"/>
            <a:r>
              <a:rPr lang="de-DE" altLang="en-US" smtClean="0">
                <a:solidFill>
                  <a:srgbClr val="7F7F7F"/>
                </a:solidFill>
              </a:rPr>
              <a:t>2.4	Arbeiten, die an Software ausgeführt werden </a:t>
            </a:r>
          </a:p>
          <a:p>
            <a:pPr marL="457200" indent="-457200"/>
            <a:r>
              <a:rPr lang="de-DE" altLang="en-US" smtClean="0">
                <a:solidFill>
                  <a:srgbClr val="7F7F7F"/>
                </a:solidFill>
              </a:rPr>
              <a:t>2.5	Weitere Grundbegriffe </a:t>
            </a:r>
          </a:p>
          <a:p>
            <a:pPr marL="457200" indent="-457200"/>
            <a:endParaRPr lang="de-DE" altLang="en-US" smtClean="0">
              <a:solidFill>
                <a:srgbClr val="7F7F7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p:txBody>
          <a:bodyPr/>
          <a:lstStyle/>
          <a:p>
            <a:r>
              <a:rPr lang="de-DE" altLang="en-US" smtClean="0"/>
              <a:t>Engineering und Ingenieur </a:t>
            </a:r>
          </a:p>
        </p:txBody>
      </p:sp>
      <p:sp>
        <p:nvSpPr>
          <p:cNvPr id="13315" name="Inhaltsplatzhalter 2"/>
          <p:cNvSpPr>
            <a:spLocks noGrp="1"/>
          </p:cNvSpPr>
          <p:nvPr>
            <p:ph idx="1"/>
          </p:nvPr>
        </p:nvSpPr>
        <p:spPr>
          <a:xfrm>
            <a:off x="166688" y="981075"/>
            <a:ext cx="9501187" cy="5326063"/>
          </a:xfrm>
        </p:spPr>
        <p:txBody>
          <a:bodyPr/>
          <a:lstStyle/>
          <a:p>
            <a:pPr defTabSz="358775"/>
            <a:r>
              <a:rPr lang="de-DE" altLang="en-US" smtClean="0">
                <a:solidFill>
                  <a:srgbClr val="000000"/>
                </a:solidFill>
                <a:ea typeface="Times New Roman" panose="02020603050405020304" pitchFamily="18" charset="0"/>
                <a:cs typeface="New York" charset="0"/>
              </a:rPr>
              <a:t>Etymologie: </a:t>
            </a:r>
          </a:p>
          <a:p>
            <a:pPr lvl="1" defTabSz="358775"/>
            <a:r>
              <a:rPr lang="de-DE" altLang="en-US" smtClean="0">
                <a:solidFill>
                  <a:srgbClr val="000000"/>
                </a:solidFill>
                <a:ea typeface="Times New Roman" panose="02020603050405020304" pitchFamily="18" charset="0"/>
                <a:cs typeface="New York" charset="0"/>
              </a:rPr>
              <a:t>Ingenieur = Baufachmann für Festungen (d.h. Bauingenieur mit dem Spezialgebiet Festungen), dann allgemein für militärische Einrichtungen und Maschinen.</a:t>
            </a:r>
          </a:p>
          <a:p>
            <a:pPr defTabSz="358775"/>
            <a:r>
              <a:rPr lang="de-DE" altLang="en-US" smtClean="0">
                <a:solidFill>
                  <a:srgbClr val="000000"/>
                </a:solidFill>
                <a:ea typeface="Times New Roman" panose="02020603050405020304" pitchFamily="18" charset="0"/>
                <a:cs typeface="New York" charset="0"/>
              </a:rPr>
              <a:t>18. – 19. Jh.: Wandlung in die heute übliche Bedeutung: </a:t>
            </a:r>
            <a:br>
              <a:rPr lang="de-DE" altLang="en-US" smtClean="0">
                <a:solidFill>
                  <a:srgbClr val="000000"/>
                </a:solidFill>
                <a:ea typeface="Times New Roman" panose="02020603050405020304" pitchFamily="18" charset="0"/>
                <a:cs typeface="New York" charset="0"/>
              </a:rPr>
            </a:br>
            <a:r>
              <a:rPr lang="de-DE" altLang="en-US" smtClean="0">
                <a:solidFill>
                  <a:srgbClr val="000000"/>
                </a:solidFill>
                <a:ea typeface="Times New Roman" panose="02020603050405020304" pitchFamily="18" charset="0"/>
                <a:cs typeface="New York" charset="0"/>
              </a:rPr>
              <a:t>→ Bild des Ingenieurs, der alle Probleme löst und kraft seines Verstandes Dinge vollbringt, die wie Zauberei erscheinen. </a:t>
            </a:r>
          </a:p>
          <a:p>
            <a:pPr defTabSz="358775"/>
            <a:r>
              <a:rPr lang="de-DE" altLang="en-US" smtClean="0">
                <a:solidFill>
                  <a:srgbClr val="000000"/>
                </a:solidFill>
                <a:ea typeface="Times New Roman" panose="02020603050405020304" pitchFamily="18" charset="0"/>
                <a:cs typeface="New York" charset="0"/>
              </a:rPr>
              <a:t>Max Eyth (1836–1906) („</a:t>
            </a:r>
            <a:r>
              <a:rPr lang="de-DE" altLang="en-US" smtClean="0">
                <a:solidFill>
                  <a:srgbClr val="0000FF"/>
                </a:solidFill>
                <a:ea typeface="Times New Roman" panose="02020603050405020304" pitchFamily="18" charset="0"/>
                <a:cs typeface="New York" charset="0"/>
              </a:rPr>
              <a:t>Hinter Pflug und Schraubstock</a:t>
            </a:r>
            <a:r>
              <a:rPr lang="de-DE" altLang="en-US" smtClean="0">
                <a:solidFill>
                  <a:srgbClr val="000000"/>
                </a:solidFill>
                <a:ea typeface="Times New Roman" panose="02020603050405020304" pitchFamily="18" charset="0"/>
                <a:cs typeface="New York" charset="0"/>
              </a:rPr>
              <a:t>“) hat das Bild des Ingenieurs in Deutschland wesentlich geprägt. </a:t>
            </a:r>
            <a:br>
              <a:rPr lang="de-DE" altLang="en-US" smtClean="0">
                <a:solidFill>
                  <a:srgbClr val="000000"/>
                </a:solidFill>
                <a:ea typeface="Times New Roman" panose="02020603050405020304" pitchFamily="18" charset="0"/>
                <a:cs typeface="New York" charset="0"/>
              </a:rPr>
            </a:br>
            <a:endParaRPr lang="de-DE" altLang="en-US" smtClean="0">
              <a:solidFill>
                <a:srgbClr val="FF0000"/>
              </a:solidFill>
              <a:ea typeface="Times New Roman" panose="02020603050405020304" pitchFamily="18" charset="0"/>
              <a:cs typeface="New York" charset="0"/>
            </a:endParaRPr>
          </a:p>
          <a:p>
            <a:pPr defTabSz="358775"/>
            <a:r>
              <a:rPr lang="de-DE" altLang="en-US" smtClean="0">
                <a:solidFill>
                  <a:srgbClr val="3333FF"/>
                </a:solidFill>
                <a:ea typeface="Times New Roman" panose="02020603050405020304" pitchFamily="18" charset="0"/>
                <a:cs typeface="New York" charset="0"/>
              </a:rPr>
              <a:t>(Tipp: Buch in einer Bibliothek suchen und reinlesen!)</a:t>
            </a:r>
          </a:p>
        </p:txBody>
      </p:sp>
      <p:sp>
        <p:nvSpPr>
          <p:cNvPr id="133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46CC8A3-622F-4E9E-A5C4-6FC34A8BC365}" type="slidenum">
              <a:rPr lang="de-DE" altLang="en-US"/>
              <a:pPr eaLnBrk="1" hangingPunct="1"/>
              <a:t>10</a:t>
            </a:fld>
            <a:endParaRPr lang="de-DE"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p:txBody>
          <a:bodyPr/>
          <a:lstStyle/>
          <a:p>
            <a:r>
              <a:rPr lang="de-DE" altLang="en-US" smtClean="0"/>
              <a:t>Merkmale, Prinzipien - 1</a:t>
            </a:r>
          </a:p>
        </p:txBody>
      </p:sp>
      <p:sp>
        <p:nvSpPr>
          <p:cNvPr id="14339" name="Inhaltsplatzhalter 2"/>
          <p:cNvSpPr>
            <a:spLocks noGrp="1"/>
          </p:cNvSpPr>
          <p:nvPr>
            <p:ph idx="1"/>
          </p:nvPr>
        </p:nvSpPr>
        <p:spPr>
          <a:xfrm>
            <a:off x="166688" y="765175"/>
            <a:ext cx="9501187" cy="5326063"/>
          </a:xfrm>
        </p:spPr>
        <p:txBody>
          <a:bodyPr/>
          <a:lstStyle/>
          <a:p>
            <a:pPr defTabSz="358775"/>
            <a:r>
              <a:rPr lang="de-DE" altLang="en-US" b="1" smtClean="0"/>
              <a:t>Rationalität</a:t>
            </a:r>
            <a:r>
              <a:rPr lang="de-DE" altLang="en-US" smtClean="0"/>
              <a:t>, Anwendung der Wissenschaft als Grundprinzip</a:t>
            </a:r>
          </a:p>
          <a:p>
            <a:pPr lvl="1" defTabSz="358775"/>
            <a:r>
              <a:rPr lang="de-DE" altLang="en-US" smtClean="0"/>
              <a:t>Der Ingenieur ist ein Feind des Aberglaubens, ein Verehrer der Zahlen und Formeln, also ein Kind der Aufklärung, das alles mechanistisch zu 	erklären sucht und ablehnt, was (ihm) nicht erklärbar ist.</a:t>
            </a:r>
          </a:p>
          <a:p>
            <a:pPr defTabSz="358775"/>
            <a:endParaRPr lang="de-DE" altLang="en-US" smtClean="0"/>
          </a:p>
          <a:p>
            <a:pPr lvl="1" defTabSz="358775">
              <a:buFont typeface="Arial" panose="020B0604020202020204" pitchFamily="34" charset="0"/>
              <a:buNone/>
            </a:pPr>
            <a:endParaRPr lang="de-DE" altLang="en-US" smtClean="0"/>
          </a:p>
          <a:p>
            <a:pPr lvl="1" defTabSz="358775">
              <a:buFont typeface="Arial" panose="020B0604020202020204" pitchFamily="34" charset="0"/>
              <a:buNone/>
            </a:pPr>
            <a:endParaRPr lang="de-DE" altLang="en-US" smtClean="0"/>
          </a:p>
        </p:txBody>
      </p:sp>
      <p:sp>
        <p:nvSpPr>
          <p:cNvPr id="1434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3B65ABF-A3B2-443B-AAAF-1D1D33F5AF6E}" type="slidenum">
              <a:rPr lang="de-DE" altLang="en-US"/>
              <a:pPr eaLnBrk="1" hangingPunct="1"/>
              <a:t>11</a:t>
            </a:fld>
            <a:endParaRPr lang="de-DE"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p:txBody>
          <a:bodyPr/>
          <a:lstStyle/>
          <a:p>
            <a:r>
              <a:rPr lang="de-DE" altLang="en-US" smtClean="0"/>
              <a:t>Merkmale, Prinzipien - 2</a:t>
            </a:r>
          </a:p>
        </p:txBody>
      </p:sp>
      <p:sp>
        <p:nvSpPr>
          <p:cNvPr id="15363" name="Inhaltsplatzhalter 2"/>
          <p:cNvSpPr>
            <a:spLocks noGrp="1"/>
          </p:cNvSpPr>
          <p:nvPr>
            <p:ph idx="1"/>
          </p:nvPr>
        </p:nvSpPr>
        <p:spPr>
          <a:xfrm>
            <a:off x="166688" y="765175"/>
            <a:ext cx="9501187" cy="4248150"/>
          </a:xfrm>
        </p:spPr>
        <p:txBody>
          <a:bodyPr/>
          <a:lstStyle/>
          <a:p>
            <a:pPr defTabSz="358775"/>
            <a:r>
              <a:rPr lang="de-DE" altLang="en-US" b="1" smtClean="0"/>
              <a:t>Problemlösen</a:t>
            </a:r>
            <a:r>
              <a:rPr lang="de-DE" altLang="en-US" smtClean="0"/>
              <a:t> als eigentliche Aufgabe</a:t>
            </a:r>
          </a:p>
          <a:p>
            <a:pPr lvl="1" defTabSz="358775"/>
            <a:r>
              <a:rPr lang="de-DE" altLang="en-US" smtClean="0"/>
              <a:t>Die </a:t>
            </a:r>
            <a:r>
              <a:rPr lang="de-DE" altLang="en-US" b="1" smtClean="0"/>
              <a:t>Rationalität</a:t>
            </a:r>
            <a:r>
              <a:rPr lang="de-DE" altLang="en-US" smtClean="0"/>
              <a:t> verbindet den Ingenieur mit jedem Naturwissenschaftler, aber dieses Merkmal unterscheidet die beiden Gruppen deutlich.</a:t>
            </a:r>
          </a:p>
          <a:p>
            <a:pPr lvl="1" defTabSz="358775"/>
            <a:r>
              <a:rPr lang="de-DE" altLang="en-US" smtClean="0"/>
              <a:t>Der Naturwissenschaftler will Probleme formulieren, vermeiden, ihre Ursachen erkennen und bekämpfen, kurz: </a:t>
            </a:r>
            <a:r>
              <a:rPr lang="de-DE" altLang="en-US" b="1" smtClean="0"/>
              <a:t>die Welt verstehen und erklären</a:t>
            </a:r>
            <a:r>
              <a:rPr lang="de-DE" altLang="en-US" smtClean="0"/>
              <a:t>.</a:t>
            </a:r>
          </a:p>
          <a:p>
            <a:pPr lvl="1" defTabSz="358775"/>
            <a:r>
              <a:rPr lang="de-DE" altLang="en-US" smtClean="0"/>
              <a:t>Der Ingenieur will </a:t>
            </a:r>
            <a:r>
              <a:rPr lang="de-DE" altLang="en-US" b="1" smtClean="0"/>
              <a:t>Probleme lösen</a:t>
            </a:r>
            <a:r>
              <a:rPr lang="de-DE" altLang="en-US" smtClean="0"/>
              <a:t>, indem er die Welt technisch verändert, also baut, Distanzen überbrückt, Energie verfügbar macht, oder die größtmögliche Zerstörung anrichtet. </a:t>
            </a:r>
            <a:br>
              <a:rPr lang="de-DE" altLang="en-US" smtClean="0"/>
            </a:br>
            <a:endParaRPr lang="de-DE" altLang="en-US" smtClean="0"/>
          </a:p>
          <a:p>
            <a:pPr defTabSz="358775"/>
            <a:endParaRPr lang="de-DE" altLang="en-US" smtClean="0"/>
          </a:p>
          <a:p>
            <a:pPr lvl="1" defTabSz="358775">
              <a:buFont typeface="Arial" panose="020B0604020202020204" pitchFamily="34" charset="0"/>
              <a:buNone/>
            </a:pPr>
            <a:endParaRPr lang="de-DE" altLang="en-US" smtClean="0"/>
          </a:p>
          <a:p>
            <a:pPr lvl="1" defTabSz="358775">
              <a:buFont typeface="Arial" panose="020B0604020202020204" pitchFamily="34" charset="0"/>
              <a:buNone/>
            </a:pPr>
            <a:endParaRPr lang="de-DE" altLang="en-US" smtClean="0"/>
          </a:p>
        </p:txBody>
      </p:sp>
      <p:sp>
        <p:nvSpPr>
          <p:cNvPr id="1536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571452A-A1A9-4D96-9060-8C13AC4A0DAC}" type="slidenum">
              <a:rPr lang="de-DE" altLang="en-US"/>
              <a:pPr eaLnBrk="1" hangingPunct="1"/>
              <a:t>12</a:t>
            </a:fld>
            <a:endParaRPr lang="de-DE" altLang="en-US"/>
          </a:p>
        </p:txBody>
      </p:sp>
      <p:sp>
        <p:nvSpPr>
          <p:cNvPr id="15365" name="TextBox 3"/>
          <p:cNvSpPr txBox="1">
            <a:spLocks noChangeArrowheads="1"/>
          </p:cNvSpPr>
          <p:nvPr/>
        </p:nvSpPr>
        <p:spPr bwMode="auto">
          <a:xfrm>
            <a:off x="631825" y="4868863"/>
            <a:ext cx="8713788" cy="83185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US" altLang="en-US" sz="2400" i="1">
                <a:solidFill>
                  <a:srgbClr val="3333FF"/>
                </a:solidFill>
                <a:latin typeface="Calibri" panose="020F0502020204030204" pitchFamily="34" charset="0"/>
                <a:cs typeface="Calibri" panose="020F0502020204030204" pitchFamily="34" charset="0"/>
              </a:rPr>
              <a:t>Scientists build to learn, engineers learn to build</a:t>
            </a:r>
          </a:p>
          <a:p>
            <a:pPr algn="r" eaLnBrk="1" hangingPunct="1"/>
            <a:r>
              <a:rPr lang="en-US" altLang="en-US" sz="2400">
                <a:latin typeface="Calibri" panose="020F0502020204030204" pitchFamily="34" charset="0"/>
                <a:cs typeface="Calibri" panose="020F0502020204030204" pitchFamily="34" charset="0"/>
              </a:rPr>
              <a:t>Fred Brooks (1977)</a:t>
            </a:r>
            <a:endParaRPr lang="de-DE" altLang="en-US" sz="2400">
              <a:latin typeface="Calibri" panose="020F0502020204030204" pitchFamily="34" charset="0"/>
              <a:cs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de-DE" altLang="en-US" smtClean="0"/>
              <a:t>Merkmale, Prinzipien - 3</a:t>
            </a:r>
          </a:p>
        </p:txBody>
      </p:sp>
      <p:sp>
        <p:nvSpPr>
          <p:cNvPr id="16387" name="Content Placeholder 4"/>
          <p:cNvSpPr>
            <a:spLocks noGrp="1"/>
          </p:cNvSpPr>
          <p:nvPr>
            <p:ph sz="quarter" idx="13"/>
          </p:nvPr>
        </p:nvSpPr>
        <p:spPr>
          <a:xfrm>
            <a:off x="200025" y="981075"/>
            <a:ext cx="9505950" cy="503238"/>
          </a:xfrm>
        </p:spPr>
        <p:txBody>
          <a:bodyPr/>
          <a:lstStyle/>
          <a:p>
            <a:r>
              <a:rPr lang="de-DE" altLang="en-US" smtClean="0"/>
              <a:t>Das folgende Gedicht verherrlicht den Ingenieur:</a:t>
            </a:r>
          </a:p>
        </p:txBody>
      </p:sp>
      <p:sp>
        <p:nvSpPr>
          <p:cNvPr id="16388" name="Content Placeholder 5"/>
          <p:cNvSpPr>
            <a:spLocks noGrp="1"/>
          </p:cNvSpPr>
          <p:nvPr>
            <p:ph sz="quarter" idx="14"/>
          </p:nvPr>
        </p:nvSpPr>
        <p:spPr>
          <a:xfrm>
            <a:off x="200025" y="5011738"/>
            <a:ext cx="9505950" cy="1441450"/>
          </a:xfrm>
        </p:spPr>
        <p:txBody>
          <a:bodyPr/>
          <a:lstStyle/>
          <a:p>
            <a:pPr defTabSz="358775"/>
            <a:r>
              <a:rPr lang="de-DE" altLang="en-US" smtClean="0"/>
              <a:t>Welchen tieferen Sinn haben diese Handlungen? </a:t>
            </a:r>
          </a:p>
          <a:p>
            <a:pPr defTabSz="358775"/>
            <a:r>
              <a:rPr lang="de-DE" altLang="en-US" smtClean="0"/>
              <a:t>Anscheinend keinen! Die Sinnfrage wird nicht gestellt, Problemlösen ist </a:t>
            </a:r>
            <a:r>
              <a:rPr lang="de-DE" altLang="en-US" b="1" smtClean="0"/>
              <a:t>Selbstzweck</a:t>
            </a:r>
            <a:r>
              <a:rPr lang="de-DE" altLang="en-US" smtClean="0"/>
              <a:t>!</a:t>
            </a:r>
          </a:p>
        </p:txBody>
      </p:sp>
      <p:sp>
        <p:nvSpPr>
          <p:cNvPr id="16389" name="Slide Number Placehold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7E24F01-AB03-4A2D-8953-60A7603754DB}" type="slidenum">
              <a:rPr lang="de-DE" altLang="en-US"/>
              <a:pPr eaLnBrk="1" hangingPunct="1"/>
              <a:t>13</a:t>
            </a:fld>
            <a:endParaRPr lang="de-DE" altLang="en-US"/>
          </a:p>
        </p:txBody>
      </p:sp>
      <p:sp>
        <p:nvSpPr>
          <p:cNvPr id="16390" name="TextBox 6"/>
          <p:cNvSpPr txBox="1">
            <a:spLocks noChangeArrowheads="1"/>
          </p:cNvSpPr>
          <p:nvPr/>
        </p:nvSpPr>
        <p:spPr bwMode="auto">
          <a:xfrm>
            <a:off x="704850" y="1484313"/>
            <a:ext cx="8785225" cy="34163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en-US" sz="2400" i="1">
                <a:solidFill>
                  <a:srgbClr val="3333FF"/>
                </a:solidFill>
              </a:rPr>
              <a:t>Dem Ingenieur ist nichts zu schwere –</a:t>
            </a:r>
            <a:br>
              <a:rPr lang="de-DE" altLang="en-US" sz="2400" i="1">
                <a:solidFill>
                  <a:srgbClr val="3333FF"/>
                </a:solidFill>
              </a:rPr>
            </a:br>
            <a:r>
              <a:rPr lang="de-DE" altLang="en-US" sz="2400" i="1">
                <a:solidFill>
                  <a:srgbClr val="3333FF"/>
                </a:solidFill>
              </a:rPr>
              <a:t>Er lacht und spricht: Wenn dieses nicht, so geht doch das!</a:t>
            </a:r>
            <a:br>
              <a:rPr lang="de-DE" altLang="en-US" sz="2400" i="1">
                <a:solidFill>
                  <a:srgbClr val="3333FF"/>
                </a:solidFill>
              </a:rPr>
            </a:br>
            <a:r>
              <a:rPr lang="de-DE" altLang="en-US" sz="2400" i="1">
                <a:solidFill>
                  <a:srgbClr val="3333FF"/>
                </a:solidFill>
              </a:rPr>
              <a:t>Er überbrückt die Flüsse und die Meere,</a:t>
            </a:r>
            <a:br>
              <a:rPr lang="de-DE" altLang="en-US" sz="2400" i="1">
                <a:solidFill>
                  <a:srgbClr val="3333FF"/>
                </a:solidFill>
              </a:rPr>
            </a:br>
            <a:r>
              <a:rPr lang="de-DE" altLang="en-US" sz="2400" i="1">
                <a:solidFill>
                  <a:srgbClr val="3333FF"/>
                </a:solidFill>
              </a:rPr>
              <a:t>Die Berge unverfroren zu durchbohren ist ihm Spaß.</a:t>
            </a:r>
            <a:br>
              <a:rPr lang="de-DE" altLang="en-US" sz="2400" i="1">
                <a:solidFill>
                  <a:srgbClr val="3333FF"/>
                </a:solidFill>
              </a:rPr>
            </a:br>
            <a:r>
              <a:rPr lang="de-DE" altLang="en-US" sz="2400" i="1">
                <a:solidFill>
                  <a:srgbClr val="3333FF"/>
                </a:solidFill>
              </a:rPr>
              <a:t>Er türmt die Bogen in die Luft,</a:t>
            </a:r>
            <a:br>
              <a:rPr lang="de-DE" altLang="en-US" sz="2400" i="1">
                <a:solidFill>
                  <a:srgbClr val="3333FF"/>
                </a:solidFill>
              </a:rPr>
            </a:br>
            <a:r>
              <a:rPr lang="de-DE" altLang="en-US" sz="2400" i="1">
                <a:solidFill>
                  <a:srgbClr val="3333FF"/>
                </a:solidFill>
              </a:rPr>
              <a:t>Er wühlt als Maulwurf in der Gruft,</a:t>
            </a:r>
            <a:br>
              <a:rPr lang="de-DE" altLang="en-US" sz="2400" i="1">
                <a:solidFill>
                  <a:srgbClr val="3333FF"/>
                </a:solidFill>
              </a:rPr>
            </a:br>
            <a:r>
              <a:rPr lang="de-DE" altLang="en-US" sz="2400" i="1">
                <a:solidFill>
                  <a:srgbClr val="3333FF"/>
                </a:solidFill>
              </a:rPr>
              <a:t>Kein Hindernis ist ihm zu groß –</a:t>
            </a:r>
            <a:br>
              <a:rPr lang="de-DE" altLang="en-US" sz="2400" i="1">
                <a:solidFill>
                  <a:srgbClr val="3333FF"/>
                </a:solidFill>
              </a:rPr>
            </a:br>
            <a:r>
              <a:rPr lang="de-DE" altLang="en-US" sz="2400" i="1">
                <a:solidFill>
                  <a:srgbClr val="3333FF"/>
                </a:solidFill>
              </a:rPr>
              <a:t>Er geht drauf los!</a:t>
            </a:r>
            <a:r>
              <a:rPr lang="de-DE" altLang="en-US" sz="2400">
                <a:solidFill>
                  <a:srgbClr val="3333FF"/>
                </a:solidFill>
              </a:rPr>
              <a:t>	</a:t>
            </a:r>
          </a:p>
          <a:p>
            <a:pPr algn="r" eaLnBrk="1" hangingPunct="1"/>
            <a:r>
              <a:rPr lang="de-DE" altLang="en-US" sz="2400"/>
              <a:t>Heinrich Seidel (1842–1906)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p:txBody>
          <a:bodyPr/>
          <a:lstStyle/>
          <a:p>
            <a:r>
              <a:rPr lang="de-DE" altLang="en-US" smtClean="0"/>
              <a:t>Merkmale, Prinzipien - 4</a:t>
            </a:r>
          </a:p>
        </p:txBody>
      </p:sp>
      <p:sp>
        <p:nvSpPr>
          <p:cNvPr id="17411" name="Inhaltsplatzhalter 2"/>
          <p:cNvSpPr>
            <a:spLocks noGrp="1"/>
          </p:cNvSpPr>
          <p:nvPr>
            <p:ph idx="1"/>
          </p:nvPr>
        </p:nvSpPr>
        <p:spPr>
          <a:xfrm>
            <a:off x="166688" y="981075"/>
            <a:ext cx="9501187" cy="5326063"/>
          </a:xfrm>
        </p:spPr>
        <p:txBody>
          <a:bodyPr/>
          <a:lstStyle/>
          <a:p>
            <a:pPr defTabSz="358775"/>
            <a:r>
              <a:rPr lang="de-DE" altLang="en-US" b="1" smtClean="0"/>
              <a:t>Kostenbewusstsein</a:t>
            </a:r>
            <a:r>
              <a:rPr lang="de-DE" altLang="en-US" smtClean="0"/>
              <a:t> statt Perfektionismus</a:t>
            </a:r>
          </a:p>
          <a:p>
            <a:pPr lvl="1" defTabSz="358775"/>
            <a:r>
              <a:rPr lang="de-DE" altLang="en-US" smtClean="0"/>
              <a:t>Eine Lösung ist gut, wenn ihr Nutzen hoch ist, ihre Kosten gering sind. Daher ist ein guter Ingenieur kein Perfektionist: Eine perfekte Lösung hat nur selten ein günstiges Preis/Leistungsverhältnis.</a:t>
            </a:r>
          </a:p>
          <a:p>
            <a:pPr defTabSz="358775"/>
            <a:endParaRPr lang="de-DE" altLang="en-US" smtClean="0"/>
          </a:p>
          <a:p>
            <a:pPr defTabSz="358775"/>
            <a:r>
              <a:rPr lang="de-DE" altLang="en-US" b="1" smtClean="0"/>
              <a:t>Universeller Anspruch</a:t>
            </a:r>
            <a:r>
              <a:rPr lang="de-DE" altLang="en-US" smtClean="0"/>
              <a:t>, der nicht vor Fachgrenzen Halt macht</a:t>
            </a:r>
          </a:p>
          <a:p>
            <a:pPr lvl="1" defTabSz="358775"/>
            <a:r>
              <a:rPr lang="de-DE" altLang="en-US" smtClean="0"/>
              <a:t>Ein Ingenieur kapituliert nicht, wenn das Problem die Grenzen seines Fachs überschreitet. Er ist in diesem Sinne Generalist.</a:t>
            </a:r>
          </a:p>
          <a:p>
            <a:pPr defTabSz="358775"/>
            <a:endParaRPr lang="de-DE" altLang="en-US" smtClean="0"/>
          </a:p>
        </p:txBody>
      </p:sp>
      <p:sp>
        <p:nvSpPr>
          <p:cNvPr id="1741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8BCB8D6-4AB5-4143-A0F4-A5105D58991F}" type="slidenum">
              <a:rPr lang="de-DE" altLang="en-US"/>
              <a:pPr eaLnBrk="1" hangingPunct="1"/>
              <a:t>14</a:t>
            </a:fld>
            <a:endParaRPr lang="de-DE"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de-DE" altLang="en-US" smtClean="0"/>
              <a:t>Was können wir lernen? - 1</a:t>
            </a:r>
          </a:p>
        </p:txBody>
      </p:sp>
      <p:sp>
        <p:nvSpPr>
          <p:cNvPr id="18435" name="Content Placeholder 2"/>
          <p:cNvSpPr>
            <a:spLocks noGrp="1"/>
          </p:cNvSpPr>
          <p:nvPr>
            <p:ph idx="1"/>
          </p:nvPr>
        </p:nvSpPr>
        <p:spPr>
          <a:xfrm>
            <a:off x="166688" y="981075"/>
            <a:ext cx="9501187" cy="5326063"/>
          </a:xfrm>
        </p:spPr>
        <p:txBody>
          <a:bodyPr/>
          <a:lstStyle/>
          <a:p>
            <a:pPr defTabSz="358775"/>
            <a:r>
              <a:rPr lang="de-DE" altLang="en-US" smtClean="0"/>
              <a:t>Ingenieure entwickeln </a:t>
            </a:r>
            <a:r>
              <a:rPr lang="de-DE" altLang="en-US" b="1" smtClean="0"/>
              <a:t>Methoden</a:t>
            </a:r>
            <a:r>
              <a:rPr lang="de-DE" altLang="en-US" smtClean="0"/>
              <a:t> und wenden sie an, realisieren und gebrauchen </a:t>
            </a:r>
            <a:r>
              <a:rPr lang="de-DE" altLang="en-US" b="1" smtClean="0"/>
              <a:t>Werkzeuge</a:t>
            </a:r>
            <a:r>
              <a:rPr lang="de-DE" altLang="en-US" smtClean="0"/>
              <a:t>. Aber das tun andere auch. Dagegen sind die folgenden Punkte für Ingenieure charakteristisch:</a:t>
            </a:r>
          </a:p>
          <a:p>
            <a:pPr defTabSz="358775"/>
            <a:r>
              <a:rPr lang="de-DE" altLang="en-US" b="1" smtClean="0"/>
              <a:t>Kosten</a:t>
            </a:r>
            <a:r>
              <a:rPr lang="de-DE" altLang="en-US" smtClean="0"/>
              <a:t> als Grundlage von Bewertungen</a:t>
            </a:r>
            <a:r>
              <a:rPr lang="de-DE" altLang="en-US" i="1" smtClean="0"/>
              <a:t> (siehe oben)</a:t>
            </a:r>
          </a:p>
          <a:p>
            <a:pPr lvl="1" defTabSz="358775"/>
            <a:r>
              <a:rPr lang="de-DE" altLang="en-US" smtClean="0">
                <a:solidFill>
                  <a:srgbClr val="3333FF"/>
                </a:solidFill>
              </a:rPr>
              <a:t>“Ich finde, dass ...” </a:t>
            </a:r>
            <a:r>
              <a:rPr lang="de-DE" altLang="en-US" smtClean="0"/>
              <a:t>ist lächerlich, objektive Kriterien sind relevant, insbesondere Kosten.</a:t>
            </a:r>
          </a:p>
          <a:p>
            <a:pPr defTabSz="358775"/>
            <a:r>
              <a:rPr lang="de-DE" altLang="en-US" b="1" smtClean="0"/>
              <a:t>Praktischer Erfolg</a:t>
            </a:r>
            <a:r>
              <a:rPr lang="de-DE" altLang="en-US" smtClean="0"/>
              <a:t> als einziger zulässiger Beweis</a:t>
            </a:r>
          </a:p>
          <a:p>
            <a:pPr lvl="1" defTabSz="358775"/>
            <a:r>
              <a:rPr lang="de-DE" altLang="en-US" smtClean="0"/>
              <a:t>Plausible Argumente haben nur vorläufigen Nutzen, Erfolg zählt, erfordert Messungen. Nur was gezählt oder gemessen wurde, ist ein akzeptables Argument. </a:t>
            </a:r>
          </a:p>
          <a:p>
            <a:pPr defTabSz="358775"/>
            <a:endParaRPr lang="de-DE" altLang="en-US" smtClean="0"/>
          </a:p>
        </p:txBody>
      </p:sp>
      <p:sp>
        <p:nvSpPr>
          <p:cNvPr id="1843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039EC3C-231A-4CF5-B419-80DB5E8365AE}" type="slidenum">
              <a:rPr lang="de-DE" altLang="en-US"/>
              <a:pPr eaLnBrk="1" hangingPunct="1"/>
              <a:t>15</a:t>
            </a:fld>
            <a:endParaRPr lang="de-DE"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de-DE" altLang="en-US" smtClean="0"/>
              <a:t>Was können wir lernen? - 2</a:t>
            </a:r>
          </a:p>
        </p:txBody>
      </p:sp>
      <p:sp>
        <p:nvSpPr>
          <p:cNvPr id="19459" name="Content Placeholder 2"/>
          <p:cNvSpPr>
            <a:spLocks noGrp="1"/>
          </p:cNvSpPr>
          <p:nvPr>
            <p:ph idx="1"/>
          </p:nvPr>
        </p:nvSpPr>
        <p:spPr>
          <a:xfrm>
            <a:off x="166688" y="981075"/>
            <a:ext cx="9501187" cy="5326063"/>
          </a:xfrm>
        </p:spPr>
        <p:txBody>
          <a:bodyPr/>
          <a:lstStyle/>
          <a:p>
            <a:pPr defTabSz="358775"/>
            <a:r>
              <a:rPr lang="de-DE" altLang="en-US" b="1" smtClean="0"/>
              <a:t>Qualitätsbewusstsein</a:t>
            </a:r>
            <a:r>
              <a:rPr lang="de-DE" altLang="en-US" smtClean="0"/>
              <a:t> als Denkprinzip</a:t>
            </a:r>
          </a:p>
          <a:p>
            <a:pPr lvl="1" defTabSz="358775"/>
            <a:r>
              <a:rPr lang="de-DE" altLang="en-US" smtClean="0"/>
              <a:t>Hohe Qualität ist ein Prinzip der unspezifischen Kostensenkung. Dieser Ansatz kommt aus der handwerklichen Tradition, die die Ingenieure übernommen haben.</a:t>
            </a:r>
          </a:p>
          <a:p>
            <a:pPr defTabSz="358775"/>
            <a:r>
              <a:rPr lang="de-DE" altLang="en-US" smtClean="0"/>
              <a:t>Die Einführung und Beachtung von </a:t>
            </a:r>
            <a:r>
              <a:rPr lang="de-DE" altLang="en-US" b="1" smtClean="0"/>
              <a:t>Normen</a:t>
            </a:r>
          </a:p>
          <a:p>
            <a:pPr lvl="1" defTabSz="358775"/>
            <a:r>
              <a:rPr lang="de-DE" altLang="en-US" smtClean="0"/>
              <a:t>Normen schaffen </a:t>
            </a:r>
            <a:r>
              <a:rPr lang="de-DE" altLang="en-US" b="1" smtClean="0"/>
              <a:t>passende Schnittstellen</a:t>
            </a:r>
            <a:r>
              <a:rPr lang="de-DE" altLang="en-US" smtClean="0"/>
              <a:t> (</a:t>
            </a:r>
            <a:r>
              <a:rPr lang="de-DE" altLang="en-US" smtClean="0">
                <a:solidFill>
                  <a:srgbClr val="3333FF"/>
                </a:solidFill>
              </a:rPr>
              <a:t>vgl. Norm für Passstifte</a:t>
            </a:r>
            <a:r>
              <a:rPr lang="de-DE" altLang="en-US" smtClean="0"/>
              <a:t>). </a:t>
            </a:r>
          </a:p>
          <a:p>
            <a:pPr lvl="1" defTabSz="358775"/>
            <a:r>
              <a:rPr lang="de-DE" altLang="en-US" smtClean="0"/>
              <a:t>Normen gibt es auch für </a:t>
            </a:r>
            <a:r>
              <a:rPr lang="de-DE" altLang="en-US" smtClean="0">
                <a:solidFill>
                  <a:srgbClr val="3333FF"/>
                </a:solidFill>
              </a:rPr>
              <a:t>Verfahren</a:t>
            </a:r>
            <a:r>
              <a:rPr lang="de-DE" altLang="en-US" smtClean="0"/>
              <a:t> und </a:t>
            </a:r>
            <a:r>
              <a:rPr lang="de-DE" altLang="en-US" smtClean="0">
                <a:solidFill>
                  <a:srgbClr val="3333FF"/>
                </a:solidFill>
              </a:rPr>
              <a:t>Begriffe</a:t>
            </a:r>
            <a:r>
              <a:rPr lang="de-DE" altLang="en-US" smtClean="0"/>
              <a:t>.</a:t>
            </a:r>
          </a:p>
          <a:p>
            <a:pPr lvl="3" defTabSz="358775"/>
            <a:r>
              <a:rPr lang="de-DE" altLang="en-US" smtClean="0"/>
              <a:t>Merke: Eine Norm wird </a:t>
            </a:r>
            <a:r>
              <a:rPr lang="de-DE" altLang="en-US" smtClean="0">
                <a:solidFill>
                  <a:srgbClr val="3333FF"/>
                </a:solidFill>
              </a:rPr>
              <a:t>immer</a:t>
            </a:r>
            <a:r>
              <a:rPr lang="de-DE" altLang="en-US" smtClean="0"/>
              <a:t> beachtet!</a:t>
            </a:r>
          </a:p>
          <a:p>
            <a:pPr defTabSz="358775"/>
            <a:r>
              <a:rPr lang="de-DE" altLang="en-US" smtClean="0"/>
              <a:t>Denken in </a:t>
            </a:r>
            <a:r>
              <a:rPr lang="de-DE" altLang="en-US" b="1" smtClean="0"/>
              <a:t>Baugruppen</a:t>
            </a:r>
            <a:endParaRPr lang="de-DE" altLang="en-US" smtClean="0"/>
          </a:p>
          <a:p>
            <a:pPr lvl="1" defTabSz="358775"/>
            <a:r>
              <a:rPr lang="de-DE" altLang="en-US" smtClean="0"/>
              <a:t>Durch Normen entsteht die Möglichkeit, Baugruppen zu verwenden, also 	die Lösung der Teilprobleme auszuklammern. </a:t>
            </a:r>
          </a:p>
          <a:p>
            <a:pPr defTabSz="358775"/>
            <a:endParaRPr lang="de-DE" altLang="en-US" smtClean="0"/>
          </a:p>
        </p:txBody>
      </p:sp>
      <p:sp>
        <p:nvSpPr>
          <p:cNvPr id="1946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5EE1ABE-3A21-4C6E-A616-7E288018C44E}" type="slidenum">
              <a:rPr lang="de-DE" altLang="en-US"/>
              <a:pPr eaLnBrk="1" hangingPunct="1"/>
              <a:t>16</a:t>
            </a:fld>
            <a:endParaRPr lang="de-DE"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92188" y="1700213"/>
            <a:ext cx="7921625" cy="1223962"/>
          </a:xfrm>
        </p:spPr>
        <p:txBody>
          <a:bodyPr>
            <a:spAutoFit/>
          </a:bodyPr>
          <a:lstStyle/>
          <a:p>
            <a:r>
              <a:rPr lang="de-DE" altLang="en-US" smtClean="0"/>
              <a:t>2.3	Software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p:txBody>
          <a:bodyPr/>
          <a:lstStyle/>
          <a:p>
            <a:r>
              <a:rPr lang="de-DE" altLang="en-US" smtClean="0"/>
              <a:t>Software</a:t>
            </a:r>
          </a:p>
        </p:txBody>
      </p:sp>
      <p:sp>
        <p:nvSpPr>
          <p:cNvPr id="21507" name="Inhaltsplatzhalter 2"/>
          <p:cNvSpPr>
            <a:spLocks noGrp="1"/>
          </p:cNvSpPr>
          <p:nvPr>
            <p:ph idx="1"/>
          </p:nvPr>
        </p:nvSpPr>
        <p:spPr>
          <a:xfrm>
            <a:off x="166688" y="4292600"/>
            <a:ext cx="9501187" cy="2014538"/>
          </a:xfrm>
        </p:spPr>
        <p:txBody>
          <a:bodyPr/>
          <a:lstStyle/>
          <a:p>
            <a:r>
              <a:rPr lang="de-DE" altLang="en-US" smtClean="0">
                <a:solidFill>
                  <a:srgbClr val="3333FF"/>
                </a:solidFill>
              </a:rPr>
              <a:t>Tipp: Schauen Sie mal in die IEEE Software Engineering Standards!</a:t>
            </a:r>
          </a:p>
          <a:p>
            <a:r>
              <a:rPr lang="de-DE" altLang="en-US" b="1" smtClean="0">
                <a:latin typeface="Helvetica" pitchFamily="2" charset="0"/>
              </a:rPr>
              <a:t>Software</a:t>
            </a:r>
            <a:r>
              <a:rPr lang="de-DE" altLang="en-US" smtClean="0">
                <a:latin typeface="Helvetica" pitchFamily="2" charset="0"/>
              </a:rPr>
              <a:t> umfasst also nach IEEE Std 610.12 Programme, Abläufe, Regeln, auch Dokumentation und Daten, die mit dem Betrieb eines Rechnersystems zu tun haben.</a:t>
            </a:r>
          </a:p>
        </p:txBody>
      </p:sp>
      <p:sp>
        <p:nvSpPr>
          <p:cNvPr id="21508"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305C75E-AB8A-4EED-80AA-CD65CDDE798A}" type="slidenum">
              <a:rPr lang="de-DE" altLang="en-US"/>
              <a:pPr eaLnBrk="1" hangingPunct="1"/>
              <a:t>18</a:t>
            </a:fld>
            <a:endParaRPr lang="de-DE" altLang="en-US"/>
          </a:p>
        </p:txBody>
      </p:sp>
      <p:sp>
        <p:nvSpPr>
          <p:cNvPr id="21509" name="TextBox 6"/>
          <p:cNvSpPr txBox="1">
            <a:spLocks noChangeArrowheads="1"/>
          </p:cNvSpPr>
          <p:nvPr/>
        </p:nvSpPr>
        <p:spPr bwMode="auto">
          <a:xfrm>
            <a:off x="153988" y="1071563"/>
            <a:ext cx="9551987" cy="3046412"/>
          </a:xfrm>
          <a:prstGeom prst="rect">
            <a:avLst/>
          </a:prstGeom>
          <a:noFill/>
          <a:ln w="9525">
            <a:solidFill>
              <a:schemeClr val="tx2"/>
            </a:solidFill>
            <a:miter lim="800000"/>
            <a:headEnd/>
            <a:tailEnd/>
          </a:ln>
        </p:spPr>
        <p:txBody>
          <a:bodyPr>
            <a:spAutoFit/>
          </a:bodyPr>
          <a:lstStyle/>
          <a:p>
            <a:pPr marL="361950" indent="-361950">
              <a:defRPr/>
            </a:pPr>
            <a:r>
              <a:rPr lang="en-US" sz="2400" b="1" dirty="0">
                <a:solidFill>
                  <a:srgbClr val="0000FF"/>
                </a:solidFill>
                <a:latin typeface="Calibri" pitchFamily="34" charset="0"/>
                <a:cs typeface="Calibri" pitchFamily="34" charset="0"/>
              </a:rPr>
              <a:t>software</a:t>
            </a:r>
            <a:r>
              <a:rPr lang="en-US" sz="2400" dirty="0">
                <a:solidFill>
                  <a:srgbClr val="0000FF"/>
                </a:solidFill>
                <a:latin typeface="Calibri" pitchFamily="34" charset="0"/>
                <a:cs typeface="Calibri" pitchFamily="34" charset="0"/>
              </a:rPr>
              <a:t> - </a:t>
            </a:r>
            <a:r>
              <a:rPr lang="en-US" sz="2400" i="1" dirty="0">
                <a:solidFill>
                  <a:srgbClr val="0000FF"/>
                </a:solidFill>
                <a:latin typeface="Calibri" pitchFamily="34" charset="0"/>
                <a:cs typeface="Calibri" pitchFamily="34" charset="0"/>
              </a:rPr>
              <a:t>Computer programs, procedures, and possibly associated documentation and data pertaining to the operation of a computer system.</a:t>
            </a:r>
            <a:br>
              <a:rPr lang="en-US" sz="2400" i="1" dirty="0">
                <a:solidFill>
                  <a:srgbClr val="0000FF"/>
                </a:solidFill>
                <a:latin typeface="Calibri" pitchFamily="34" charset="0"/>
                <a:cs typeface="Calibri" pitchFamily="34" charset="0"/>
              </a:rPr>
            </a:br>
            <a:r>
              <a:rPr lang="en-US" sz="2400" dirty="0">
                <a:solidFill>
                  <a:srgbClr val="0000FF"/>
                </a:solidFill>
                <a:latin typeface="Calibri" pitchFamily="34" charset="0"/>
                <a:cs typeface="Calibri" pitchFamily="34" charset="0"/>
              </a:rPr>
              <a:t> </a:t>
            </a:r>
          </a:p>
          <a:p>
            <a:pPr marL="361950" indent="-361950">
              <a:defRPr/>
            </a:pPr>
            <a:r>
              <a:rPr lang="en-US" sz="2400" b="1" dirty="0">
                <a:solidFill>
                  <a:srgbClr val="0000FF"/>
                </a:solidFill>
                <a:latin typeface="Calibri" pitchFamily="34" charset="0"/>
                <a:cs typeface="Calibri" pitchFamily="34" charset="0"/>
              </a:rPr>
              <a:t>See also</a:t>
            </a:r>
            <a:r>
              <a:rPr lang="en-US" sz="2400" dirty="0">
                <a:solidFill>
                  <a:srgbClr val="0000FF"/>
                </a:solidFill>
                <a:latin typeface="Calibri" pitchFamily="34" charset="0"/>
                <a:cs typeface="Calibri" pitchFamily="34" charset="0"/>
              </a:rPr>
              <a:t>: </a:t>
            </a:r>
            <a:r>
              <a:rPr lang="en-US" sz="2400" i="1" dirty="0">
                <a:solidFill>
                  <a:srgbClr val="0000FF"/>
                </a:solidFill>
                <a:latin typeface="Calibri" pitchFamily="34" charset="0"/>
                <a:cs typeface="Calibri" pitchFamily="34" charset="0"/>
              </a:rPr>
              <a:t>application software; support software; system software.</a:t>
            </a:r>
            <a:r>
              <a:rPr lang="en-US" sz="2400" dirty="0">
                <a:solidFill>
                  <a:srgbClr val="0000FF"/>
                </a:solidFill>
                <a:latin typeface="Calibri" pitchFamily="34" charset="0"/>
                <a:cs typeface="Calibri" pitchFamily="34" charset="0"/>
              </a:rPr>
              <a:t/>
            </a:r>
            <a:br>
              <a:rPr lang="en-US" sz="2400" dirty="0">
                <a:solidFill>
                  <a:srgbClr val="0000FF"/>
                </a:solidFill>
                <a:latin typeface="Calibri" pitchFamily="34" charset="0"/>
                <a:cs typeface="Calibri" pitchFamily="34" charset="0"/>
              </a:rPr>
            </a:br>
            <a:endParaRPr lang="en-US" sz="2400" dirty="0">
              <a:solidFill>
                <a:srgbClr val="0000FF"/>
              </a:solidFill>
              <a:latin typeface="Calibri" pitchFamily="34" charset="0"/>
              <a:cs typeface="Calibri" pitchFamily="34" charset="0"/>
            </a:endParaRPr>
          </a:p>
          <a:p>
            <a:pPr marL="361950" indent="-361950">
              <a:defRPr/>
            </a:pPr>
            <a:r>
              <a:rPr lang="en-US" sz="2400" b="1" dirty="0">
                <a:solidFill>
                  <a:srgbClr val="0000FF"/>
                </a:solidFill>
                <a:latin typeface="Calibri" pitchFamily="34" charset="0"/>
                <a:cs typeface="Calibri" pitchFamily="34" charset="0"/>
              </a:rPr>
              <a:t>Contrast</a:t>
            </a:r>
            <a:r>
              <a:rPr lang="en-US" sz="2400" dirty="0">
                <a:solidFill>
                  <a:srgbClr val="0000FF"/>
                </a:solidFill>
                <a:latin typeface="Calibri" pitchFamily="34" charset="0"/>
                <a:cs typeface="Calibri" pitchFamily="34" charset="0"/>
              </a:rPr>
              <a:t> </a:t>
            </a:r>
            <a:r>
              <a:rPr lang="en-US" sz="2400" b="1" dirty="0">
                <a:solidFill>
                  <a:srgbClr val="0000FF"/>
                </a:solidFill>
                <a:latin typeface="Calibri" pitchFamily="34" charset="0"/>
                <a:cs typeface="Calibri" pitchFamily="34" charset="0"/>
              </a:rPr>
              <a:t>with</a:t>
            </a:r>
            <a:r>
              <a:rPr lang="en-US" sz="2400" dirty="0">
                <a:solidFill>
                  <a:srgbClr val="0000FF"/>
                </a:solidFill>
                <a:latin typeface="Calibri" pitchFamily="34" charset="0"/>
                <a:cs typeface="Calibri" pitchFamily="34" charset="0"/>
              </a:rPr>
              <a:t>: </a:t>
            </a:r>
            <a:r>
              <a:rPr lang="en-US" sz="2400" i="1" dirty="0">
                <a:solidFill>
                  <a:srgbClr val="0000FF"/>
                </a:solidFill>
                <a:latin typeface="Calibri" pitchFamily="34" charset="0"/>
                <a:cs typeface="Calibri" pitchFamily="34" charset="0"/>
              </a:rPr>
              <a:t>hardware.</a:t>
            </a:r>
          </a:p>
          <a:p>
            <a:pPr algn="r">
              <a:defRPr/>
            </a:pPr>
            <a:r>
              <a:rPr lang="de-DE" sz="2400" dirty="0">
                <a:latin typeface="Calibri" pitchFamily="34" charset="0"/>
                <a:cs typeface="Calibri" pitchFamily="34" charset="0"/>
              </a:rPr>
              <a:t>IEEE Std 610.12-1990</a:t>
            </a:r>
            <a:endParaRPr lang="de-DE" sz="2400" b="1" dirty="0">
              <a:latin typeface="Calibri" pitchFamily="34" charset="0"/>
              <a:cs typeface="Calibri"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de-DE" altLang="en-US" smtClean="0"/>
              <a:t>Ein Produkt wie jedes andere?</a:t>
            </a:r>
          </a:p>
        </p:txBody>
      </p:sp>
      <p:sp>
        <p:nvSpPr>
          <p:cNvPr id="22531" name="Content Placeholder 2"/>
          <p:cNvSpPr>
            <a:spLocks noGrp="1"/>
          </p:cNvSpPr>
          <p:nvPr>
            <p:ph idx="1"/>
          </p:nvPr>
        </p:nvSpPr>
        <p:spPr>
          <a:xfrm>
            <a:off x="166688" y="981075"/>
            <a:ext cx="9501187" cy="5326063"/>
          </a:xfrm>
        </p:spPr>
        <p:txBody>
          <a:bodyPr/>
          <a:lstStyle/>
          <a:p>
            <a:r>
              <a:rPr lang="de-DE" altLang="en-US" smtClean="0"/>
              <a:t>Generell </a:t>
            </a:r>
            <a:r>
              <a:rPr lang="de-DE" altLang="en-US" b="1" smtClean="0"/>
              <a:t>kann</a:t>
            </a:r>
            <a:r>
              <a:rPr lang="de-DE" altLang="en-US" smtClean="0"/>
              <a:t> und </a:t>
            </a:r>
            <a:r>
              <a:rPr lang="de-DE" altLang="en-US" b="1" smtClean="0"/>
              <a:t>sollte</a:t>
            </a:r>
            <a:r>
              <a:rPr lang="de-DE" altLang="en-US" smtClean="0"/>
              <a:t> Software als technisches Produkt betrachtet werden, das wie jedes andere Produkt von Ingenieuren systematisch entwickelt werden kann und durch feststellbare Eigenschaften (Funktionalität, Qualität) gekennzeichnet ist. </a:t>
            </a:r>
          </a:p>
          <a:p>
            <a:r>
              <a:rPr lang="de-DE" altLang="en-US" smtClean="0"/>
              <a:t>Software ist sogar </a:t>
            </a:r>
            <a:r>
              <a:rPr lang="de-DE" altLang="en-US" b="1" smtClean="0"/>
              <a:t>frei von allen Unwägbarkeiten</a:t>
            </a:r>
            <a:r>
              <a:rPr lang="de-DE" altLang="en-US" smtClean="0"/>
              <a:t>, die anderen technischen Produkten anhaften.</a:t>
            </a:r>
          </a:p>
          <a:p>
            <a:r>
              <a:rPr lang="de-DE" altLang="en-US" smtClean="0"/>
              <a:t>Sie ist in diesem Sinne </a:t>
            </a:r>
            <a:r>
              <a:rPr lang="de-DE" altLang="en-US" b="1" smtClean="0"/>
              <a:t>das ideale technische Produkt</a:t>
            </a:r>
            <a:r>
              <a:rPr lang="de-DE" altLang="en-US" smtClean="0"/>
              <a:t>. Als Software-Leute sollten wir darum keine spezielle Nachsicht erwarten.</a:t>
            </a:r>
          </a:p>
          <a:p>
            <a:r>
              <a:rPr lang="de-DE" altLang="en-US" smtClean="0"/>
              <a:t>Software weist aber (wie viele andere Produkttypen) einige </a:t>
            </a:r>
            <a:r>
              <a:rPr lang="de-DE" altLang="en-US" b="1" smtClean="0"/>
              <a:t>besondere</a:t>
            </a:r>
            <a:r>
              <a:rPr lang="de-DE" altLang="en-US" smtClean="0"/>
              <a:t> und - wenigstens in dieser Kombination - </a:t>
            </a:r>
            <a:r>
              <a:rPr lang="de-DE" altLang="en-US" b="1" smtClean="0"/>
              <a:t>einmalige Merkmale</a:t>
            </a:r>
            <a:r>
              <a:rPr lang="de-DE" altLang="en-US" smtClean="0"/>
              <a:t> auf: Sie sollten beim Umgang mit Software beachtet werden.</a:t>
            </a:r>
          </a:p>
          <a:p>
            <a:endParaRPr lang="de-DE" altLang="en-US" smtClean="0"/>
          </a:p>
        </p:txBody>
      </p:sp>
      <p:sp>
        <p:nvSpPr>
          <p:cNvPr id="2253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73824BB-B31A-494E-84EA-E786A7F6B289}" type="slidenum">
              <a:rPr lang="de-DE" altLang="en-US"/>
              <a:pPr eaLnBrk="1" hangingPunct="1"/>
              <a:t>19</a:t>
            </a:fld>
            <a:endParaRPr lang="de-DE"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p:txBody>
          <a:bodyPr/>
          <a:lstStyle/>
          <a:p>
            <a:r>
              <a:rPr lang="de-DE" altLang="en-US" smtClean="0"/>
              <a:t>Begriffe im Software Engineering</a:t>
            </a:r>
          </a:p>
        </p:txBody>
      </p:sp>
      <p:sp>
        <p:nvSpPr>
          <p:cNvPr id="5123" name="Inhaltsplatzhalter 2"/>
          <p:cNvSpPr>
            <a:spLocks noGrp="1"/>
          </p:cNvSpPr>
          <p:nvPr>
            <p:ph idx="1"/>
          </p:nvPr>
        </p:nvSpPr>
        <p:spPr>
          <a:xfrm>
            <a:off x="166688" y="981075"/>
            <a:ext cx="9501187" cy="5326063"/>
          </a:xfrm>
        </p:spPr>
        <p:txBody>
          <a:bodyPr/>
          <a:lstStyle/>
          <a:p>
            <a:pPr defTabSz="538163"/>
            <a:r>
              <a:rPr lang="de-DE" altLang="en-US" smtClean="0"/>
              <a:t>Im privaten Leben sind die meisten Aussagen </a:t>
            </a:r>
            <a:r>
              <a:rPr lang="de-DE" altLang="en-US" b="1" smtClean="0"/>
              <a:t>vage</a:t>
            </a:r>
            <a:r>
              <a:rPr lang="de-DE" altLang="en-US" smtClean="0"/>
              <a:t>, </a:t>
            </a:r>
            <a:r>
              <a:rPr lang="de-DE" altLang="en-US" b="1" smtClean="0"/>
              <a:t>mehrdeutig</a:t>
            </a:r>
            <a:r>
              <a:rPr lang="de-DE" altLang="en-US" smtClean="0"/>
              <a:t>, nicht </a:t>
            </a:r>
            <a:r>
              <a:rPr lang="de-DE" altLang="en-US" b="1" smtClean="0"/>
              <a:t>völlig verständlich </a:t>
            </a:r>
            <a:r>
              <a:rPr lang="de-DE" altLang="en-US" smtClean="0"/>
              <a:t>und ganz unvollständig, weil sie einen bestimmten Kontext voraussetzen. Das hat Nachteile, aber auch viele Vorteile.</a:t>
            </a:r>
          </a:p>
          <a:p>
            <a:pPr defTabSz="538163"/>
            <a:r>
              <a:rPr lang="de-DE" altLang="en-US" smtClean="0"/>
              <a:t>In Technik und Wissenschaft versuchen wir, möglichst </a:t>
            </a:r>
            <a:r>
              <a:rPr lang="de-DE" altLang="en-US" b="1" smtClean="0"/>
              <a:t>präzise</a:t>
            </a:r>
            <a:r>
              <a:rPr lang="de-DE" altLang="en-US" smtClean="0"/>
              <a:t>, </a:t>
            </a:r>
            <a:r>
              <a:rPr lang="de-DE" altLang="en-US" b="1" smtClean="0"/>
              <a:t>eindeutige</a:t>
            </a:r>
            <a:r>
              <a:rPr lang="de-DE" altLang="en-US" smtClean="0"/>
              <a:t>, </a:t>
            </a:r>
            <a:r>
              <a:rPr lang="de-DE" altLang="en-US" b="1" smtClean="0"/>
              <a:t>verständliche</a:t>
            </a:r>
            <a:r>
              <a:rPr lang="de-DE" altLang="en-US" smtClean="0"/>
              <a:t> und </a:t>
            </a:r>
            <a:r>
              <a:rPr lang="de-DE" altLang="en-US" b="1" smtClean="0"/>
              <a:t>vollständige Aussagen </a:t>
            </a:r>
            <a:r>
              <a:rPr lang="de-DE" altLang="en-US" smtClean="0"/>
              <a:t>zu machen. (Natürlich ist das ein Ideal, das wir niemals erreichen.)</a:t>
            </a:r>
          </a:p>
          <a:p>
            <a:pPr defTabSz="538163"/>
            <a:r>
              <a:rPr lang="de-DE" altLang="en-US" smtClean="0"/>
              <a:t>Wir beginnen darum mit einigen für das Thema wichtigen Begriffen.</a:t>
            </a:r>
          </a:p>
          <a:p>
            <a:pPr defTabSz="538163"/>
            <a:r>
              <a:rPr lang="de-DE" altLang="en-US" smtClean="0"/>
              <a:t>Die meisten dieser Begriffe sind aus dem Alltag übernommen; sie haben dann meist im Software Engineering nicht die genau gleiche Bedeutung wie im Alltag. (Sonst wären sie ja wieder vage usw.)</a:t>
            </a:r>
          </a:p>
        </p:txBody>
      </p:sp>
      <p:sp>
        <p:nvSpPr>
          <p:cNvPr id="512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F575886-4B5E-4171-BBC1-6341D4821742}" type="slidenum">
              <a:rPr lang="de-DE" altLang="en-US"/>
              <a:pPr eaLnBrk="1" hangingPunct="1"/>
              <a:t>2</a:t>
            </a:fld>
            <a:endParaRPr lang="de-DE"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de-DE" altLang="en-US" smtClean="0"/>
              <a:t>Eigenschaften der Software - 1</a:t>
            </a:r>
          </a:p>
        </p:txBody>
      </p:sp>
      <p:sp>
        <p:nvSpPr>
          <p:cNvPr id="23555" name="Content Placeholder 2"/>
          <p:cNvSpPr>
            <a:spLocks noGrp="1"/>
          </p:cNvSpPr>
          <p:nvPr>
            <p:ph idx="1"/>
          </p:nvPr>
        </p:nvSpPr>
        <p:spPr>
          <a:xfrm>
            <a:off x="166688" y="981075"/>
            <a:ext cx="9501187" cy="5326063"/>
          </a:xfrm>
        </p:spPr>
        <p:txBody>
          <a:bodyPr/>
          <a:lstStyle/>
          <a:p>
            <a:r>
              <a:rPr lang="de-DE" altLang="en-US" b="1" smtClean="0"/>
              <a:t>Software ist immateriell</a:t>
            </a:r>
            <a:r>
              <a:rPr lang="de-DE" altLang="en-US" smtClean="0"/>
              <a:t>.</a:t>
            </a:r>
          </a:p>
          <a:p>
            <a:pPr lvl="1"/>
            <a:r>
              <a:rPr lang="de-DE" altLang="en-US" smtClean="0"/>
              <a:t>Was wir als natürlich empfinden, ist an materielle Eigenschaften geknüpft. An Software ist nichts natürlich. Erfahrungen aus der natürlichen Welt sind nicht auf die Software übertragbar (werden dennoch ständig übertragen) </a:t>
            </a:r>
            <a:r>
              <a:rPr lang="de-DE" altLang="en-US" smtClean="0">
                <a:solidFill>
                  <a:srgbClr val="3333FF"/>
                </a:solidFill>
              </a:rPr>
              <a:t>Analogie: Röntgenstrahlen</a:t>
            </a:r>
            <a:endParaRPr lang="de-DE" altLang="en-US" smtClean="0"/>
          </a:p>
          <a:p>
            <a:pPr lvl="1"/>
            <a:r>
              <a:rPr lang="de-DE" altLang="en-US" smtClean="0"/>
              <a:t>Software wird </a:t>
            </a:r>
            <a:r>
              <a:rPr lang="de-DE" altLang="en-US" b="1" smtClean="0"/>
              <a:t>nicht gefertigt</a:t>
            </a:r>
            <a:r>
              <a:rPr lang="de-DE" altLang="en-US" smtClean="0"/>
              <a:t>, sondern nur </a:t>
            </a:r>
            <a:r>
              <a:rPr lang="de-DE" altLang="en-US" b="1" smtClean="0"/>
              <a:t>entwickelt</a:t>
            </a:r>
            <a:r>
              <a:rPr lang="de-DE" altLang="en-US" smtClean="0"/>
              <a:t>.</a:t>
            </a:r>
          </a:p>
          <a:p>
            <a:pPr lvl="1"/>
            <a:r>
              <a:rPr lang="de-DE" altLang="en-US" smtClean="0"/>
              <a:t>Kopie und Original sind </a:t>
            </a:r>
            <a:r>
              <a:rPr lang="de-DE" altLang="en-US" b="1" smtClean="0"/>
              <a:t>völlig gleich</a:t>
            </a:r>
            <a:r>
              <a:rPr lang="de-DE" altLang="en-US" smtClean="0"/>
              <a:t>, nicht unterscheidbar.</a:t>
            </a:r>
          </a:p>
          <a:p>
            <a:pPr lvl="1"/>
            <a:r>
              <a:rPr lang="de-DE" altLang="en-US" smtClean="0"/>
              <a:t>Software </a:t>
            </a:r>
            <a:r>
              <a:rPr lang="de-DE" altLang="en-US" b="1" smtClean="0"/>
              <a:t>verschleißt nicht</a:t>
            </a:r>
            <a:r>
              <a:rPr lang="de-DE" altLang="en-US" smtClean="0"/>
              <a:t>; die „Wartung“ stellt nicht den alten Zustand wieder her, sondern einen neuen. Fehler entstehen nicht durch Abnutzung, sondern </a:t>
            </a:r>
            <a:r>
              <a:rPr lang="de-DE" altLang="en-US" b="1" smtClean="0"/>
              <a:t>sind eingebaut</a:t>
            </a:r>
            <a:r>
              <a:rPr lang="de-DE" altLang="en-US" smtClean="0"/>
              <a:t>.</a:t>
            </a:r>
          </a:p>
          <a:p>
            <a:pPr lvl="1"/>
            <a:r>
              <a:rPr lang="de-DE" altLang="en-US" b="1" smtClean="0"/>
              <a:t>Wiederverwendung </a:t>
            </a:r>
            <a:r>
              <a:rPr lang="de-DE" altLang="en-US" smtClean="0"/>
              <a:t>ist bei Software extrem lukrativ, wenn der Aufwand für Anpassungen relativ gering ist.</a:t>
            </a:r>
          </a:p>
          <a:p>
            <a:pPr lvl="1"/>
            <a:r>
              <a:rPr lang="de-DE" altLang="en-US" smtClean="0"/>
              <a:t>Programmierer unterschätzen meist das Problem </a:t>
            </a:r>
            <a:br>
              <a:rPr lang="de-DE" altLang="en-US" smtClean="0"/>
            </a:br>
            <a:r>
              <a:rPr lang="de-DE" altLang="en-US" smtClean="0"/>
              <a:t>(... oder </a:t>
            </a:r>
            <a:r>
              <a:rPr lang="de-DE" altLang="en-US" b="1" smtClean="0"/>
              <a:t>überschätzen</a:t>
            </a:r>
            <a:r>
              <a:rPr lang="de-DE" altLang="en-US" smtClean="0"/>
              <a:t> sich selbst!)</a:t>
            </a:r>
          </a:p>
          <a:p>
            <a:endParaRPr lang="de-DE" altLang="en-US" smtClean="0"/>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E032CCC-4579-4AB2-A8D2-FEEBEADF07F3}" type="slidenum">
              <a:rPr lang="de-DE" altLang="en-US"/>
              <a:pPr eaLnBrk="1" hangingPunct="1"/>
              <a:t>20</a:t>
            </a:fld>
            <a:endParaRPr lang="de-DE"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de-DE" altLang="en-US" smtClean="0"/>
              <a:t>Eigenschaften der Software - 2</a:t>
            </a:r>
          </a:p>
        </p:txBody>
      </p:sp>
      <p:sp>
        <p:nvSpPr>
          <p:cNvPr id="24579" name="Content Placeholder 2"/>
          <p:cNvSpPr>
            <a:spLocks noGrp="1"/>
          </p:cNvSpPr>
          <p:nvPr>
            <p:ph idx="1"/>
          </p:nvPr>
        </p:nvSpPr>
        <p:spPr>
          <a:xfrm>
            <a:off x="166688" y="981075"/>
            <a:ext cx="9501187" cy="5326063"/>
          </a:xfrm>
        </p:spPr>
        <p:txBody>
          <a:bodyPr/>
          <a:lstStyle/>
          <a:p>
            <a:r>
              <a:rPr lang="de-DE" altLang="en-US" b="1" smtClean="0"/>
              <a:t>Natürliche Lokalität </a:t>
            </a:r>
            <a:r>
              <a:rPr lang="de-DE" altLang="en-US" smtClean="0"/>
              <a:t>gibt es bei Software nicht.</a:t>
            </a:r>
          </a:p>
          <a:p>
            <a:pPr lvl="1"/>
            <a:r>
              <a:rPr lang="de-DE" altLang="en-US" smtClean="0"/>
              <a:t>Im Speicher des Rechners gibt es keine schützende Distanz, und alle Rechner der Welt stehen nebenan.</a:t>
            </a:r>
          </a:p>
          <a:p>
            <a:pPr lvl="1"/>
            <a:r>
              <a:rPr lang="de-DE" altLang="en-US" smtClean="0">
                <a:solidFill>
                  <a:srgbClr val="3333FF"/>
                </a:solidFill>
              </a:rPr>
              <a:t>Die Softwaretechnik muss Distanz herstellen</a:t>
            </a:r>
            <a:r>
              <a:rPr lang="de-DE" altLang="en-US" smtClean="0"/>
              <a:t>.</a:t>
            </a:r>
          </a:p>
          <a:p>
            <a:r>
              <a:rPr lang="de-DE" altLang="en-US" smtClean="0"/>
              <a:t>Software-Systeme sind </a:t>
            </a:r>
            <a:r>
              <a:rPr lang="de-DE" altLang="en-US" b="1" smtClean="0"/>
              <a:t>sehr komplex</a:t>
            </a:r>
            <a:r>
              <a:rPr lang="de-DE" altLang="en-US" smtClean="0"/>
              <a:t>.</a:t>
            </a:r>
          </a:p>
          <a:p>
            <a:pPr lvl="1"/>
            <a:r>
              <a:rPr lang="de-DE" altLang="en-US" smtClean="0"/>
              <a:t>Nach der Zahl der darin enthaltenen (relevanten) Elementarentscheidungen sind sie komplexer als alle anderen Artefakte. </a:t>
            </a:r>
          </a:p>
          <a:p>
            <a:pPr lvl="1"/>
            <a:r>
              <a:rPr lang="de-DE" altLang="en-US" smtClean="0">
                <a:solidFill>
                  <a:srgbClr val="3333FF"/>
                </a:solidFill>
              </a:rPr>
              <a:t>Die Entwicklungskosten sind unvermeidlich hoch.</a:t>
            </a:r>
          </a:p>
          <a:p>
            <a:endParaRPr lang="de-DE" altLang="en-US" smtClean="0"/>
          </a:p>
          <a:p>
            <a:endParaRPr lang="de-DE" altLang="en-US" smtClean="0"/>
          </a:p>
        </p:txBody>
      </p:sp>
      <p:sp>
        <p:nvSpPr>
          <p:cNvPr id="2458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764290D-318B-4725-8A69-044A47DBA9B8}" type="slidenum">
              <a:rPr lang="de-DE" altLang="en-US"/>
              <a:pPr eaLnBrk="1" hangingPunct="1"/>
              <a:t>21</a:t>
            </a:fld>
            <a:endParaRPr lang="de-DE"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de-DE" altLang="en-US" smtClean="0"/>
              <a:t>Eigenschaften der Software - 3</a:t>
            </a:r>
          </a:p>
        </p:txBody>
      </p:sp>
      <p:sp>
        <p:nvSpPr>
          <p:cNvPr id="25603" name="Content Placeholder 2"/>
          <p:cNvSpPr>
            <a:spLocks noGrp="1"/>
          </p:cNvSpPr>
          <p:nvPr>
            <p:ph idx="1"/>
          </p:nvPr>
        </p:nvSpPr>
        <p:spPr>
          <a:xfrm>
            <a:off x="166688" y="981075"/>
            <a:ext cx="9501187" cy="5326063"/>
          </a:xfrm>
        </p:spPr>
        <p:txBody>
          <a:bodyPr/>
          <a:lstStyle/>
          <a:p>
            <a:pPr defTabSz="358775"/>
            <a:r>
              <a:rPr lang="de-DE" altLang="en-US" smtClean="0">
                <a:solidFill>
                  <a:srgbClr val="000000"/>
                </a:solidFill>
                <a:cs typeface="Times New Roman" panose="02020603050405020304" pitchFamily="18" charset="0"/>
              </a:rPr>
              <a:t>Ein Programm realisiert </a:t>
            </a:r>
            <a:r>
              <a:rPr lang="de-DE" altLang="en-US" b="1" smtClean="0">
                <a:solidFill>
                  <a:srgbClr val="000000"/>
                </a:solidFill>
                <a:cs typeface="Times New Roman" panose="02020603050405020304" pitchFamily="18" charset="0"/>
              </a:rPr>
              <a:t>keine stetige Funktion</a:t>
            </a:r>
            <a:r>
              <a:rPr lang="de-DE" altLang="en-US" smtClean="0">
                <a:solidFill>
                  <a:srgbClr val="000000"/>
                </a:solidFill>
                <a:cs typeface="Times New Roman" panose="02020603050405020304" pitchFamily="18" charset="0"/>
              </a:rPr>
              <a:t>.</a:t>
            </a:r>
          </a:p>
          <a:p>
            <a:pPr lvl="1" defTabSz="358775"/>
            <a:r>
              <a:rPr lang="de-DE" altLang="en-US" smtClean="0">
                <a:solidFill>
                  <a:srgbClr val="000000"/>
                </a:solidFill>
                <a:cs typeface="Times New Roman" panose="02020603050405020304" pitchFamily="18" charset="0"/>
              </a:rPr>
              <a:t>Der Zusammenhang zwischen Eingabe und Ausgabe lässt sich nicht durch eine kontinuierliche Funktion beschreiben.</a:t>
            </a:r>
            <a:endParaRPr lang="de-DE" altLang="en-US" smtClean="0">
              <a:solidFill>
                <a:srgbClr val="800080"/>
              </a:solidFill>
              <a:cs typeface="Times New Roman" panose="02020603050405020304" pitchFamily="18" charset="0"/>
            </a:endParaRPr>
          </a:p>
          <a:p>
            <a:pPr lvl="1" defTabSz="358775"/>
            <a:r>
              <a:rPr lang="de-DE" altLang="en-US" smtClean="0">
                <a:solidFill>
                  <a:srgbClr val="3333FF"/>
                </a:solidFill>
              </a:rPr>
              <a:t>Die Funktionalität ist nicht durch Test validierbar</a:t>
            </a:r>
            <a:r>
              <a:rPr lang="de-DE" altLang="en-US" smtClean="0">
                <a:cs typeface="Times New Roman" panose="02020603050405020304" pitchFamily="18" charset="0"/>
              </a:rPr>
              <a:t>.</a:t>
            </a:r>
          </a:p>
          <a:p>
            <a:pPr defTabSz="358775"/>
            <a:endParaRPr lang="de-DE" altLang="en-US" smtClean="0"/>
          </a:p>
          <a:p>
            <a:pPr defTabSz="358775"/>
            <a:endParaRPr lang="de-DE" altLang="en-US" smtClean="0"/>
          </a:p>
          <a:p>
            <a:pPr defTabSz="358775"/>
            <a:endParaRPr lang="de-DE" altLang="en-US" smtClean="0"/>
          </a:p>
        </p:txBody>
      </p:sp>
      <p:sp>
        <p:nvSpPr>
          <p:cNvPr id="2560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F3B0509-DE46-498A-ADBA-4C41A0EDC074}" type="slidenum">
              <a:rPr lang="de-DE" altLang="en-US"/>
              <a:pPr eaLnBrk="1" hangingPunct="1"/>
              <a:t>22</a:t>
            </a:fld>
            <a:endParaRPr lang="de-DE"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de-DE" altLang="en-US" smtClean="0"/>
              <a:t>Fehler in einem mechanischen System</a:t>
            </a:r>
          </a:p>
        </p:txBody>
      </p:sp>
      <p:sp>
        <p:nvSpPr>
          <p:cNvPr id="26627" name="Text Placeholder 4"/>
          <p:cNvSpPr>
            <a:spLocks noGrp="1"/>
          </p:cNvSpPr>
          <p:nvPr>
            <p:ph type="body" sz="half" idx="2"/>
          </p:nvPr>
        </p:nvSpPr>
        <p:spPr>
          <a:xfrm>
            <a:off x="344488" y="5648325"/>
            <a:ext cx="9072562" cy="804863"/>
          </a:xfrm>
        </p:spPr>
        <p:txBody>
          <a:bodyPr/>
          <a:lstStyle/>
          <a:p>
            <a:r>
              <a:rPr lang="de-DE" altLang="en-US" smtClean="0">
                <a:solidFill>
                  <a:srgbClr val="000000"/>
                </a:solidFill>
              </a:rPr>
              <a:t>Eine Stahlfeder, </a:t>
            </a:r>
            <a:r>
              <a:rPr lang="de-DE" altLang="en-US" smtClean="0">
                <a:solidFill>
                  <a:srgbClr val="0000FF"/>
                </a:solidFill>
              </a:rPr>
              <a:t>ideal</a:t>
            </a:r>
            <a:r>
              <a:rPr lang="de-DE" altLang="en-US" smtClean="0">
                <a:solidFill>
                  <a:srgbClr val="000000"/>
                </a:solidFill>
              </a:rPr>
              <a:t> und </a:t>
            </a:r>
            <a:r>
              <a:rPr lang="de-DE" altLang="en-US" smtClean="0">
                <a:solidFill>
                  <a:srgbClr val="FF0000"/>
                </a:solidFill>
              </a:rPr>
              <a:t>mit kleinem Fehler</a:t>
            </a:r>
          </a:p>
          <a:p>
            <a:endParaRPr lang="de-DE" altLang="en-US" smtClean="0"/>
          </a:p>
        </p:txBody>
      </p:sp>
      <p:pic>
        <p:nvPicPr>
          <p:cNvPr id="26628" name="Content Placeholder 6" descr="2_1a_FederkennlinieA.png"/>
          <p:cNvPicPr>
            <a:picLocks noGrp="1" noChangeAspect="1"/>
          </p:cNvPicPr>
          <p:nvPr>
            <p:ph sz="quarter" idx="12"/>
          </p:nvPr>
        </p:nvPicPr>
        <p:blipFill>
          <a:blip r:embed="rId2" cstate="print">
            <a:extLst>
              <a:ext uri="{28A0092B-C50C-407E-A947-70E740481C1C}">
                <a14:useLocalDpi xmlns:a14="http://schemas.microsoft.com/office/drawing/2010/main" val="0"/>
              </a:ext>
            </a:extLst>
          </a:blip>
          <a:srcRect/>
          <a:stretch>
            <a:fillRect/>
          </a:stretch>
        </p:blipFill>
        <p:spPr>
          <a:xfrm>
            <a:off x="2430463" y="1527175"/>
            <a:ext cx="4972050" cy="3227388"/>
          </a:xfrm>
        </p:spPr>
      </p:pic>
      <p:sp>
        <p:nvSpPr>
          <p:cNvPr id="26629" name="Slide Number Placeholder 3"/>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BF82AB3-D36E-4B20-8312-47FAF709B962}" type="slidenum">
              <a:rPr lang="de-DE" altLang="en-US"/>
              <a:pPr eaLnBrk="1" hangingPunct="1"/>
              <a:t>23</a:t>
            </a:fld>
            <a:endParaRPr lang="de-DE"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de-DE" altLang="en-US" smtClean="0"/>
              <a:t>Fehler in einem digitalen System</a:t>
            </a:r>
          </a:p>
        </p:txBody>
      </p:sp>
      <p:sp>
        <p:nvSpPr>
          <p:cNvPr id="27651" name="Text Placeholder 4"/>
          <p:cNvSpPr>
            <a:spLocks noGrp="1"/>
          </p:cNvSpPr>
          <p:nvPr>
            <p:ph type="body" sz="half" idx="2"/>
          </p:nvPr>
        </p:nvSpPr>
        <p:spPr>
          <a:xfrm>
            <a:off x="344488" y="5648325"/>
            <a:ext cx="9072562" cy="804863"/>
          </a:xfrm>
        </p:spPr>
        <p:txBody>
          <a:bodyPr/>
          <a:lstStyle/>
          <a:p>
            <a:r>
              <a:rPr lang="de-DE" altLang="en-US" smtClean="0">
                <a:solidFill>
                  <a:srgbClr val="000000"/>
                </a:solidFill>
              </a:rPr>
              <a:t>Eine virtuelle (digitale) Stahlfeder, </a:t>
            </a:r>
            <a:r>
              <a:rPr lang="de-DE" altLang="en-US" smtClean="0">
                <a:solidFill>
                  <a:srgbClr val="FF0000"/>
                </a:solidFill>
              </a:rPr>
              <a:t>mit kleinem Fehler</a:t>
            </a:r>
          </a:p>
          <a:p>
            <a:endParaRPr lang="de-DE" altLang="en-US" smtClean="0"/>
          </a:p>
        </p:txBody>
      </p:sp>
      <p:pic>
        <p:nvPicPr>
          <p:cNvPr id="27652" name="Content Placeholder 6" descr="2_1b_FederkennlinieD.png"/>
          <p:cNvPicPr>
            <a:picLocks noGrp="1" noChangeAspect="1"/>
          </p:cNvPicPr>
          <p:nvPr>
            <p:ph sz="quarter" idx="12"/>
          </p:nvPr>
        </p:nvPicPr>
        <p:blipFill>
          <a:blip r:embed="rId2" cstate="print">
            <a:extLst>
              <a:ext uri="{28A0092B-C50C-407E-A947-70E740481C1C}">
                <a14:useLocalDpi xmlns:a14="http://schemas.microsoft.com/office/drawing/2010/main" val="0"/>
              </a:ext>
            </a:extLst>
          </a:blip>
          <a:srcRect/>
          <a:stretch>
            <a:fillRect/>
          </a:stretch>
        </p:blipFill>
        <p:spPr>
          <a:xfrm>
            <a:off x="2430463" y="1527175"/>
            <a:ext cx="4972050" cy="3227388"/>
          </a:xfrm>
        </p:spPr>
      </p:pic>
      <p:sp>
        <p:nvSpPr>
          <p:cNvPr id="27653" name="Slide Number Placeholder 3"/>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3CBD0DC-E39F-4A12-ACEC-F4667F74BDA8}" type="slidenum">
              <a:rPr lang="de-DE" altLang="en-US"/>
              <a:pPr eaLnBrk="1" hangingPunct="1"/>
              <a:t>24</a:t>
            </a:fld>
            <a:endParaRPr lang="de-DE"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de-DE" altLang="en-US" smtClean="0"/>
              <a:t>Excel-Fehler 2007</a:t>
            </a:r>
          </a:p>
        </p:txBody>
      </p:sp>
      <p:sp>
        <p:nvSpPr>
          <p:cNvPr id="2867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E65CCE4-8E5A-4B44-AED0-8C63CB8E0DC2}" type="slidenum">
              <a:rPr lang="de-DE" altLang="en-US"/>
              <a:pPr eaLnBrk="1" hangingPunct="1"/>
              <a:t>25</a:t>
            </a:fld>
            <a:endParaRPr lang="de-DE" altLang="en-US"/>
          </a:p>
        </p:txBody>
      </p:sp>
      <p:pic>
        <p:nvPicPr>
          <p:cNvPr id="28676" name="Picture 4" descr="Excel_Fehle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1377950"/>
            <a:ext cx="7429500" cy="410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de-DE" altLang="en-US" smtClean="0"/>
              <a:t>Eigenschaften der Software - 4</a:t>
            </a:r>
          </a:p>
        </p:txBody>
      </p:sp>
      <p:sp>
        <p:nvSpPr>
          <p:cNvPr id="29699" name="Content Placeholder 2"/>
          <p:cNvSpPr>
            <a:spLocks noGrp="1"/>
          </p:cNvSpPr>
          <p:nvPr>
            <p:ph idx="1"/>
          </p:nvPr>
        </p:nvSpPr>
        <p:spPr>
          <a:xfrm>
            <a:off x="166688" y="981075"/>
            <a:ext cx="9501187" cy="5326063"/>
          </a:xfrm>
        </p:spPr>
        <p:txBody>
          <a:bodyPr/>
          <a:lstStyle/>
          <a:p>
            <a:r>
              <a:rPr lang="de-DE" altLang="en-US" smtClean="0"/>
              <a:t>Software-Systeme müssen </a:t>
            </a:r>
            <a:r>
              <a:rPr lang="de-DE" altLang="en-US" b="1" smtClean="0"/>
              <a:t>autonom funktionieren.</a:t>
            </a:r>
          </a:p>
          <a:p>
            <a:pPr lvl="1"/>
            <a:r>
              <a:rPr lang="de-DE" altLang="en-US" smtClean="0"/>
              <a:t>Die meisten komplexen Artefakte funktionieren nur, wenn und solange Menschen immer wieder eingreifen und Mängel, Defekte und Widersprüche beseitigen oder kompensieren. </a:t>
            </a:r>
          </a:p>
          <a:p>
            <a:pPr lvl="1"/>
            <a:r>
              <a:rPr lang="de-DE" altLang="en-US" smtClean="0"/>
              <a:t>Software benötigt dagegen nur sehr selten Wartungseingriffe. Zwischen „Systemabstürzen“ liegen typisch Milliarden korrekt ausgeführter Operationen. Die Software funktioniert also über weite Strecken autonom.</a:t>
            </a:r>
          </a:p>
          <a:p>
            <a:pPr lvl="1"/>
            <a:r>
              <a:rPr lang="de-DE" altLang="en-US" smtClean="0">
                <a:solidFill>
                  <a:srgbClr val="3333FF"/>
                </a:solidFill>
              </a:rPr>
              <a:t>Auch außergewöhnliche Situationen, die nur im Abstand von Milliarden Operationen auftreten, müssen als Normalfälle behandelt werden.</a:t>
            </a:r>
          </a:p>
        </p:txBody>
      </p:sp>
      <p:sp>
        <p:nvSpPr>
          <p:cNvPr id="2970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CCF256B-A2C2-4702-A074-180FB90E681C}" type="slidenum">
              <a:rPr lang="de-DE" altLang="en-US"/>
              <a:pPr eaLnBrk="1" hangingPunct="1"/>
              <a:t>26</a:t>
            </a:fld>
            <a:endParaRPr lang="de-DE"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de-DE" altLang="en-US" smtClean="0"/>
              <a:t>Eigenschaften der Software - 5</a:t>
            </a:r>
          </a:p>
        </p:txBody>
      </p:sp>
      <p:sp>
        <p:nvSpPr>
          <p:cNvPr id="30723" name="Content Placeholder 2"/>
          <p:cNvSpPr>
            <a:spLocks noGrp="1"/>
          </p:cNvSpPr>
          <p:nvPr>
            <p:ph idx="1"/>
          </p:nvPr>
        </p:nvSpPr>
        <p:spPr>
          <a:xfrm>
            <a:off x="166688" y="981075"/>
            <a:ext cx="9501187" cy="5326063"/>
          </a:xfrm>
        </p:spPr>
        <p:txBody>
          <a:bodyPr/>
          <a:lstStyle/>
          <a:p>
            <a:r>
              <a:rPr lang="de-DE" altLang="en-US" b="1" smtClean="0"/>
              <a:t>Die „Werkstoffe“ der Software sind amorph und universell</a:t>
            </a:r>
            <a:r>
              <a:rPr lang="de-DE" altLang="en-US" smtClean="0"/>
              <a:t>.</a:t>
            </a:r>
          </a:p>
          <a:p>
            <a:pPr lvl="1"/>
            <a:r>
              <a:rPr lang="de-DE" altLang="en-US" smtClean="0"/>
              <a:t>Werkstoffe sind die eingesetzten Sprachen, meist nur die „natürliche“ Sprache und die Programmiersprache, evtl. noch andere, z. B. graphische Notationen.</a:t>
            </a:r>
          </a:p>
          <a:p>
            <a:pPr lvl="1"/>
            <a:r>
              <a:rPr lang="de-DE" altLang="en-US" smtClean="0">
                <a:solidFill>
                  <a:srgbClr val="3333FF"/>
                </a:solidFill>
              </a:rPr>
              <a:t>Strukturen entstehen nicht, sie müssen geschaffen werden.</a:t>
            </a:r>
          </a:p>
          <a:p>
            <a:r>
              <a:rPr lang="de-DE" altLang="en-US" b="1" smtClean="0"/>
              <a:t>Software spiegelt – in vielen (in allen?) Fällen – die Realität</a:t>
            </a:r>
            <a:r>
              <a:rPr lang="de-DE" altLang="en-US" smtClean="0"/>
              <a:t>.</a:t>
            </a:r>
          </a:p>
          <a:p>
            <a:pPr lvl="1"/>
            <a:r>
              <a:rPr lang="de-DE" altLang="en-US" smtClean="0"/>
              <a:t>Sie verbindet Hardware und Umgebung. Die Details der Aufgabenstellung werden in aller Regel durch Software realisiert; Änderungen schlagen sich primär in der Software nieder.</a:t>
            </a:r>
          </a:p>
          <a:p>
            <a:endParaRPr lang="de-DE" altLang="en-US" smtClean="0"/>
          </a:p>
        </p:txBody>
      </p:sp>
      <p:sp>
        <p:nvSpPr>
          <p:cNvPr id="3072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8E6171A-D683-4E1F-B0CF-5E2759B6A3A7}" type="slidenum">
              <a:rPr lang="de-DE" altLang="en-US"/>
              <a:pPr eaLnBrk="1" hangingPunct="1"/>
              <a:t>27</a:t>
            </a:fld>
            <a:endParaRPr lang="de-DE" altLang="en-US"/>
          </a:p>
        </p:txBody>
      </p:sp>
      <p:sp>
        <p:nvSpPr>
          <p:cNvPr id="30725" name="TextBox 3"/>
          <p:cNvSpPr txBox="1">
            <a:spLocks noChangeArrowheads="1"/>
          </p:cNvSpPr>
          <p:nvPr/>
        </p:nvSpPr>
        <p:spPr bwMode="auto">
          <a:xfrm>
            <a:off x="560388" y="4797425"/>
            <a:ext cx="8785225" cy="15700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de-DE" altLang="en-US" sz="2400" i="1">
                <a:solidFill>
                  <a:srgbClr val="0000FF"/>
                </a:solidFill>
                <a:latin typeface="Calibri" panose="020F0502020204030204" pitchFamily="34" charset="0"/>
                <a:cs typeface="Calibri" panose="020F0502020204030204" pitchFamily="34" charset="0"/>
              </a:rPr>
              <a:t>... This complexity is compounded by the necessity to conform to an</a:t>
            </a:r>
            <a:br>
              <a:rPr lang="de-DE" altLang="en-US" sz="2400" i="1">
                <a:solidFill>
                  <a:srgbClr val="0000FF"/>
                </a:solidFill>
                <a:latin typeface="Calibri" panose="020F0502020204030204" pitchFamily="34" charset="0"/>
                <a:cs typeface="Calibri" panose="020F0502020204030204" pitchFamily="34" charset="0"/>
              </a:rPr>
            </a:br>
            <a:r>
              <a:rPr lang="de-DE" altLang="en-US" sz="2400" i="1">
                <a:solidFill>
                  <a:srgbClr val="0000FF"/>
                </a:solidFill>
                <a:latin typeface="Calibri" panose="020F0502020204030204" pitchFamily="34" charset="0"/>
                <a:cs typeface="Calibri" panose="020F0502020204030204" pitchFamily="34" charset="0"/>
              </a:rPr>
              <a:t> external environment that is arbitrary, unadaptable, </a:t>
            </a:r>
            <a:br>
              <a:rPr lang="de-DE" altLang="en-US" sz="2400" i="1">
                <a:solidFill>
                  <a:srgbClr val="0000FF"/>
                </a:solidFill>
                <a:latin typeface="Calibri" panose="020F0502020204030204" pitchFamily="34" charset="0"/>
                <a:cs typeface="Calibri" panose="020F0502020204030204" pitchFamily="34" charset="0"/>
              </a:rPr>
            </a:br>
            <a:r>
              <a:rPr lang="de-DE" altLang="en-US" sz="2400" i="1">
                <a:solidFill>
                  <a:srgbClr val="0000FF"/>
                </a:solidFill>
                <a:latin typeface="Calibri" panose="020F0502020204030204" pitchFamily="34" charset="0"/>
                <a:cs typeface="Calibri" panose="020F0502020204030204" pitchFamily="34" charset="0"/>
              </a:rPr>
              <a:t>and ever-changing. </a:t>
            </a:r>
            <a:br>
              <a:rPr lang="de-DE" altLang="en-US" sz="2400" i="1">
                <a:solidFill>
                  <a:srgbClr val="0000FF"/>
                </a:solidFill>
                <a:latin typeface="Calibri" panose="020F0502020204030204" pitchFamily="34" charset="0"/>
                <a:cs typeface="Calibri" panose="020F0502020204030204" pitchFamily="34" charset="0"/>
              </a:rPr>
            </a:br>
            <a:r>
              <a:rPr lang="de-DE" altLang="en-US" sz="2400">
                <a:latin typeface="Calibri" panose="020F0502020204030204" pitchFamily="34" charset="0"/>
                <a:cs typeface="Calibri" panose="020F0502020204030204" pitchFamily="34" charset="0"/>
              </a:rPr>
              <a:t>F.P. Brooks Jr., 1987</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a:xfrm>
            <a:off x="992188" y="1697038"/>
            <a:ext cx="7921625" cy="1087437"/>
          </a:xfrm>
        </p:spPr>
        <p:txBody>
          <a:bodyPr>
            <a:spAutoFit/>
          </a:bodyPr>
          <a:lstStyle/>
          <a:p>
            <a:r>
              <a:rPr lang="de-DE" altLang="en-US" smtClean="0"/>
              <a:t>2.4	Arbeiten, die an Software ausgeführt werden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de-DE" altLang="en-US" smtClean="0"/>
              <a:t>Übersicht der Arbeiten - 1</a:t>
            </a:r>
          </a:p>
        </p:txBody>
      </p:sp>
      <p:sp>
        <p:nvSpPr>
          <p:cNvPr id="32771" name="Content Placeholder 2"/>
          <p:cNvSpPr>
            <a:spLocks noGrp="1"/>
          </p:cNvSpPr>
          <p:nvPr>
            <p:ph idx="1"/>
          </p:nvPr>
        </p:nvSpPr>
        <p:spPr>
          <a:xfrm>
            <a:off x="166688" y="981075"/>
            <a:ext cx="9501187" cy="5326063"/>
          </a:xfrm>
        </p:spPr>
        <p:txBody>
          <a:bodyPr/>
          <a:lstStyle/>
          <a:p>
            <a:r>
              <a:rPr lang="de-DE" altLang="en-US" smtClean="0">
                <a:solidFill>
                  <a:srgbClr val="3333FF"/>
                </a:solidFill>
              </a:rPr>
              <a:t>Analyse</a:t>
            </a:r>
          </a:p>
          <a:p>
            <a:r>
              <a:rPr lang="de-DE" altLang="en-US" smtClean="0"/>
              <a:t>Ziel der Analyse ist, das bestehende </a:t>
            </a:r>
            <a:r>
              <a:rPr lang="de-DE" altLang="en-US" b="1" smtClean="0"/>
              <a:t>Problem zu durchdringen und zu verstehen</a:t>
            </a:r>
            <a:r>
              <a:rPr lang="de-DE" altLang="en-US" smtClean="0"/>
              <a:t>. Dabei wird auch geklärt, inwieweit Software eingesetzt werden kann, um das Problem zu lösen, und welche Aufgaben von der zu entwickelnden Software übernommen werden sollen.</a:t>
            </a:r>
          </a:p>
          <a:p>
            <a:r>
              <a:rPr lang="de-DE" altLang="en-US" smtClean="0">
                <a:solidFill>
                  <a:srgbClr val="3333FF"/>
                </a:solidFill>
              </a:rPr>
              <a:t>Spezifikation der Anforderungen</a:t>
            </a:r>
          </a:p>
          <a:p>
            <a:r>
              <a:rPr lang="de-DE" altLang="en-US" smtClean="0">
                <a:solidFill>
                  <a:srgbClr val="000000"/>
                </a:solidFill>
                <a:latin typeface="Helvetica" pitchFamily="2" charset="0"/>
                <a:ea typeface="Times New Roman" panose="02020603050405020304" pitchFamily="18" charset="0"/>
                <a:cs typeface="New York" charset="0"/>
              </a:rPr>
              <a:t>Die in der Analyse festgestellten </a:t>
            </a:r>
            <a:r>
              <a:rPr lang="de-DE" altLang="en-US" b="1" smtClean="0">
                <a:solidFill>
                  <a:srgbClr val="000000"/>
                </a:solidFill>
                <a:latin typeface="Helvetica" pitchFamily="2" charset="0"/>
                <a:ea typeface="Times New Roman" panose="02020603050405020304" pitchFamily="18" charset="0"/>
                <a:cs typeface="New York" charset="0"/>
              </a:rPr>
              <a:t>Anforderungen müssen geordnet, dokumentiert, geprüft, ergänzt und korrigiert werden</a:t>
            </a:r>
            <a:r>
              <a:rPr lang="de-DE" altLang="en-US" smtClean="0">
                <a:solidFill>
                  <a:srgbClr val="000000"/>
                </a:solidFill>
                <a:latin typeface="Helvetica" pitchFamily="2" charset="0"/>
                <a:ea typeface="Times New Roman" panose="02020603050405020304" pitchFamily="18" charset="0"/>
                <a:cs typeface="New York" charset="0"/>
              </a:rPr>
              <a:t>. Die meisten folgenden Arbeiten stützen sich auf die Spezifikation!</a:t>
            </a:r>
            <a:endParaRPr lang="de-DE" altLang="en-US" smtClean="0"/>
          </a:p>
          <a:p>
            <a:endParaRPr lang="de-DE" altLang="en-US" smtClean="0"/>
          </a:p>
        </p:txBody>
      </p:sp>
      <p:sp>
        <p:nvSpPr>
          <p:cNvPr id="32772"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59A7297-0D8F-4C47-8A5B-6DDDD275E1AE}" type="slidenum">
              <a:rPr lang="de-DE" altLang="en-US"/>
              <a:pPr eaLnBrk="1" hangingPunct="1"/>
              <a:t>29</a:t>
            </a:fld>
            <a:endParaRPr lang="de-DE"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92188" y="1700213"/>
            <a:ext cx="7921625" cy="1223962"/>
          </a:xfrm>
        </p:spPr>
        <p:txBody>
          <a:bodyPr>
            <a:spAutoFit/>
          </a:bodyPr>
          <a:lstStyle/>
          <a:p>
            <a:r>
              <a:rPr lang="de-DE" altLang="en-US" smtClean="0"/>
              <a:t>2.1	Kosten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p:txBody>
          <a:bodyPr/>
          <a:lstStyle/>
          <a:p>
            <a:r>
              <a:rPr lang="de-DE" altLang="en-US" smtClean="0"/>
              <a:t>Übersicht der Arbeiten - 2</a:t>
            </a:r>
          </a:p>
        </p:txBody>
      </p:sp>
      <p:sp>
        <p:nvSpPr>
          <p:cNvPr id="33795" name="Inhaltsplatzhalter 2"/>
          <p:cNvSpPr>
            <a:spLocks noGrp="1"/>
          </p:cNvSpPr>
          <p:nvPr>
            <p:ph idx="1"/>
          </p:nvPr>
        </p:nvSpPr>
        <p:spPr>
          <a:xfrm>
            <a:off x="166688" y="981075"/>
            <a:ext cx="9501187" cy="5326063"/>
          </a:xfrm>
        </p:spPr>
        <p:txBody>
          <a:bodyPr/>
          <a:lstStyle/>
          <a:p>
            <a:r>
              <a:rPr lang="de-DE" altLang="en-US" smtClean="0">
                <a:solidFill>
                  <a:srgbClr val="3333FF"/>
                </a:solidFill>
              </a:rPr>
              <a:t>Architekturentwurf, Spezifikation der Module</a:t>
            </a:r>
          </a:p>
          <a:p>
            <a:r>
              <a:rPr lang="de-DE" altLang="en-US" smtClean="0">
                <a:solidFill>
                  <a:srgbClr val="000000"/>
                </a:solidFill>
                <a:latin typeface="Helvetica" pitchFamily="2" charset="0"/>
                <a:cs typeface="Times New Roman" panose="02020603050405020304" pitchFamily="18" charset="0"/>
              </a:rPr>
              <a:t>Software-Systeme bestehen aus Modulen oder Komponenten, die miteinander die Gesamtfunktionalität des Systems bieten. Gesamtstruktur = </a:t>
            </a:r>
            <a:r>
              <a:rPr lang="de-DE" altLang="en-US" b="1" smtClean="0">
                <a:solidFill>
                  <a:srgbClr val="000000"/>
                </a:solidFill>
                <a:latin typeface="Helvetica" pitchFamily="2" charset="0"/>
                <a:cs typeface="Times New Roman" panose="02020603050405020304" pitchFamily="18" charset="0"/>
              </a:rPr>
              <a:t>Software-Architektur</a:t>
            </a:r>
            <a:r>
              <a:rPr lang="de-DE" altLang="en-US" smtClean="0">
                <a:solidFill>
                  <a:srgbClr val="000000"/>
                </a:solidFill>
                <a:latin typeface="Helvetica" pitchFamily="2" charset="0"/>
                <a:cs typeface="Times New Roman" panose="02020603050405020304" pitchFamily="18" charset="0"/>
              </a:rPr>
              <a:t>. </a:t>
            </a:r>
          </a:p>
          <a:p>
            <a:r>
              <a:rPr lang="de-DE" altLang="en-US" smtClean="0">
                <a:solidFill>
                  <a:srgbClr val="000000"/>
                </a:solidFill>
                <a:latin typeface="Helvetica" pitchFamily="2" charset="0"/>
                <a:cs typeface="Times New Roman" panose="02020603050405020304" pitchFamily="18" charset="0"/>
              </a:rPr>
              <a:t>Die </a:t>
            </a:r>
            <a:r>
              <a:rPr lang="de-DE" altLang="en-US" b="1" smtClean="0">
                <a:solidFill>
                  <a:srgbClr val="000000"/>
                </a:solidFill>
                <a:latin typeface="Helvetica" pitchFamily="2" charset="0"/>
                <a:cs typeface="Times New Roman" panose="02020603050405020304" pitchFamily="18" charset="0"/>
              </a:rPr>
              <a:t>Schnittstellen der Komponenten</a:t>
            </a:r>
            <a:r>
              <a:rPr lang="de-DE" altLang="en-US" smtClean="0">
                <a:solidFill>
                  <a:srgbClr val="000000"/>
                </a:solidFill>
                <a:latin typeface="Helvetica" pitchFamily="2" charset="0"/>
                <a:cs typeface="Times New Roman" panose="02020603050405020304" pitchFamily="18" charset="0"/>
              </a:rPr>
              <a:t> werden so präzise wie möglich festgelegt, damit die Komponenten parallel entwickelt und am Ende problemlos integriert werden können.</a:t>
            </a:r>
          </a:p>
          <a:p>
            <a:r>
              <a:rPr lang="de-DE" altLang="en-US" smtClean="0">
                <a:solidFill>
                  <a:srgbClr val="3333FF"/>
                </a:solidFill>
              </a:rPr>
              <a:t>Codierung und Modultest</a:t>
            </a:r>
          </a:p>
          <a:p>
            <a:r>
              <a:rPr lang="de-DE" altLang="en-US" smtClean="0">
                <a:solidFill>
                  <a:srgbClr val="000000"/>
                </a:solidFill>
                <a:latin typeface="Helvetica" pitchFamily="2" charset="0"/>
                <a:cs typeface="Times New Roman" panose="02020603050405020304" pitchFamily="18" charset="0"/>
              </a:rPr>
              <a:t>Die Module werden in der gewählten Programmiersprache codiert und  auf der Basis ihrer Spezifikation getestet und korrigiert.</a:t>
            </a:r>
          </a:p>
          <a:p>
            <a:endParaRPr lang="de-DE" altLang="en-US" smtClean="0"/>
          </a:p>
          <a:p>
            <a:endParaRPr lang="de-DE" altLang="en-US" smtClean="0"/>
          </a:p>
        </p:txBody>
      </p:sp>
      <p:sp>
        <p:nvSpPr>
          <p:cNvPr id="337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551DA7C-0D93-4259-B8F1-BDF6A30F4288}" type="slidenum">
              <a:rPr lang="de-DE" altLang="en-US"/>
              <a:pPr eaLnBrk="1" hangingPunct="1"/>
              <a:t>30</a:t>
            </a:fld>
            <a:endParaRPr lang="de-DE"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p:txBody>
          <a:bodyPr/>
          <a:lstStyle/>
          <a:p>
            <a:r>
              <a:rPr lang="de-DE" altLang="en-US" smtClean="0"/>
              <a:t>Übersicht der Arbeiten - 3</a:t>
            </a:r>
          </a:p>
        </p:txBody>
      </p:sp>
      <p:sp>
        <p:nvSpPr>
          <p:cNvPr id="34819" name="Inhaltsplatzhalter 2"/>
          <p:cNvSpPr>
            <a:spLocks noGrp="1"/>
          </p:cNvSpPr>
          <p:nvPr>
            <p:ph idx="1"/>
          </p:nvPr>
        </p:nvSpPr>
        <p:spPr>
          <a:xfrm>
            <a:off x="166688" y="981075"/>
            <a:ext cx="9501187" cy="5326063"/>
          </a:xfrm>
        </p:spPr>
        <p:txBody>
          <a:bodyPr/>
          <a:lstStyle/>
          <a:p>
            <a:r>
              <a:rPr lang="de-DE" altLang="en-US" smtClean="0">
                <a:solidFill>
                  <a:srgbClr val="3333FF"/>
                </a:solidFill>
              </a:rPr>
              <a:t>Integration, Test, Abnahme</a:t>
            </a:r>
          </a:p>
          <a:p>
            <a:r>
              <a:rPr lang="de-DE" altLang="en-US" smtClean="0">
                <a:solidFill>
                  <a:srgbClr val="000000"/>
                </a:solidFill>
                <a:latin typeface="Helvetica" pitchFamily="2" charset="0"/>
                <a:cs typeface="Times New Roman" panose="02020603050405020304" pitchFamily="18" charset="0"/>
              </a:rPr>
              <a:t>Das System wird aus den fertig gestellten Modulen zusammengebaut (</a:t>
            </a:r>
            <a:r>
              <a:rPr lang="de-DE" altLang="en-US" b="1" smtClean="0">
                <a:solidFill>
                  <a:srgbClr val="000000"/>
                </a:solidFill>
                <a:latin typeface="Helvetica" pitchFamily="2" charset="0"/>
                <a:cs typeface="Times New Roman" panose="02020603050405020304" pitchFamily="18" charset="0"/>
              </a:rPr>
              <a:t>integriert</a:t>
            </a:r>
            <a:r>
              <a:rPr lang="de-DE" altLang="en-US" smtClean="0">
                <a:solidFill>
                  <a:srgbClr val="000000"/>
                </a:solidFill>
                <a:latin typeface="Helvetica" pitchFamily="2" charset="0"/>
                <a:cs typeface="Times New Roman" panose="02020603050405020304" pitchFamily="18" charset="0"/>
              </a:rPr>
              <a:t>) und </a:t>
            </a:r>
            <a:r>
              <a:rPr lang="de-DE" altLang="en-US" b="1" smtClean="0">
                <a:solidFill>
                  <a:srgbClr val="000000"/>
                </a:solidFill>
                <a:latin typeface="Helvetica" pitchFamily="2" charset="0"/>
                <a:cs typeface="Times New Roman" panose="02020603050405020304" pitchFamily="18" charset="0"/>
              </a:rPr>
              <a:t>getestet</a:t>
            </a:r>
            <a:r>
              <a:rPr lang="de-DE" altLang="en-US" smtClean="0">
                <a:solidFill>
                  <a:srgbClr val="000000"/>
                </a:solidFill>
                <a:latin typeface="Helvetica" pitchFamily="2" charset="0"/>
                <a:cs typeface="Times New Roman" panose="02020603050405020304" pitchFamily="18" charset="0"/>
              </a:rPr>
              <a:t>. Schließlich </a:t>
            </a:r>
            <a:r>
              <a:rPr lang="de-DE" altLang="en-US" b="1" smtClean="0">
                <a:solidFill>
                  <a:srgbClr val="000000"/>
                </a:solidFill>
                <a:latin typeface="Helvetica" pitchFamily="2" charset="0"/>
                <a:cs typeface="Times New Roman" panose="02020603050405020304" pitchFamily="18" charset="0"/>
              </a:rPr>
              <a:t>Abnahme </a:t>
            </a:r>
            <a:r>
              <a:rPr lang="de-DE" altLang="en-US" smtClean="0">
                <a:solidFill>
                  <a:srgbClr val="000000"/>
                </a:solidFill>
                <a:latin typeface="Helvetica" pitchFamily="2" charset="0"/>
                <a:cs typeface="Times New Roman" panose="02020603050405020304" pitchFamily="18" charset="0"/>
              </a:rPr>
              <a:t>durch den Kunden.</a:t>
            </a:r>
            <a:r>
              <a:rPr lang="de-DE" altLang="en-US" smtClean="0"/>
              <a:t> </a:t>
            </a:r>
          </a:p>
          <a:p>
            <a:r>
              <a:rPr lang="de-DE" altLang="en-US" smtClean="0">
                <a:solidFill>
                  <a:srgbClr val="3333FF"/>
                </a:solidFill>
              </a:rPr>
              <a:t>Betrieb und Wartung</a:t>
            </a:r>
          </a:p>
          <a:p>
            <a:r>
              <a:rPr lang="de-DE" altLang="en-US" smtClean="0">
                <a:solidFill>
                  <a:srgbClr val="000000"/>
                </a:solidFill>
                <a:ea typeface="Times New Roman" panose="02020603050405020304" pitchFamily="18" charset="0"/>
                <a:cs typeface="New York" charset="0"/>
              </a:rPr>
              <a:t>Das Software-System wird beim Auftraggeber </a:t>
            </a:r>
            <a:r>
              <a:rPr lang="de-DE" altLang="en-US" b="1" smtClean="0">
                <a:solidFill>
                  <a:srgbClr val="000000"/>
                </a:solidFill>
                <a:ea typeface="Times New Roman" panose="02020603050405020304" pitchFamily="18" charset="0"/>
                <a:cs typeface="New York" charset="0"/>
              </a:rPr>
              <a:t>installiert</a:t>
            </a:r>
            <a:r>
              <a:rPr lang="de-DE" altLang="en-US" smtClean="0">
                <a:solidFill>
                  <a:srgbClr val="000000"/>
                </a:solidFill>
                <a:ea typeface="Times New Roman" panose="02020603050405020304" pitchFamily="18" charset="0"/>
                <a:cs typeface="New York" charset="0"/>
              </a:rPr>
              <a:t> und </a:t>
            </a:r>
            <a:r>
              <a:rPr lang="de-DE" altLang="en-US" b="1" smtClean="0">
                <a:solidFill>
                  <a:srgbClr val="000000"/>
                </a:solidFill>
                <a:ea typeface="Times New Roman" panose="02020603050405020304" pitchFamily="18" charset="0"/>
                <a:cs typeface="New York" charset="0"/>
              </a:rPr>
              <a:t>in Betrieb genommen</a:t>
            </a:r>
            <a:r>
              <a:rPr lang="de-DE" altLang="en-US" smtClean="0">
                <a:solidFill>
                  <a:srgbClr val="000000"/>
                </a:solidFill>
                <a:ea typeface="Times New Roman" panose="02020603050405020304" pitchFamily="18" charset="0"/>
                <a:cs typeface="New York" charset="0"/>
              </a:rPr>
              <a:t>. </a:t>
            </a:r>
            <a:endParaRPr lang="de-DE" altLang="en-US" smtClean="0">
              <a:solidFill>
                <a:srgbClr val="000000"/>
              </a:solidFill>
              <a:cs typeface="Times New Roman" panose="02020603050405020304" pitchFamily="18" charset="0"/>
            </a:endParaRPr>
          </a:p>
          <a:p>
            <a:r>
              <a:rPr lang="de-DE" altLang="en-US" smtClean="0">
                <a:solidFill>
                  <a:srgbClr val="000000"/>
                </a:solidFill>
                <a:cs typeface="Times New Roman" panose="02020603050405020304" pitchFamily="18" charset="0"/>
              </a:rPr>
              <a:t>Während der Nutzung des Systems fallen Fehler auf und werden behoben, und fast immer werden auch neue Anforderungen an das System gestellt und umgesetzt.</a:t>
            </a:r>
            <a:r>
              <a:rPr lang="de-DE" altLang="en-US" smtClean="0"/>
              <a:t/>
            </a:r>
            <a:br>
              <a:rPr lang="de-DE" altLang="en-US" smtClean="0"/>
            </a:br>
            <a:r>
              <a:rPr lang="de-DE" altLang="en-US" smtClean="0"/>
              <a:t/>
            </a:r>
            <a:br>
              <a:rPr lang="de-DE" altLang="en-US" smtClean="0"/>
            </a:br>
            <a:endParaRPr lang="de-DE" altLang="en-US" smtClean="0"/>
          </a:p>
          <a:p>
            <a:endParaRPr lang="de-DE" altLang="en-US" smtClean="0"/>
          </a:p>
        </p:txBody>
      </p:sp>
      <p:sp>
        <p:nvSpPr>
          <p:cNvPr id="348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FE8698C-06B6-4F19-A366-0BFD2E9B653B}" type="slidenum">
              <a:rPr lang="de-DE" altLang="en-US"/>
              <a:pPr eaLnBrk="1" hangingPunct="1"/>
              <a:t>31</a:t>
            </a:fld>
            <a:endParaRPr lang="de-DE"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p:cNvSpPr>
            <a:spLocks noGrp="1"/>
          </p:cNvSpPr>
          <p:nvPr>
            <p:ph type="title"/>
          </p:nvPr>
        </p:nvSpPr>
        <p:spPr/>
        <p:txBody>
          <a:bodyPr/>
          <a:lstStyle/>
          <a:p>
            <a:r>
              <a:rPr lang="de-DE" altLang="en-US" smtClean="0"/>
              <a:t>Übersicht der Arbeiten - 4</a:t>
            </a:r>
          </a:p>
        </p:txBody>
      </p:sp>
      <p:sp>
        <p:nvSpPr>
          <p:cNvPr id="35843" name="Inhaltsplatzhalter 2"/>
          <p:cNvSpPr>
            <a:spLocks noGrp="1"/>
          </p:cNvSpPr>
          <p:nvPr>
            <p:ph idx="1"/>
          </p:nvPr>
        </p:nvSpPr>
        <p:spPr>
          <a:xfrm>
            <a:off x="166688" y="981075"/>
            <a:ext cx="9501187" cy="5326063"/>
          </a:xfrm>
        </p:spPr>
        <p:txBody>
          <a:bodyPr/>
          <a:lstStyle/>
          <a:p>
            <a:r>
              <a:rPr lang="de-DE" altLang="en-US" smtClean="0">
                <a:solidFill>
                  <a:srgbClr val="3333FF"/>
                </a:solidFill>
              </a:rPr>
              <a:t>Auslauf und Ersetzung</a:t>
            </a:r>
          </a:p>
          <a:p>
            <a:r>
              <a:rPr lang="de-DE" altLang="en-US" smtClean="0">
                <a:solidFill>
                  <a:srgbClr val="000000"/>
                </a:solidFill>
                <a:cs typeface="Times New Roman" panose="02020603050405020304" pitchFamily="18" charset="0"/>
              </a:rPr>
              <a:t>Jedes Software-System erreicht irgendwann einen Zustand, in dem die weitere Wartung unvertretbar aufwändig und schwierig ist. Dann wird es </a:t>
            </a:r>
            <a:r>
              <a:rPr lang="de-DE" altLang="en-US" b="1" smtClean="0">
                <a:solidFill>
                  <a:srgbClr val="000000"/>
                </a:solidFill>
                <a:cs typeface="Times New Roman" panose="02020603050405020304" pitchFamily="18" charset="0"/>
              </a:rPr>
              <a:t>aus dem Betrieb genommen </a:t>
            </a:r>
            <a:r>
              <a:rPr lang="de-DE" altLang="en-US" smtClean="0">
                <a:solidFill>
                  <a:srgbClr val="000000"/>
                </a:solidFill>
                <a:cs typeface="Times New Roman" panose="02020603050405020304" pitchFamily="18" charset="0"/>
              </a:rPr>
              <a:t>und in der Regel </a:t>
            </a:r>
            <a:r>
              <a:rPr lang="de-DE" altLang="en-US" b="1" smtClean="0">
                <a:solidFill>
                  <a:srgbClr val="000000"/>
                </a:solidFill>
                <a:cs typeface="Times New Roman" panose="02020603050405020304" pitchFamily="18" charset="0"/>
              </a:rPr>
              <a:t>durch ein Nachfolgesystem ersetzt</a:t>
            </a:r>
            <a:r>
              <a:rPr lang="de-DE" altLang="en-US" smtClean="0">
                <a:solidFill>
                  <a:srgbClr val="000000"/>
                </a:solidFill>
                <a:cs typeface="Times New Roman" panose="02020603050405020304" pitchFamily="18" charset="0"/>
              </a:rPr>
              <a:t>. </a:t>
            </a:r>
            <a:r>
              <a:rPr lang="de-DE" altLang="en-US" smtClean="0"/>
              <a:t/>
            </a:r>
            <a:br>
              <a:rPr lang="de-DE" altLang="en-US" smtClean="0"/>
            </a:br>
            <a:r>
              <a:rPr lang="de-DE" altLang="en-US" smtClean="0"/>
              <a:t/>
            </a:r>
            <a:br>
              <a:rPr lang="de-DE" altLang="en-US" smtClean="0"/>
            </a:br>
            <a:endParaRPr lang="de-DE" altLang="en-US" smtClean="0"/>
          </a:p>
          <a:p>
            <a:endParaRPr lang="de-DE" altLang="en-US" smtClean="0"/>
          </a:p>
        </p:txBody>
      </p:sp>
      <p:sp>
        <p:nvSpPr>
          <p:cNvPr id="3584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E598D50-548A-4A88-939E-3D3AE28CCB56}" type="slidenum">
              <a:rPr lang="de-DE" altLang="en-US"/>
              <a:pPr eaLnBrk="1" hangingPunct="1"/>
              <a:t>32</a:t>
            </a:fld>
            <a:endParaRPr lang="de-DE"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p:txBody>
          <a:bodyPr/>
          <a:lstStyle/>
          <a:p>
            <a:r>
              <a:rPr lang="de-DE" altLang="en-US" smtClean="0"/>
              <a:t>Tätigkeiten während der Entwicklungszeit </a:t>
            </a:r>
          </a:p>
        </p:txBody>
      </p:sp>
      <p:sp>
        <p:nvSpPr>
          <p:cNvPr id="36867" name="Inhaltsplatzhalter 2"/>
          <p:cNvSpPr>
            <a:spLocks noGrp="1"/>
          </p:cNvSpPr>
          <p:nvPr>
            <p:ph idx="1"/>
          </p:nvPr>
        </p:nvSpPr>
        <p:spPr>
          <a:xfrm>
            <a:off x="166688" y="981075"/>
            <a:ext cx="9501187" cy="5326063"/>
          </a:xfrm>
        </p:spPr>
        <p:txBody>
          <a:bodyPr/>
          <a:lstStyle/>
          <a:p>
            <a:pPr lvl="1"/>
            <a:r>
              <a:rPr lang="de-DE" altLang="en-US" smtClean="0">
                <a:solidFill>
                  <a:srgbClr val="000000"/>
                </a:solidFill>
                <a:ea typeface="Times New Roman" panose="02020603050405020304" pitchFamily="18" charset="0"/>
                <a:cs typeface="New York" charset="0"/>
              </a:rPr>
              <a:t>Dazu gehören die </a:t>
            </a:r>
            <a:r>
              <a:rPr lang="de-DE" altLang="en-US" b="1" smtClean="0">
                <a:solidFill>
                  <a:srgbClr val="000000"/>
                </a:solidFill>
                <a:ea typeface="Times New Roman" panose="02020603050405020304" pitchFamily="18" charset="0"/>
                <a:cs typeface="New York" charset="0"/>
              </a:rPr>
              <a:t>Leitungsfunktionen</a:t>
            </a:r>
            <a:r>
              <a:rPr lang="de-DE" altLang="en-US" smtClean="0">
                <a:solidFill>
                  <a:srgbClr val="000000"/>
                </a:solidFill>
                <a:ea typeface="Times New Roman" panose="02020603050405020304" pitchFamily="18" charset="0"/>
                <a:cs typeface="New York" charset="0"/>
              </a:rPr>
              <a:t>, also </a:t>
            </a:r>
            <a:r>
              <a:rPr lang="de-DE" altLang="en-US" smtClean="0">
                <a:solidFill>
                  <a:srgbClr val="3333FF"/>
                </a:solidFill>
                <a:ea typeface="Times New Roman" panose="02020603050405020304" pitchFamily="18" charset="0"/>
                <a:cs typeface="New York" charset="0"/>
              </a:rPr>
              <a:t>Planung</a:t>
            </a:r>
            <a:r>
              <a:rPr lang="de-DE" altLang="en-US" smtClean="0">
                <a:solidFill>
                  <a:srgbClr val="000000"/>
                </a:solidFill>
                <a:ea typeface="Times New Roman" panose="02020603050405020304" pitchFamily="18" charset="0"/>
                <a:cs typeface="New York" charset="0"/>
              </a:rPr>
              <a:t> und </a:t>
            </a:r>
            <a:r>
              <a:rPr lang="de-DE" altLang="en-US" smtClean="0">
                <a:solidFill>
                  <a:srgbClr val="3333FF"/>
                </a:solidFill>
                <a:ea typeface="Times New Roman" panose="02020603050405020304" pitchFamily="18" charset="0"/>
                <a:cs typeface="New York" charset="0"/>
              </a:rPr>
              <a:t>Management</a:t>
            </a:r>
            <a:r>
              <a:rPr lang="de-DE" altLang="en-US" smtClean="0">
                <a:solidFill>
                  <a:srgbClr val="000000"/>
                </a:solidFill>
                <a:ea typeface="Times New Roman" panose="02020603050405020304" pitchFamily="18" charset="0"/>
                <a:cs typeface="New York" charset="0"/>
              </a:rPr>
              <a:t>, ebenso die </a:t>
            </a:r>
            <a:r>
              <a:rPr lang="de-DE" altLang="en-US" smtClean="0">
                <a:solidFill>
                  <a:srgbClr val="3333FF"/>
                </a:solidFill>
                <a:ea typeface="Times New Roman" panose="02020603050405020304" pitchFamily="18" charset="0"/>
                <a:cs typeface="New York" charset="0"/>
              </a:rPr>
              <a:t>Qualitätssicherung</a:t>
            </a:r>
            <a:r>
              <a:rPr lang="de-DE" altLang="en-US" smtClean="0">
                <a:solidFill>
                  <a:srgbClr val="000000"/>
                </a:solidFill>
                <a:ea typeface="Times New Roman" panose="02020603050405020304" pitchFamily="18" charset="0"/>
                <a:cs typeface="New York" charset="0"/>
              </a:rPr>
              <a:t>, die dafür sorgt, dass die Qualität geprüft und durch verschiedene Maßnahmen verbessert wird. </a:t>
            </a:r>
            <a:br>
              <a:rPr lang="de-DE" altLang="en-US" smtClean="0">
                <a:solidFill>
                  <a:srgbClr val="000000"/>
                </a:solidFill>
                <a:ea typeface="Times New Roman" panose="02020603050405020304" pitchFamily="18" charset="0"/>
                <a:cs typeface="New York" charset="0"/>
              </a:rPr>
            </a:br>
            <a:endParaRPr lang="de-DE" altLang="en-US" smtClean="0">
              <a:solidFill>
                <a:srgbClr val="000000"/>
              </a:solidFill>
              <a:ea typeface="Times New Roman" panose="02020603050405020304" pitchFamily="18" charset="0"/>
              <a:cs typeface="New York" charset="0"/>
            </a:endParaRPr>
          </a:p>
          <a:p>
            <a:pPr lvl="1"/>
            <a:r>
              <a:rPr lang="de-DE" altLang="en-US" smtClean="0">
                <a:solidFill>
                  <a:srgbClr val="000000"/>
                </a:solidFill>
                <a:ea typeface="Times New Roman" panose="02020603050405020304" pitchFamily="18" charset="0"/>
                <a:cs typeface="New York" charset="0"/>
              </a:rPr>
              <a:t>Die </a:t>
            </a:r>
            <a:r>
              <a:rPr lang="de-DE" altLang="en-US" b="1" smtClean="0">
                <a:solidFill>
                  <a:srgbClr val="000000"/>
                </a:solidFill>
                <a:ea typeface="Times New Roman" panose="02020603050405020304" pitchFamily="18" charset="0"/>
                <a:cs typeface="New York" charset="0"/>
              </a:rPr>
              <a:t>Dokumentation</a:t>
            </a:r>
            <a:r>
              <a:rPr lang="de-DE" altLang="en-US" smtClean="0">
                <a:solidFill>
                  <a:srgbClr val="000000"/>
                </a:solidFill>
                <a:ea typeface="Times New Roman" panose="02020603050405020304" pitchFamily="18" charset="0"/>
                <a:cs typeface="New York" charset="0"/>
              </a:rPr>
              <a:t> erscheint hier nicht, weil sie </a:t>
            </a:r>
            <a:r>
              <a:rPr lang="de-DE" altLang="en-US" b="1" smtClean="0">
                <a:solidFill>
                  <a:srgbClr val="000000"/>
                </a:solidFill>
                <a:ea typeface="Times New Roman" panose="02020603050405020304" pitchFamily="18" charset="0"/>
                <a:cs typeface="New York" charset="0"/>
              </a:rPr>
              <a:t>Bestandteil </a:t>
            </a:r>
            <a:r>
              <a:rPr lang="de-DE" altLang="en-US" smtClean="0">
                <a:solidFill>
                  <a:srgbClr val="3333FF"/>
                </a:solidFill>
                <a:ea typeface="Times New Roman" panose="02020603050405020304" pitchFamily="18" charset="0"/>
                <a:cs typeface="New York" charset="0"/>
              </a:rPr>
              <a:t>aller</a:t>
            </a:r>
            <a:r>
              <a:rPr lang="de-DE" altLang="en-US" b="1" i="1" smtClean="0">
                <a:solidFill>
                  <a:srgbClr val="000000"/>
                </a:solidFill>
                <a:ea typeface="Times New Roman" panose="02020603050405020304" pitchFamily="18" charset="0"/>
                <a:cs typeface="New York" charset="0"/>
              </a:rPr>
              <a:t> </a:t>
            </a:r>
            <a:r>
              <a:rPr lang="de-DE" altLang="en-US" b="1" smtClean="0">
                <a:solidFill>
                  <a:srgbClr val="000000"/>
                </a:solidFill>
                <a:ea typeface="Times New Roman" panose="02020603050405020304" pitchFamily="18" charset="0"/>
                <a:cs typeface="New York" charset="0"/>
              </a:rPr>
              <a:t>Tätigkeiten</a:t>
            </a:r>
            <a:r>
              <a:rPr lang="de-DE" altLang="en-US" smtClean="0">
                <a:solidFill>
                  <a:srgbClr val="000000"/>
                </a:solidFill>
                <a:ea typeface="Times New Roman" panose="02020603050405020304" pitchFamily="18" charset="0"/>
                <a:cs typeface="New York" charset="0"/>
              </a:rPr>
              <a:t> ist.</a:t>
            </a:r>
            <a:r>
              <a:rPr lang="de-DE" altLang="en-US" smtClean="0">
                <a:ea typeface="Times New Roman" panose="02020603050405020304" pitchFamily="18" charset="0"/>
                <a:cs typeface="New York" charset="0"/>
              </a:rPr>
              <a:t> </a:t>
            </a:r>
          </a:p>
          <a:p>
            <a:endParaRPr lang="de-DE" altLang="en-US" smtClean="0">
              <a:ea typeface="Times New Roman" panose="02020603050405020304" pitchFamily="18" charset="0"/>
              <a:cs typeface="New York" charset="0"/>
            </a:endParaRPr>
          </a:p>
        </p:txBody>
      </p:sp>
      <p:sp>
        <p:nvSpPr>
          <p:cNvPr id="3686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E53D580-BD93-4BD6-AC1A-3FF6A3629E46}" type="slidenum">
              <a:rPr lang="de-DE" altLang="en-US"/>
              <a:pPr eaLnBrk="1" hangingPunct="1"/>
              <a:t>33</a:t>
            </a:fld>
            <a:endParaRPr lang="de-DE"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992188" y="1700213"/>
            <a:ext cx="7921625" cy="1223962"/>
          </a:xfrm>
        </p:spPr>
        <p:txBody>
          <a:bodyPr>
            <a:spAutoFit/>
          </a:bodyPr>
          <a:lstStyle/>
          <a:p>
            <a:r>
              <a:rPr lang="de-DE" altLang="en-US" smtClean="0"/>
              <a:t>2.5	Weitere Grundbegriffe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de-DE" altLang="en-US" smtClean="0"/>
              <a:t>Taxonomie</a:t>
            </a:r>
          </a:p>
        </p:txBody>
      </p:sp>
      <p:sp>
        <p:nvSpPr>
          <p:cNvPr id="38915" name="Content Placeholder 2"/>
          <p:cNvSpPr>
            <a:spLocks noGrp="1"/>
          </p:cNvSpPr>
          <p:nvPr>
            <p:ph idx="1"/>
          </p:nvPr>
        </p:nvSpPr>
        <p:spPr>
          <a:xfrm>
            <a:off x="166688" y="2638425"/>
            <a:ext cx="9501187" cy="3814763"/>
          </a:xfrm>
        </p:spPr>
        <p:txBody>
          <a:bodyPr/>
          <a:lstStyle/>
          <a:p>
            <a:r>
              <a:rPr lang="de-DE" altLang="en-US" smtClean="0">
                <a:solidFill>
                  <a:srgbClr val="000000"/>
                </a:solidFill>
                <a:cs typeface="Times New Roman" panose="02020603050405020304" pitchFamily="18" charset="0"/>
              </a:rPr>
              <a:t>Dieser Begriff kommt aus der Biologie.</a:t>
            </a:r>
          </a:p>
          <a:p>
            <a:r>
              <a:rPr lang="de-DE" altLang="en-US" smtClean="0"/>
              <a:t>Beispiele:</a:t>
            </a:r>
          </a:p>
          <a:p>
            <a:pPr lvl="1"/>
            <a:r>
              <a:rPr lang="de-DE" altLang="en-US" smtClean="0"/>
              <a:t>Lehrveranstaltungen klassifiziert als Vorlesungen, Übungen, Praktika usw.; Vorlesungen sind weiter klassifiziert in Grund- und Spezialvorlesungen usw.</a:t>
            </a:r>
          </a:p>
          <a:p>
            <a:pPr lvl="1"/>
            <a:r>
              <a:rPr lang="de-DE" altLang="en-US" smtClean="0"/>
              <a:t>Software-Projekte klassifiziert als Kundenprojekte, Systemprojekte, Entwicklungsprojekte.</a:t>
            </a:r>
          </a:p>
          <a:p>
            <a:r>
              <a:rPr lang="de-DE" altLang="en-US" smtClean="0">
                <a:solidFill>
                  <a:srgbClr val="3333FF"/>
                </a:solidFill>
              </a:rPr>
              <a:t>Achtung</a:t>
            </a:r>
            <a:r>
              <a:rPr lang="de-DE" altLang="en-US" smtClean="0"/>
              <a:t>: Jede Klassifikation ist </a:t>
            </a:r>
            <a:r>
              <a:rPr lang="de-DE" altLang="en-US" b="1" smtClean="0"/>
              <a:t>willkürlich</a:t>
            </a:r>
            <a:r>
              <a:rPr lang="de-DE" altLang="en-US" smtClean="0"/>
              <a:t>, also nicht objektiv richtig!</a:t>
            </a:r>
          </a:p>
          <a:p>
            <a:endParaRPr lang="de-DE" altLang="en-US" smtClean="0"/>
          </a:p>
          <a:p>
            <a:endParaRPr lang="de-DE" altLang="en-US" smtClean="0"/>
          </a:p>
        </p:txBody>
      </p:sp>
      <p:sp>
        <p:nvSpPr>
          <p:cNvPr id="38916"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190FFC9-882E-4947-8E05-820B21F96759}" type="slidenum">
              <a:rPr lang="de-DE" altLang="en-US"/>
              <a:pPr eaLnBrk="1" hangingPunct="1"/>
              <a:t>35</a:t>
            </a:fld>
            <a:endParaRPr lang="de-DE" altLang="en-US"/>
          </a:p>
        </p:txBody>
      </p:sp>
      <p:sp>
        <p:nvSpPr>
          <p:cNvPr id="38917" name="TextBox 6"/>
          <p:cNvSpPr txBox="1">
            <a:spLocks noChangeArrowheads="1"/>
          </p:cNvSpPr>
          <p:nvPr/>
        </p:nvSpPr>
        <p:spPr bwMode="auto">
          <a:xfrm>
            <a:off x="344488" y="908050"/>
            <a:ext cx="9001125" cy="15700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solidFill>
                  <a:srgbClr val="0000FF"/>
                </a:solidFill>
                <a:latin typeface="Calibri" panose="020F0502020204030204" pitchFamily="34" charset="0"/>
                <a:cs typeface="Calibri" panose="020F0502020204030204" pitchFamily="34" charset="0"/>
              </a:rPr>
              <a:t>taxonomy </a:t>
            </a:r>
            <a:r>
              <a:rPr lang="en-US" altLang="en-US" sz="2400" i="1">
                <a:solidFill>
                  <a:srgbClr val="0000FF"/>
                </a:solidFill>
                <a:latin typeface="Calibri" panose="020F0502020204030204" pitchFamily="34" charset="0"/>
                <a:cs typeface="Calibri" panose="020F0502020204030204" pitchFamily="34" charset="0"/>
              </a:rPr>
              <a:t>— A scheme that partitions a body of knowledge and defines the relationships among the pieces. It is used for classifying and understanding the body of knowledge.</a:t>
            </a:r>
          </a:p>
          <a:p>
            <a:pPr algn="r" eaLnBrk="1" hangingPunct="1"/>
            <a:r>
              <a:rPr lang="de-DE" altLang="en-US" sz="2400">
                <a:solidFill>
                  <a:srgbClr val="3333FF"/>
                </a:solidFill>
                <a:latin typeface="Calibri" panose="020F0502020204030204" pitchFamily="34" charset="0"/>
                <a:cs typeface="Calibri" panose="020F0502020204030204" pitchFamily="34" charset="0"/>
              </a:rPr>
              <a:t>IEEE Std 610.12-1990</a:t>
            </a:r>
            <a:endParaRPr lang="de-DE" altLang="en-US" sz="2400" b="1">
              <a:solidFill>
                <a:srgbClr val="3333FF"/>
              </a:solidFill>
              <a:latin typeface="Calibri" panose="020F0502020204030204" pitchFamily="34" charset="0"/>
              <a:cs typeface="Calibri" panose="020F050202020403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r>
              <a:rPr lang="de-DE" altLang="en-US" smtClean="0"/>
              <a:t>Begriffe im Software Engineering</a:t>
            </a:r>
          </a:p>
        </p:txBody>
      </p:sp>
      <p:sp>
        <p:nvSpPr>
          <p:cNvPr id="39939" name="Inhaltsplatzhalter 2"/>
          <p:cNvSpPr>
            <a:spLocks noGrp="1"/>
          </p:cNvSpPr>
          <p:nvPr>
            <p:ph idx="1"/>
          </p:nvPr>
        </p:nvSpPr>
        <p:spPr>
          <a:xfrm>
            <a:off x="166688" y="981075"/>
            <a:ext cx="9501187" cy="5326063"/>
          </a:xfrm>
        </p:spPr>
        <p:txBody>
          <a:bodyPr/>
          <a:lstStyle/>
          <a:p>
            <a:r>
              <a:rPr lang="de-DE" altLang="en-US" smtClean="0">
                <a:solidFill>
                  <a:srgbClr val="000000"/>
                </a:solidFill>
                <a:cs typeface="Times New Roman" panose="02020603050405020304" pitchFamily="18" charset="0"/>
              </a:rPr>
              <a:t>Im Software Engineering gibt es </a:t>
            </a:r>
            <a:r>
              <a:rPr lang="de-DE" altLang="en-US" b="1" smtClean="0">
                <a:solidFill>
                  <a:srgbClr val="000000"/>
                </a:solidFill>
                <a:cs typeface="Times New Roman" panose="02020603050405020304" pitchFamily="18" charset="0"/>
              </a:rPr>
              <a:t>viele unklare Begriffe</a:t>
            </a:r>
            <a:r>
              <a:rPr lang="de-DE" altLang="en-US" smtClean="0">
                <a:solidFill>
                  <a:srgbClr val="000000"/>
                </a:solidFill>
                <a:cs typeface="Times New Roman" panose="02020603050405020304" pitchFamily="18" charset="0"/>
              </a:rPr>
              <a:t>! </a:t>
            </a:r>
          </a:p>
          <a:p>
            <a:r>
              <a:rPr lang="de-DE" altLang="en-US" smtClean="0">
                <a:solidFill>
                  <a:srgbClr val="000000"/>
                </a:solidFill>
                <a:ea typeface="Times New Roman" panose="02020603050405020304" pitchFamily="18" charset="0"/>
                <a:cs typeface="New York" charset="0"/>
              </a:rPr>
              <a:t>Darum:</a:t>
            </a:r>
          </a:p>
          <a:p>
            <a:pPr lvl="1"/>
            <a:r>
              <a:rPr lang="de-DE" altLang="en-US" smtClean="0">
                <a:solidFill>
                  <a:srgbClr val="000000"/>
                </a:solidFill>
                <a:ea typeface="Times New Roman" panose="02020603050405020304" pitchFamily="18" charset="0"/>
                <a:cs typeface="New York" charset="0"/>
              </a:rPr>
              <a:t>Ordnung in die Wörter bringen und ihre Beziehungen klären. Wenn möglich, wird hier der </a:t>
            </a:r>
            <a:r>
              <a:rPr lang="de-DE" altLang="en-US" b="1" smtClean="0">
                <a:solidFill>
                  <a:srgbClr val="000000"/>
                </a:solidFill>
                <a:ea typeface="Times New Roman" panose="02020603050405020304" pitchFamily="18" charset="0"/>
                <a:cs typeface="New York" charset="0"/>
              </a:rPr>
              <a:t>Begriffsstandard</a:t>
            </a:r>
            <a:r>
              <a:rPr lang="de-DE" altLang="en-US" smtClean="0">
                <a:solidFill>
                  <a:srgbClr val="000000"/>
                </a:solidFill>
                <a:ea typeface="Times New Roman" panose="02020603050405020304" pitchFamily="18" charset="0"/>
                <a:cs typeface="New York" charset="0"/>
              </a:rPr>
              <a:t> des IEEE zu Grunde gelegt. Oft ist es aber notwendig, neue Definitionen vorzuschlagen.</a:t>
            </a:r>
          </a:p>
          <a:p>
            <a:r>
              <a:rPr lang="de-DE" altLang="en-US" smtClean="0">
                <a:solidFill>
                  <a:srgbClr val="000000"/>
                </a:solidFill>
                <a:ea typeface="Times New Roman" panose="02020603050405020304" pitchFamily="18" charset="0"/>
                <a:cs typeface="New York" charset="0"/>
              </a:rPr>
              <a:t>Vorteilhaft:</a:t>
            </a:r>
          </a:p>
          <a:p>
            <a:pPr lvl="1"/>
            <a:r>
              <a:rPr lang="de-DE" altLang="en-US" b="1" smtClean="0">
                <a:solidFill>
                  <a:srgbClr val="000000"/>
                </a:solidFill>
                <a:ea typeface="Times New Roman" panose="02020603050405020304" pitchFamily="18" charset="0"/>
                <a:cs typeface="New York" charset="0"/>
              </a:rPr>
              <a:t>baumartige Begriffszerlegung</a:t>
            </a:r>
            <a:r>
              <a:rPr lang="de-DE" altLang="en-US" smtClean="0">
                <a:solidFill>
                  <a:srgbClr val="000000"/>
                </a:solidFill>
                <a:ea typeface="Times New Roman" panose="02020603050405020304" pitchFamily="18" charset="0"/>
                <a:cs typeface="New York" charset="0"/>
              </a:rPr>
              <a:t>, d. h. rekursive Zerlegung der durch einen Begriff bezeichneten Menge in disjunkte Klassen (Unterbegriffe).</a:t>
            </a:r>
          </a:p>
        </p:txBody>
      </p:sp>
      <p:sp>
        <p:nvSpPr>
          <p:cNvPr id="3994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0A819EF-B000-4411-96C0-020C43C2F7FE}" type="slidenum">
              <a:rPr lang="de-DE" altLang="en-US"/>
              <a:pPr eaLnBrk="1" hangingPunct="1"/>
              <a:t>36</a:t>
            </a:fld>
            <a:endParaRPr lang="de-DE"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de-DE" altLang="en-US" smtClean="0"/>
              <a:t>Methoden, Sprachen, Werkzeuge - 1</a:t>
            </a:r>
          </a:p>
        </p:txBody>
      </p:sp>
      <p:sp>
        <p:nvSpPr>
          <p:cNvPr id="40963" name="Content Placeholder 2"/>
          <p:cNvSpPr>
            <a:spLocks noGrp="1"/>
          </p:cNvSpPr>
          <p:nvPr>
            <p:ph idx="1"/>
          </p:nvPr>
        </p:nvSpPr>
        <p:spPr>
          <a:xfrm>
            <a:off x="166688" y="981075"/>
            <a:ext cx="9501187" cy="5326063"/>
          </a:xfrm>
        </p:spPr>
        <p:txBody>
          <a:bodyPr/>
          <a:lstStyle/>
          <a:p>
            <a:r>
              <a:rPr lang="de-DE" altLang="en-US" smtClean="0">
                <a:solidFill>
                  <a:srgbClr val="000000"/>
                </a:solidFill>
                <a:cs typeface="Times New Roman" panose="02020603050405020304" pitchFamily="18" charset="0"/>
              </a:rPr>
              <a:t>Diese drei Wörter werden im Software Engineering oft verwendet –  leider oft ohne klare Definitionen. </a:t>
            </a:r>
          </a:p>
          <a:p>
            <a:r>
              <a:rPr lang="de-DE" altLang="en-US" b="1" smtClean="0">
                <a:solidFill>
                  <a:srgbClr val="000000"/>
                </a:solidFill>
                <a:cs typeface="Times New Roman" panose="02020603050405020304" pitchFamily="18" charset="0"/>
              </a:rPr>
              <a:t>Werkzeuge</a:t>
            </a:r>
            <a:r>
              <a:rPr lang="de-DE" altLang="en-US" smtClean="0">
                <a:solidFill>
                  <a:srgbClr val="000000"/>
                </a:solidFill>
                <a:cs typeface="Times New Roman" panose="02020603050405020304" pitchFamily="18" charset="0"/>
              </a:rPr>
              <a:t> dienen zur Ausführung einer Arbeit, die – wenigstens prinzipiell – auch ohne das Werkzeug geleistet werden könnte.</a:t>
            </a:r>
          </a:p>
          <a:p>
            <a:r>
              <a:rPr lang="de-DE" altLang="en-US" smtClean="0">
                <a:solidFill>
                  <a:srgbClr val="000000"/>
                </a:solidFill>
                <a:cs typeface="Times New Roman" panose="02020603050405020304" pitchFamily="18" charset="0"/>
              </a:rPr>
              <a:t>Im Produkt ist das Werkzeug nicht mehr enthalten, es sei denn als Ausrüstung für die Wartung.</a:t>
            </a:r>
            <a:br>
              <a:rPr lang="de-DE" altLang="en-US" smtClean="0">
                <a:solidFill>
                  <a:srgbClr val="000000"/>
                </a:solidFill>
                <a:cs typeface="Times New Roman" panose="02020603050405020304" pitchFamily="18" charset="0"/>
              </a:rPr>
            </a:br>
            <a:r>
              <a:rPr lang="de-DE" altLang="en-US" smtClean="0">
                <a:solidFill>
                  <a:srgbClr val="000000"/>
                </a:solidFill>
                <a:cs typeface="Times New Roman" panose="02020603050405020304" pitchFamily="18" charset="0"/>
              </a:rPr>
              <a:t/>
            </a:r>
            <a:br>
              <a:rPr lang="de-DE" altLang="en-US" smtClean="0">
                <a:solidFill>
                  <a:srgbClr val="000000"/>
                </a:solidFill>
                <a:cs typeface="Times New Roman" panose="02020603050405020304" pitchFamily="18" charset="0"/>
              </a:rPr>
            </a:br>
            <a:r>
              <a:rPr lang="de-DE" altLang="en-US" smtClean="0">
                <a:solidFill>
                  <a:srgbClr val="000000"/>
                </a:solidFill>
                <a:ea typeface="Times New Roman" panose="02020603050405020304" pitchFamily="18" charset="0"/>
                <a:cs typeface="New York" charset="0"/>
              </a:rPr>
              <a:t>Im Software Engineering dienen Werkzeuge zur automatischen oder vom Benutzer gesteuerten Transformation, evtl. auch Speicherung, von Information.</a:t>
            </a:r>
            <a:endParaRPr lang="de-DE" altLang="en-US" smtClean="0"/>
          </a:p>
        </p:txBody>
      </p:sp>
      <p:sp>
        <p:nvSpPr>
          <p:cNvPr id="4096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03E02D9-4F56-408F-9059-660BD4E5AE23}" type="slidenum">
              <a:rPr lang="de-DE" altLang="en-US"/>
              <a:pPr eaLnBrk="1" hangingPunct="1"/>
              <a:t>37</a:t>
            </a:fld>
            <a:endParaRPr lang="de-DE"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el 1"/>
          <p:cNvSpPr>
            <a:spLocks noGrp="1"/>
          </p:cNvSpPr>
          <p:nvPr>
            <p:ph type="title"/>
          </p:nvPr>
        </p:nvSpPr>
        <p:spPr/>
        <p:txBody>
          <a:bodyPr/>
          <a:lstStyle/>
          <a:p>
            <a:r>
              <a:rPr lang="de-DE" altLang="en-US" smtClean="0"/>
              <a:t>Methoden, Sprachen, Werkzeuge - 2</a:t>
            </a:r>
          </a:p>
        </p:txBody>
      </p:sp>
      <p:sp>
        <p:nvSpPr>
          <p:cNvPr id="41987" name="Inhaltsplatzhalter 2"/>
          <p:cNvSpPr>
            <a:spLocks noGrp="1"/>
          </p:cNvSpPr>
          <p:nvPr>
            <p:ph idx="1"/>
          </p:nvPr>
        </p:nvSpPr>
        <p:spPr>
          <a:xfrm>
            <a:off x="166688" y="981075"/>
            <a:ext cx="9501187" cy="5326063"/>
          </a:xfrm>
        </p:spPr>
        <p:txBody>
          <a:bodyPr/>
          <a:lstStyle/>
          <a:p>
            <a:r>
              <a:rPr lang="de-DE" altLang="en-US" b="1" smtClean="0">
                <a:solidFill>
                  <a:srgbClr val="000000"/>
                </a:solidFill>
                <a:ea typeface="Times New Roman" panose="02020603050405020304" pitchFamily="18" charset="0"/>
                <a:cs typeface="New York" charset="0"/>
              </a:rPr>
              <a:t>Werkstoffe</a:t>
            </a:r>
            <a:r>
              <a:rPr lang="de-DE" altLang="en-US" smtClean="0">
                <a:solidFill>
                  <a:srgbClr val="000000"/>
                </a:solidFill>
                <a:ea typeface="Times New Roman" panose="02020603050405020304" pitchFamily="18" charset="0"/>
                <a:cs typeface="New York" charset="0"/>
              </a:rPr>
              <a:t> sind von den Werkzeugen deutlich unterschieden  weil aus ihnen das Produkt geformt wird; Werkstoffe bleiben im Produkt. Wir benutzen als Werkstoffe unserer Produkte </a:t>
            </a:r>
            <a:r>
              <a:rPr lang="de-DE" altLang="en-US" b="1" smtClean="0">
                <a:solidFill>
                  <a:srgbClr val="000000"/>
                </a:solidFill>
                <a:ea typeface="Times New Roman" panose="02020603050405020304" pitchFamily="18" charset="0"/>
                <a:cs typeface="New York" charset="0"/>
              </a:rPr>
              <a:t>Sprachen</a:t>
            </a:r>
            <a:r>
              <a:rPr lang="de-DE" altLang="en-US" smtClean="0">
                <a:solidFill>
                  <a:srgbClr val="000000"/>
                </a:solidFill>
                <a:ea typeface="Times New Roman" panose="02020603050405020304" pitchFamily="18" charset="0"/>
                <a:cs typeface="New York" charset="0"/>
              </a:rPr>
              <a:t>, sowohl „natürliche“ als auch formale. Eine Sprache (eine </a:t>
            </a:r>
            <a:r>
              <a:rPr lang="de-DE" altLang="en-US" b="1" smtClean="0">
                <a:solidFill>
                  <a:srgbClr val="000000"/>
                </a:solidFill>
                <a:ea typeface="Times New Roman" panose="02020603050405020304" pitchFamily="18" charset="0"/>
                <a:cs typeface="New York" charset="0"/>
              </a:rPr>
              <a:t>Notation</a:t>
            </a:r>
            <a:r>
              <a:rPr lang="de-DE" altLang="en-US" smtClean="0">
                <a:solidFill>
                  <a:srgbClr val="000000"/>
                </a:solidFill>
                <a:ea typeface="Times New Roman" panose="02020603050405020304" pitchFamily="18" charset="0"/>
                <a:cs typeface="New York" charset="0"/>
              </a:rPr>
              <a:t>) legt die möglichen Aussagen fest (</a:t>
            </a:r>
            <a:r>
              <a:rPr lang="de-DE" altLang="en-US" b="1" smtClean="0">
                <a:solidFill>
                  <a:srgbClr val="000000"/>
                </a:solidFill>
                <a:ea typeface="Times New Roman" panose="02020603050405020304" pitchFamily="18" charset="0"/>
                <a:cs typeface="New York" charset="0"/>
              </a:rPr>
              <a:t>Syntax</a:t>
            </a:r>
            <a:r>
              <a:rPr lang="de-DE" altLang="en-US" smtClean="0">
                <a:solidFill>
                  <a:srgbClr val="000000"/>
                </a:solidFill>
                <a:ea typeface="Times New Roman" panose="02020603050405020304" pitchFamily="18" charset="0"/>
                <a:cs typeface="New York" charset="0"/>
              </a:rPr>
              <a:t>) und deren Bedeutungen (</a:t>
            </a:r>
            <a:r>
              <a:rPr lang="de-DE" altLang="en-US" b="1" smtClean="0">
                <a:solidFill>
                  <a:srgbClr val="000000"/>
                </a:solidFill>
                <a:ea typeface="Times New Roman" panose="02020603050405020304" pitchFamily="18" charset="0"/>
                <a:cs typeface="New York" charset="0"/>
              </a:rPr>
              <a:t>Semantik</a:t>
            </a:r>
            <a:r>
              <a:rPr lang="de-DE" altLang="en-US" smtClean="0">
                <a:solidFill>
                  <a:srgbClr val="000000"/>
                </a:solidFill>
                <a:ea typeface="Times New Roman" panose="02020603050405020304" pitchFamily="18" charset="0"/>
                <a:cs typeface="New York" charset="0"/>
              </a:rPr>
              <a:t>). </a:t>
            </a:r>
            <a:endParaRPr lang="de-DE" altLang="en-US" b="1" smtClean="0">
              <a:solidFill>
                <a:srgbClr val="000000"/>
              </a:solidFill>
              <a:ea typeface="Times New Roman" panose="02020603050405020304" pitchFamily="18" charset="0"/>
              <a:cs typeface="New York" charset="0"/>
            </a:endParaRPr>
          </a:p>
          <a:p>
            <a:r>
              <a:rPr lang="de-DE" altLang="en-US" b="1" smtClean="0">
                <a:solidFill>
                  <a:srgbClr val="000000"/>
                </a:solidFill>
                <a:ea typeface="Times New Roman" panose="02020603050405020304" pitchFamily="18" charset="0"/>
                <a:cs typeface="New York" charset="0"/>
              </a:rPr>
              <a:t>Methoden</a:t>
            </a:r>
            <a:r>
              <a:rPr lang="de-DE" altLang="en-US" smtClean="0">
                <a:solidFill>
                  <a:srgbClr val="000000"/>
                </a:solidFill>
                <a:ea typeface="Times New Roman" panose="02020603050405020304" pitchFamily="18" charset="0"/>
                <a:cs typeface="New York" charset="0"/>
              </a:rPr>
              <a:t> sind Handlungsanweisungen, also Regeln, die den Menschen bei der Wahl seiner Aktionen führen.</a:t>
            </a:r>
            <a:endParaRPr lang="de-DE" altLang="en-US" b="1" smtClean="0">
              <a:solidFill>
                <a:srgbClr val="000000"/>
              </a:solidFill>
              <a:ea typeface="Times New Roman" panose="02020603050405020304" pitchFamily="18" charset="0"/>
              <a:cs typeface="New York" charset="0"/>
            </a:endParaRPr>
          </a:p>
          <a:p>
            <a:r>
              <a:rPr lang="de-DE" altLang="en-US" smtClean="0">
                <a:solidFill>
                  <a:srgbClr val="000000"/>
                </a:solidFill>
                <a:ea typeface="Times New Roman" panose="02020603050405020304" pitchFamily="18" charset="0"/>
                <a:cs typeface="New York" charset="0"/>
              </a:rPr>
              <a:t>Für einen bestimmten Werkstoff (</a:t>
            </a:r>
            <a:r>
              <a:rPr lang="de-DE" altLang="en-US" smtClean="0">
                <a:solidFill>
                  <a:srgbClr val="3333FF"/>
                </a:solidFill>
                <a:ea typeface="Times New Roman" panose="02020603050405020304" pitchFamily="18" charset="0"/>
                <a:cs typeface="New York" charset="0"/>
              </a:rPr>
              <a:t>Holz</a:t>
            </a:r>
            <a:r>
              <a:rPr lang="de-DE" altLang="en-US" smtClean="0">
                <a:solidFill>
                  <a:srgbClr val="000000"/>
                </a:solidFill>
                <a:ea typeface="Times New Roman" panose="02020603050405020304" pitchFamily="18" charset="0"/>
                <a:cs typeface="New York" charset="0"/>
              </a:rPr>
              <a:t>) gibt es bestimmte Werkzeuge (</a:t>
            </a:r>
            <a:r>
              <a:rPr lang="de-DE" altLang="en-US" smtClean="0">
                <a:solidFill>
                  <a:srgbClr val="0000FF"/>
                </a:solidFill>
                <a:ea typeface="Times New Roman" panose="02020603050405020304" pitchFamily="18" charset="0"/>
                <a:cs typeface="New York" charset="0"/>
              </a:rPr>
              <a:t>Hobel, Säge, Raspel</a:t>
            </a:r>
            <a:r>
              <a:rPr lang="de-DE" altLang="en-US" smtClean="0">
                <a:solidFill>
                  <a:srgbClr val="000000"/>
                </a:solidFill>
                <a:ea typeface="Times New Roman" panose="02020603050405020304" pitchFamily="18" charset="0"/>
                <a:cs typeface="New York" charset="0"/>
              </a:rPr>
              <a:t>), die mit bestimmten Methoden (</a:t>
            </a:r>
            <a:r>
              <a:rPr lang="de-DE" altLang="en-US" smtClean="0">
                <a:solidFill>
                  <a:srgbClr val="0000FF"/>
                </a:solidFill>
                <a:ea typeface="Times New Roman" panose="02020603050405020304" pitchFamily="18" charset="0"/>
                <a:cs typeface="New York" charset="0"/>
              </a:rPr>
              <a:t>Hobeln</a:t>
            </a:r>
            <a:r>
              <a:rPr lang="de-DE" altLang="en-US" i="1" smtClean="0">
                <a:solidFill>
                  <a:srgbClr val="0000FF"/>
                </a:solidFill>
                <a:ea typeface="Times New Roman" panose="02020603050405020304" pitchFamily="18" charset="0"/>
                <a:cs typeface="New York" charset="0"/>
              </a:rPr>
              <a:t>, </a:t>
            </a:r>
            <a:r>
              <a:rPr lang="de-DE" altLang="en-US" smtClean="0">
                <a:solidFill>
                  <a:srgbClr val="0000FF"/>
                </a:solidFill>
                <a:ea typeface="Times New Roman" panose="02020603050405020304" pitchFamily="18" charset="0"/>
                <a:cs typeface="New York" charset="0"/>
              </a:rPr>
              <a:t>Sägen, Raspeln</a:t>
            </a:r>
            <a:r>
              <a:rPr lang="de-DE" altLang="en-US" smtClean="0">
                <a:solidFill>
                  <a:srgbClr val="000000"/>
                </a:solidFill>
                <a:ea typeface="Times New Roman" panose="02020603050405020304" pitchFamily="18" charset="0"/>
                <a:cs typeface="New York" charset="0"/>
              </a:rPr>
              <a:t>) eingesetzt werden. Alle drei sind durch ein </a:t>
            </a:r>
            <a:r>
              <a:rPr lang="de-DE" altLang="en-US" b="1" smtClean="0">
                <a:solidFill>
                  <a:srgbClr val="000000"/>
                </a:solidFill>
                <a:ea typeface="Times New Roman" panose="02020603050405020304" pitchFamily="18" charset="0"/>
                <a:cs typeface="New York" charset="0"/>
              </a:rPr>
              <a:t>gemeinsames Konzept</a:t>
            </a:r>
            <a:r>
              <a:rPr lang="de-DE" altLang="en-US" smtClean="0">
                <a:solidFill>
                  <a:srgbClr val="000000"/>
                </a:solidFill>
                <a:ea typeface="Times New Roman" panose="02020603050405020304" pitchFamily="18" charset="0"/>
                <a:cs typeface="New York" charset="0"/>
              </a:rPr>
              <a:t> (</a:t>
            </a:r>
            <a:r>
              <a:rPr lang="de-DE" altLang="en-US" smtClean="0">
                <a:solidFill>
                  <a:srgbClr val="0000FF"/>
                </a:solidFill>
                <a:ea typeface="Times New Roman" panose="02020603050405020304" pitchFamily="18" charset="0"/>
                <a:cs typeface="New York" charset="0"/>
              </a:rPr>
              <a:t>spanabnehmende Bearbeitung</a:t>
            </a:r>
            <a:r>
              <a:rPr lang="de-DE" altLang="en-US" smtClean="0">
                <a:solidFill>
                  <a:srgbClr val="000000"/>
                </a:solidFill>
                <a:ea typeface="Times New Roman" panose="02020603050405020304" pitchFamily="18" charset="0"/>
                <a:cs typeface="New York" charset="0"/>
              </a:rPr>
              <a:t>) verbunden.</a:t>
            </a:r>
            <a:endParaRPr lang="de-DE" altLang="en-US" b="1" smtClean="0">
              <a:solidFill>
                <a:srgbClr val="000000"/>
              </a:solidFill>
              <a:ea typeface="Times New Roman" panose="02020603050405020304" pitchFamily="18" charset="0"/>
              <a:cs typeface="New York" charset="0"/>
            </a:endParaRPr>
          </a:p>
          <a:p>
            <a:r>
              <a:rPr lang="de-DE" altLang="en-US" smtClean="0">
                <a:solidFill>
                  <a:srgbClr val="000000"/>
                </a:solidFill>
                <a:ea typeface="Times New Roman" panose="02020603050405020304" pitchFamily="18" charset="0"/>
                <a:cs typeface="New York" charset="0"/>
              </a:rPr>
              <a:t>So ist es auch in der Informatik. </a:t>
            </a:r>
            <a:r>
              <a:rPr lang="de-DE" altLang="en-US" smtClean="0">
                <a:solidFill>
                  <a:srgbClr val="0000FF"/>
                </a:solidFill>
                <a:ea typeface="Times New Roman" panose="02020603050405020304" pitchFamily="18" charset="0"/>
                <a:cs typeface="New York" charset="0"/>
              </a:rPr>
              <a:t> (Beispiel: Iteration)</a:t>
            </a:r>
            <a:endParaRPr lang="de-DE" altLang="en-US" smtClean="0">
              <a:ea typeface="Times New Roman" panose="02020603050405020304" pitchFamily="18" charset="0"/>
              <a:cs typeface="New York" charset="0"/>
            </a:endParaRPr>
          </a:p>
        </p:txBody>
      </p:sp>
      <p:sp>
        <p:nvSpPr>
          <p:cNvPr id="419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EC65228-AC1C-4DB1-BFB8-4E8039AF1428}" type="slidenum">
              <a:rPr lang="de-DE" altLang="en-US"/>
              <a:pPr eaLnBrk="1" hangingPunct="1"/>
              <a:t>38</a:t>
            </a:fld>
            <a:endParaRPr lang="de-DE"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de-DE" altLang="en-US" smtClean="0"/>
              <a:t>Methoden, Sprachen, Werkzeuge - 3</a:t>
            </a:r>
          </a:p>
        </p:txBody>
      </p:sp>
      <p:sp>
        <p:nvSpPr>
          <p:cNvPr id="43011" name="Text Placeholder 4"/>
          <p:cNvSpPr>
            <a:spLocks noGrp="1"/>
          </p:cNvSpPr>
          <p:nvPr>
            <p:ph type="body" sz="half" idx="2"/>
          </p:nvPr>
        </p:nvSpPr>
        <p:spPr>
          <a:xfrm>
            <a:off x="344488" y="5648325"/>
            <a:ext cx="9072562" cy="804863"/>
          </a:xfrm>
        </p:spPr>
        <p:txBody>
          <a:bodyPr/>
          <a:lstStyle/>
          <a:p>
            <a:r>
              <a:rPr lang="de-DE" altLang="en-US" smtClean="0"/>
              <a:t>Das </a:t>
            </a:r>
            <a:r>
              <a:rPr lang="de-DE" altLang="en-US" b="1" smtClean="0"/>
              <a:t>Systemdreieck</a:t>
            </a:r>
            <a:r>
              <a:rPr lang="de-DE" altLang="en-US" smtClean="0"/>
              <a:t>: Methoden, Sprachen und Werkzeuge sind im Idealfall durch </a:t>
            </a:r>
            <a:r>
              <a:rPr lang="de-DE" altLang="en-US" b="1" smtClean="0"/>
              <a:t>gemeinsame Konzepte</a:t>
            </a:r>
            <a:r>
              <a:rPr lang="de-DE" altLang="en-US" smtClean="0"/>
              <a:t> verbunden.</a:t>
            </a:r>
          </a:p>
          <a:p>
            <a:endParaRPr lang="de-DE" altLang="en-US" smtClean="0"/>
          </a:p>
        </p:txBody>
      </p:sp>
      <p:pic>
        <p:nvPicPr>
          <p:cNvPr id="43012" name="Content Placeholder 8" descr="2_2_Dreieck_COLL.png"/>
          <p:cNvPicPr>
            <a:picLocks noGrp="1" noChangeAspect="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2792413" y="1287463"/>
            <a:ext cx="4022725" cy="3509962"/>
          </a:xfrm>
        </p:spPr>
      </p:pic>
      <p:sp>
        <p:nvSpPr>
          <p:cNvPr id="43013" name="Slide Number Placeholder 3"/>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8271CC4-6351-4A5E-BA83-652786317426}" type="slidenum">
              <a:rPr lang="de-DE" altLang="en-US"/>
              <a:pPr eaLnBrk="1" hangingPunct="1"/>
              <a:t>39</a:t>
            </a:fld>
            <a:endParaRPr lang="de-DE"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p:txBody>
          <a:bodyPr/>
          <a:lstStyle/>
          <a:p>
            <a:r>
              <a:rPr lang="de-DE" altLang="en-US" smtClean="0"/>
              <a:t>Kosten - 1	</a:t>
            </a:r>
          </a:p>
        </p:txBody>
      </p:sp>
      <p:sp>
        <p:nvSpPr>
          <p:cNvPr id="7171" name="Inhaltsplatzhalter 2"/>
          <p:cNvSpPr>
            <a:spLocks noGrp="1"/>
          </p:cNvSpPr>
          <p:nvPr>
            <p:ph idx="1"/>
          </p:nvPr>
        </p:nvSpPr>
        <p:spPr>
          <a:xfrm>
            <a:off x="166688" y="981075"/>
            <a:ext cx="9501187" cy="5326063"/>
          </a:xfrm>
        </p:spPr>
        <p:txBody>
          <a:bodyPr/>
          <a:lstStyle/>
          <a:p>
            <a:r>
              <a:rPr lang="de-DE" altLang="en-US" smtClean="0"/>
              <a:t>Wenn wir ein </a:t>
            </a:r>
            <a:r>
              <a:rPr lang="de-DE" altLang="en-US" b="1" smtClean="0"/>
              <a:t>Problem lösen</a:t>
            </a:r>
            <a:r>
              <a:rPr lang="de-DE" altLang="en-US" smtClean="0"/>
              <a:t> wollen, haben wir meist </a:t>
            </a:r>
            <a:r>
              <a:rPr lang="de-DE" altLang="en-US" b="1" smtClean="0"/>
              <a:t>mehrere Möglichkeiten</a:t>
            </a:r>
            <a:r>
              <a:rPr lang="de-DE" altLang="en-US" smtClean="0"/>
              <a:t> (einschließlich der Möglichkeit, das Problem nicht zu lösen). </a:t>
            </a:r>
          </a:p>
          <a:p>
            <a:r>
              <a:rPr lang="de-DE" altLang="en-US" smtClean="0"/>
              <a:t>Wir suchen dann </a:t>
            </a:r>
            <a:r>
              <a:rPr lang="de-DE" altLang="en-US" b="1" smtClean="0"/>
              <a:t>die unter den konkreten Bedingungen beste Lösung</a:t>
            </a:r>
            <a:r>
              <a:rPr lang="de-DE" altLang="en-US" smtClean="0"/>
              <a:t>.</a:t>
            </a:r>
          </a:p>
          <a:p>
            <a:r>
              <a:rPr lang="de-DE" altLang="en-US" smtClean="0"/>
              <a:t>Da sich die Lösungen in der Regel auf viele Weisen unterscheiden, ist es nur selten möglich zu sagen, welche Lösung am besten ist. </a:t>
            </a:r>
          </a:p>
          <a:p>
            <a:endParaRPr lang="de-DE" altLang="en-US" smtClean="0"/>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3DE787B-F610-42E4-9E76-F286231F7C54}" type="slidenum">
              <a:rPr lang="de-DE" altLang="en-US"/>
              <a:pPr eaLnBrk="1" hangingPunct="1"/>
              <a:t>4</a:t>
            </a:fld>
            <a:endParaRPr lang="de-DE" alt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de-DE" altLang="en-US" smtClean="0"/>
              <a:t>Effektiv und effizient</a:t>
            </a:r>
          </a:p>
        </p:txBody>
      </p:sp>
      <p:sp>
        <p:nvSpPr>
          <p:cNvPr id="44035" name="Content Placeholder 2"/>
          <p:cNvSpPr>
            <a:spLocks noGrp="1"/>
          </p:cNvSpPr>
          <p:nvPr>
            <p:ph idx="1"/>
          </p:nvPr>
        </p:nvSpPr>
        <p:spPr>
          <a:xfrm>
            <a:off x="166688" y="981075"/>
            <a:ext cx="9501187" cy="5326063"/>
          </a:xfrm>
        </p:spPr>
        <p:txBody>
          <a:bodyPr/>
          <a:lstStyle/>
          <a:p>
            <a:pPr>
              <a:tabLst>
                <a:tab pos="358775" algn="l"/>
              </a:tabLst>
            </a:pPr>
            <a:r>
              <a:rPr lang="de-DE" altLang="en-US" smtClean="0">
                <a:solidFill>
                  <a:srgbClr val="000000"/>
                </a:solidFill>
                <a:cs typeface="Times New Roman" panose="02020603050405020304" pitchFamily="18" charset="0"/>
              </a:rPr>
              <a:t>Eine Lösung, die die geforderte Funktionalität aufweist, also im üblichen Sinne </a:t>
            </a:r>
            <a:r>
              <a:rPr lang="de-DE" altLang="en-US" b="1" smtClean="0">
                <a:solidFill>
                  <a:srgbClr val="000000"/>
                </a:solidFill>
                <a:cs typeface="Times New Roman" panose="02020603050405020304" pitchFamily="18" charset="0"/>
              </a:rPr>
              <a:t>korrekt</a:t>
            </a:r>
            <a:r>
              <a:rPr lang="de-DE" altLang="en-US" smtClean="0">
                <a:solidFill>
                  <a:srgbClr val="000000"/>
                </a:solidFill>
                <a:cs typeface="Times New Roman" panose="02020603050405020304" pitchFamily="18" charset="0"/>
              </a:rPr>
              <a:t> ist, ist </a:t>
            </a:r>
            <a:r>
              <a:rPr lang="de-DE" altLang="en-US" b="1" smtClean="0">
                <a:solidFill>
                  <a:srgbClr val="000000"/>
                </a:solidFill>
                <a:cs typeface="Times New Roman" panose="02020603050405020304" pitchFamily="18" charset="0"/>
              </a:rPr>
              <a:t>effektiv</a:t>
            </a:r>
            <a:r>
              <a:rPr lang="de-DE" altLang="en-US" smtClean="0">
                <a:solidFill>
                  <a:srgbClr val="000000"/>
                </a:solidFill>
                <a:cs typeface="Times New Roman" panose="02020603050405020304" pitchFamily="18" charset="0"/>
              </a:rPr>
              <a:t>. Wir verwenden das Wort allgemeiner auch bei Werkzeugen und Verfahren; ein effektives Werkzeug erfüllt seinen Zweck, ein effektives Verfahren </a:t>
            </a:r>
            <a:r>
              <a:rPr lang="de-DE" altLang="en-US" b="1" smtClean="0">
                <a:solidFill>
                  <a:srgbClr val="000000"/>
                </a:solidFill>
                <a:cs typeface="Times New Roman" panose="02020603050405020304" pitchFamily="18" charset="0"/>
              </a:rPr>
              <a:t>führt zum Ziel</a:t>
            </a:r>
            <a:r>
              <a:rPr lang="de-DE" altLang="en-US" smtClean="0">
                <a:solidFill>
                  <a:srgbClr val="000000"/>
                </a:solidFill>
                <a:cs typeface="Times New Roman" panose="02020603050405020304" pitchFamily="18" charset="0"/>
              </a:rPr>
              <a:t>.</a:t>
            </a:r>
          </a:p>
          <a:p>
            <a:pPr>
              <a:tabLst>
                <a:tab pos="358775" algn="l"/>
              </a:tabLst>
            </a:pPr>
            <a:r>
              <a:rPr lang="de-DE" altLang="en-US" smtClean="0">
                <a:solidFill>
                  <a:srgbClr val="000000"/>
                </a:solidFill>
                <a:cs typeface="Times New Roman" panose="02020603050405020304" pitchFamily="18" charset="0"/>
              </a:rPr>
              <a:t>Eine Lösung, die von den Betriebsmitteln sparsamen Gebrauch macht, also mit wenig Rechenzeit und wenig Speicher auskommt, ist effizient. Das bedeutet:</a:t>
            </a:r>
          </a:p>
          <a:p>
            <a:pPr lvl="1">
              <a:tabLst>
                <a:tab pos="358775" algn="l"/>
              </a:tabLst>
            </a:pPr>
            <a:r>
              <a:rPr lang="de-DE" altLang="en-US" smtClean="0">
                <a:solidFill>
                  <a:srgbClr val="3333FF"/>
                </a:solidFill>
              </a:rPr>
              <a:t>Effektivität</a:t>
            </a:r>
            <a:r>
              <a:rPr lang="de-DE" altLang="en-US" smtClean="0">
                <a:solidFill>
                  <a:srgbClr val="000000"/>
                </a:solidFill>
                <a:cs typeface="Times New Roman" panose="02020603050405020304" pitchFamily="18" charset="0"/>
              </a:rPr>
              <a:t> ist eine Eigenschaft, die gegeben ist oder nicht, man kann sie </a:t>
            </a:r>
            <a:r>
              <a:rPr lang="de-DE" altLang="en-US" b="1" smtClean="0">
                <a:solidFill>
                  <a:srgbClr val="000000"/>
                </a:solidFill>
                <a:cs typeface="Times New Roman" panose="02020603050405020304" pitchFamily="18" charset="0"/>
              </a:rPr>
              <a:t>nicht steigern</a:t>
            </a:r>
            <a:r>
              <a:rPr lang="de-DE" altLang="en-US" smtClean="0">
                <a:solidFill>
                  <a:srgbClr val="000000"/>
                </a:solidFill>
                <a:cs typeface="Times New Roman" panose="02020603050405020304" pitchFamily="18" charset="0"/>
              </a:rPr>
              <a:t>.</a:t>
            </a:r>
            <a:endParaRPr lang="de-DE" altLang="en-US" smtClean="0">
              <a:solidFill>
                <a:srgbClr val="008000"/>
              </a:solidFill>
              <a:cs typeface="Times New Roman" panose="02020603050405020304" pitchFamily="18" charset="0"/>
            </a:endParaRPr>
          </a:p>
          <a:p>
            <a:pPr lvl="1">
              <a:tabLst>
                <a:tab pos="358775" algn="l"/>
              </a:tabLst>
            </a:pPr>
            <a:r>
              <a:rPr lang="de-DE" altLang="en-US" smtClean="0">
                <a:solidFill>
                  <a:srgbClr val="3333FF"/>
                </a:solidFill>
              </a:rPr>
              <a:t>Effizienz</a:t>
            </a:r>
            <a:r>
              <a:rPr lang="de-DE" altLang="en-US" smtClean="0">
                <a:solidFill>
                  <a:srgbClr val="000000"/>
                </a:solidFill>
                <a:cs typeface="Times New Roman" panose="02020603050405020304" pitchFamily="18" charset="0"/>
              </a:rPr>
              <a:t> ist dagegen in unterschiedlichem Maße vorhanden: Ein Programm kann </a:t>
            </a:r>
            <a:r>
              <a:rPr lang="de-DE" altLang="en-US" b="1" smtClean="0">
                <a:solidFill>
                  <a:srgbClr val="000000"/>
                </a:solidFill>
                <a:cs typeface="Times New Roman" panose="02020603050405020304" pitchFamily="18" charset="0"/>
              </a:rPr>
              <a:t>effizienter</a:t>
            </a:r>
            <a:r>
              <a:rPr lang="de-DE" altLang="en-US" smtClean="0">
                <a:solidFill>
                  <a:srgbClr val="000000"/>
                </a:solidFill>
                <a:cs typeface="Times New Roman" panose="02020603050405020304" pitchFamily="18" charset="0"/>
              </a:rPr>
              <a:t> sein als ein anderes. Es ist aber nur bei effektiven Programmen sinnvoll, über Effizienz zu reden.</a:t>
            </a:r>
          </a:p>
          <a:p>
            <a:pPr>
              <a:tabLst>
                <a:tab pos="358775" algn="l"/>
              </a:tabLst>
            </a:pPr>
            <a:endParaRPr lang="de-DE" altLang="en-US" smtClean="0"/>
          </a:p>
        </p:txBody>
      </p:sp>
      <p:sp>
        <p:nvSpPr>
          <p:cNvPr id="4403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166F584-D582-40CB-ADD6-C22DE3DF6B67}" type="slidenum">
              <a:rPr lang="de-DE" altLang="en-US"/>
              <a:pPr eaLnBrk="1" hangingPunct="1"/>
              <a:t>40</a:t>
            </a:fld>
            <a:endParaRPr lang="de-DE"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r>
              <a:rPr lang="de-DE" altLang="en-US" smtClean="0"/>
              <a:t>Kosten - 2</a:t>
            </a:r>
          </a:p>
        </p:txBody>
      </p:sp>
      <p:sp>
        <p:nvSpPr>
          <p:cNvPr id="8195" name="Inhaltsplatzhalter 2"/>
          <p:cNvSpPr>
            <a:spLocks noGrp="1"/>
          </p:cNvSpPr>
          <p:nvPr>
            <p:ph idx="1"/>
          </p:nvPr>
        </p:nvSpPr>
        <p:spPr>
          <a:xfrm>
            <a:off x="166688" y="981075"/>
            <a:ext cx="9501187" cy="5326063"/>
          </a:xfrm>
        </p:spPr>
        <p:txBody>
          <a:bodyPr/>
          <a:lstStyle/>
          <a:p>
            <a:r>
              <a:rPr lang="de-DE" altLang="en-US" smtClean="0"/>
              <a:t>Um einen rationalen Vergleich durchzuführen, brauchen wir einen </a:t>
            </a:r>
            <a:r>
              <a:rPr lang="de-DE" altLang="en-US" b="1" smtClean="0"/>
              <a:t>einheitlichen Maßstab</a:t>
            </a:r>
            <a:r>
              <a:rPr lang="de-DE" altLang="en-US" smtClean="0"/>
              <a:t>. In der Technik sind das meist </a:t>
            </a:r>
            <a:r>
              <a:rPr lang="de-DE" altLang="en-US" b="1" smtClean="0"/>
              <a:t>die Kosten</a:t>
            </a:r>
            <a:r>
              <a:rPr lang="de-DE" altLang="en-US" smtClean="0"/>
              <a:t>.</a:t>
            </a:r>
          </a:p>
          <a:p>
            <a:r>
              <a:rPr lang="de-DE" altLang="en-US" smtClean="0"/>
              <a:t>Kosten sind nicht nur Zahlungen, die zu leisten sind. Dazu zählen auch </a:t>
            </a:r>
            <a:r>
              <a:rPr lang="de-DE" altLang="en-US" b="1" smtClean="0"/>
              <a:t>alle anderen Nachteile</a:t>
            </a:r>
            <a:r>
              <a:rPr lang="de-DE" altLang="en-US" smtClean="0"/>
              <a:t>, die eine Lösung hat.</a:t>
            </a:r>
          </a:p>
          <a:p>
            <a:r>
              <a:rPr lang="de-DE" altLang="en-US" smtClean="0"/>
              <a:t>Hat eine Lösung einen speziellen Vorteil, dann können wir diesen in Form von </a:t>
            </a:r>
            <a:r>
              <a:rPr lang="de-DE" altLang="en-US" b="1" smtClean="0"/>
              <a:t>negativen Kosten</a:t>
            </a:r>
            <a:r>
              <a:rPr lang="de-DE" altLang="en-US" smtClean="0"/>
              <a:t> in die Betrachtung einbeziehen.</a:t>
            </a:r>
          </a:p>
          <a:p>
            <a:endParaRPr lang="de-DE" altLang="en-US" smtClean="0"/>
          </a:p>
        </p:txBody>
      </p:sp>
      <p:sp>
        <p:nvSpPr>
          <p:cNvPr id="81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8C550F3-4B15-4905-9EE6-629BD8F0EE27}" type="slidenum">
              <a:rPr lang="de-DE" altLang="en-US"/>
              <a:pPr eaLnBrk="1" hangingPunct="1"/>
              <a:t>5</a:t>
            </a:fld>
            <a:endParaRPr lang="de-DE"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de-DE" altLang="en-US" smtClean="0"/>
              <a:t>Beispiel</a:t>
            </a:r>
          </a:p>
        </p:txBody>
      </p:sp>
      <p:sp>
        <p:nvSpPr>
          <p:cNvPr id="9219" name="Content Placeholder 2"/>
          <p:cNvSpPr>
            <a:spLocks noGrp="1"/>
          </p:cNvSpPr>
          <p:nvPr>
            <p:ph idx="1"/>
          </p:nvPr>
        </p:nvSpPr>
        <p:spPr>
          <a:xfrm>
            <a:off x="166688" y="981075"/>
            <a:ext cx="9501187" cy="5326063"/>
          </a:xfrm>
        </p:spPr>
        <p:txBody>
          <a:bodyPr/>
          <a:lstStyle/>
          <a:p>
            <a:r>
              <a:rPr lang="de-DE" altLang="en-US" smtClean="0"/>
              <a:t>Sie wollen eine bestimmte Vorlesung besuchen. Sie haben verschiedene Möglichkeiten, zur Vorlesung zu kommen (zu Fuß, per Rad, mit dem Auto, mit der S-Bahn). </a:t>
            </a:r>
          </a:p>
          <a:p>
            <a:r>
              <a:rPr lang="de-DE" altLang="en-US" smtClean="0"/>
              <a:t>Die Fahrt mit der S-Bahn erzeugt Kosten durch den Fahrschein. Weitere Kosten entstehen durch Risiken und Unbequemlichkeiten.</a:t>
            </a:r>
          </a:p>
          <a:p>
            <a:r>
              <a:rPr lang="de-DE" altLang="en-US" smtClean="0"/>
              <a:t>Bei der Fahrt mit dem Auto entstehen Kosten durch den Spritverbrauch, die Abnutzung und ebenso durch Risiken und andere Nachteile.</a:t>
            </a:r>
          </a:p>
          <a:p>
            <a:r>
              <a:rPr lang="de-DE" altLang="en-US" smtClean="0"/>
              <a:t>Sie können auch beschließen, im Bett zu bleiben und auf die Vorlesung zu verzichten. In diesem Falle sind die Kosten durch den entgangenen Wissensgewinn entstanden, vielleicht auch durch entgangene soziale Kontakte.</a:t>
            </a:r>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1B4CDCE-5B75-4398-BE8F-6FEED398B60F}" type="slidenum">
              <a:rPr lang="de-DE" altLang="en-US"/>
              <a:pPr eaLnBrk="1" hangingPunct="1"/>
              <a:t>6</a:t>
            </a:fld>
            <a:endParaRPr lang="de-DE"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p:txBody>
          <a:bodyPr/>
          <a:lstStyle/>
          <a:p>
            <a:r>
              <a:rPr lang="de-DE" altLang="en-US" smtClean="0"/>
              <a:t>Quantifizierung und Abgrenzung - 1</a:t>
            </a:r>
          </a:p>
        </p:txBody>
      </p:sp>
      <p:sp>
        <p:nvSpPr>
          <p:cNvPr id="10243" name="Inhaltsplatzhalter 2"/>
          <p:cNvSpPr>
            <a:spLocks noGrp="1"/>
          </p:cNvSpPr>
          <p:nvPr>
            <p:ph idx="1"/>
          </p:nvPr>
        </p:nvSpPr>
        <p:spPr>
          <a:xfrm>
            <a:off x="166688" y="981075"/>
            <a:ext cx="9501187" cy="5326063"/>
          </a:xfrm>
        </p:spPr>
        <p:txBody>
          <a:bodyPr/>
          <a:lstStyle/>
          <a:p>
            <a:pPr defTabSz="538163"/>
            <a:r>
              <a:rPr lang="de-DE" altLang="en-US" smtClean="0"/>
              <a:t>Die genannten Kosten sind überwiegend </a:t>
            </a:r>
            <a:r>
              <a:rPr lang="de-DE" altLang="en-US" b="1" smtClean="0"/>
              <a:t>nicht quantifiziert</a:t>
            </a:r>
            <a:r>
              <a:rPr lang="de-DE" altLang="en-US" smtClean="0"/>
              <a:t>. Wir könnten sie aber </a:t>
            </a:r>
            <a:r>
              <a:rPr lang="de-DE" altLang="en-US" b="1" smtClean="0"/>
              <a:t>prinzipiell</a:t>
            </a:r>
            <a:r>
              <a:rPr lang="de-DE" altLang="en-US" smtClean="0"/>
              <a:t> </a:t>
            </a:r>
            <a:r>
              <a:rPr lang="de-DE" altLang="en-US" b="1" smtClean="0"/>
              <a:t>quantifizieren</a:t>
            </a:r>
            <a:r>
              <a:rPr lang="de-DE" altLang="en-US" smtClean="0"/>
              <a:t> und dann </a:t>
            </a:r>
            <a:r>
              <a:rPr lang="de-DE" altLang="en-US" b="1" smtClean="0"/>
              <a:t>vergleichen</a:t>
            </a:r>
            <a:r>
              <a:rPr lang="de-DE" altLang="en-US" smtClean="0"/>
              <a:t>. </a:t>
            </a:r>
          </a:p>
          <a:p>
            <a:pPr defTabSz="538163"/>
            <a:r>
              <a:rPr lang="de-DE" altLang="en-US" smtClean="0"/>
              <a:t>Ein (grundsätzlich nicht lösbares) Problem ist die </a:t>
            </a:r>
            <a:r>
              <a:rPr lang="de-DE" altLang="en-US" b="1" smtClean="0"/>
              <a:t>Abgrenzung</a:t>
            </a:r>
            <a:r>
              <a:rPr lang="de-DE" altLang="en-US" smtClean="0"/>
              <a:t>: </a:t>
            </a:r>
            <a:br>
              <a:rPr lang="de-DE" altLang="en-US" smtClean="0"/>
            </a:br>
            <a:r>
              <a:rPr lang="de-DE" altLang="en-US" b="1" smtClean="0"/>
              <a:t>Welche Kosten</a:t>
            </a:r>
            <a:r>
              <a:rPr lang="de-DE" altLang="en-US" smtClean="0"/>
              <a:t> beziehen wir ein?</a:t>
            </a:r>
          </a:p>
          <a:p>
            <a:pPr defTabSz="538163"/>
            <a:r>
              <a:rPr lang="de-DE" altLang="en-US" smtClean="0"/>
              <a:t>Eine Fahrt mit dem Auto erzeugt auch Kosten </a:t>
            </a:r>
            <a:r>
              <a:rPr lang="de-DE" altLang="en-US" b="1" smtClean="0"/>
              <a:t>für andere Menschen</a:t>
            </a:r>
            <a:r>
              <a:rPr lang="de-DE" altLang="en-US" smtClean="0"/>
              <a:t>, durch den Verbrauch fossiler Brennstoffe auch für </a:t>
            </a:r>
            <a:r>
              <a:rPr lang="de-DE" altLang="en-US" b="1" smtClean="0"/>
              <a:t>Menschen, die wir nicht kennen</a:t>
            </a:r>
            <a:r>
              <a:rPr lang="de-DE" altLang="en-US" smtClean="0"/>
              <a:t>, die sogar </a:t>
            </a:r>
            <a:r>
              <a:rPr lang="de-DE" altLang="en-US" b="1" smtClean="0"/>
              <a:t>weit weg</a:t>
            </a:r>
            <a:r>
              <a:rPr lang="de-DE" altLang="en-US" smtClean="0"/>
              <a:t> sein können oder </a:t>
            </a:r>
            <a:r>
              <a:rPr lang="de-DE" altLang="en-US" b="1" smtClean="0"/>
              <a:t>erst später geboren</a:t>
            </a:r>
            <a:r>
              <a:rPr lang="de-DE" altLang="en-US" smtClean="0"/>
              <a:t> werden. Sind das Kosten im Sinne unserer Optimierung, also </a:t>
            </a:r>
            <a:r>
              <a:rPr lang="de-DE" altLang="en-US" b="1" smtClean="0"/>
              <a:t>Kosten, die wir zu vermeiden suchen</a:t>
            </a:r>
            <a:r>
              <a:rPr lang="de-DE" altLang="en-US" smtClean="0"/>
              <a:t>? </a:t>
            </a:r>
          </a:p>
          <a:p>
            <a:pPr defTabSz="538163"/>
            <a:r>
              <a:rPr lang="de-DE" altLang="en-US" smtClean="0"/>
              <a:t>Einige dieser Kosten sind durch </a:t>
            </a:r>
            <a:r>
              <a:rPr lang="de-DE" altLang="en-US" b="1" smtClean="0"/>
              <a:t>Vorschriften und Gesetze</a:t>
            </a:r>
            <a:r>
              <a:rPr lang="de-DE" altLang="en-US" smtClean="0"/>
              <a:t> erfasst; im Übrigen ist das eine </a:t>
            </a:r>
            <a:r>
              <a:rPr lang="de-DE" altLang="en-US" b="1" smtClean="0"/>
              <a:t>ethische Frage</a:t>
            </a:r>
            <a:r>
              <a:rPr lang="de-DE" altLang="en-US" smtClean="0"/>
              <a:t>, die jeder Mensch selbst erwägen und beantworten muss.</a:t>
            </a:r>
          </a:p>
          <a:p>
            <a:pPr defTabSz="538163"/>
            <a:endParaRPr lang="de-DE" altLang="en-US" smtClean="0"/>
          </a:p>
        </p:txBody>
      </p:sp>
      <p:sp>
        <p:nvSpPr>
          <p:cNvPr id="1024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0C4805E-B30E-43D7-A3BC-50649FF74EE2}" type="slidenum">
              <a:rPr lang="de-DE" altLang="en-US"/>
              <a:pPr eaLnBrk="1" hangingPunct="1"/>
              <a:t>7</a:t>
            </a:fld>
            <a:endParaRPr lang="de-DE"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p:txBody>
          <a:bodyPr/>
          <a:lstStyle/>
          <a:p>
            <a:r>
              <a:rPr lang="de-DE" altLang="en-US" smtClean="0"/>
              <a:t>Quantifizierung und Abgrenzung - 2</a:t>
            </a:r>
          </a:p>
        </p:txBody>
      </p:sp>
      <p:sp>
        <p:nvSpPr>
          <p:cNvPr id="11267" name="Inhaltsplatzhalter 2"/>
          <p:cNvSpPr>
            <a:spLocks noGrp="1"/>
          </p:cNvSpPr>
          <p:nvPr>
            <p:ph idx="1"/>
          </p:nvPr>
        </p:nvSpPr>
        <p:spPr>
          <a:xfrm>
            <a:off x="166688" y="981075"/>
            <a:ext cx="9501187" cy="5326063"/>
          </a:xfrm>
        </p:spPr>
        <p:txBody>
          <a:bodyPr/>
          <a:lstStyle/>
          <a:p>
            <a:pPr defTabSz="538163"/>
            <a:r>
              <a:rPr lang="de-DE" altLang="en-US" smtClean="0"/>
              <a:t>Und haben </a:t>
            </a:r>
            <a:r>
              <a:rPr lang="de-DE" altLang="en-US" b="1" smtClean="0"/>
              <a:t>Kosten, die später anfallen</a:t>
            </a:r>
            <a:r>
              <a:rPr lang="de-DE" altLang="en-US" smtClean="0"/>
              <a:t>, das gleiche Gewicht wie Kosten, die wir sofort spüren? </a:t>
            </a:r>
            <a:br>
              <a:rPr lang="de-DE" altLang="en-US" smtClean="0"/>
            </a:br>
            <a:endParaRPr lang="de-DE" altLang="en-US" smtClean="0"/>
          </a:p>
          <a:p>
            <a:pPr defTabSz="538163"/>
            <a:r>
              <a:rPr lang="de-DE" altLang="en-US" smtClean="0"/>
              <a:t>Hier entscheidet der Bauch oft anders, als es der Verstand täte.</a:t>
            </a:r>
            <a:br>
              <a:rPr lang="de-DE" altLang="en-US" smtClean="0"/>
            </a:br>
            <a:endParaRPr lang="de-DE" altLang="en-US" smtClean="0"/>
          </a:p>
          <a:p>
            <a:pPr defTabSz="538163"/>
            <a:r>
              <a:rPr lang="de-DE" altLang="en-US" smtClean="0"/>
              <a:t>In jedem Fall gilt (für uns wie für alle Ingenieure): </a:t>
            </a:r>
            <a:br>
              <a:rPr lang="de-DE" altLang="en-US" smtClean="0"/>
            </a:br>
            <a:r>
              <a:rPr lang="de-DE" altLang="en-US" smtClean="0"/>
              <a:t>Wir suchen </a:t>
            </a:r>
            <a:r>
              <a:rPr lang="de-DE" altLang="en-US" b="1" smtClean="0"/>
              <a:t>Lösungen, die die Kosten minimieren</a:t>
            </a:r>
            <a:r>
              <a:rPr lang="de-DE" altLang="en-US" smtClean="0"/>
              <a:t>. </a:t>
            </a:r>
            <a:br>
              <a:rPr lang="de-DE" altLang="en-US" smtClean="0"/>
            </a:br>
            <a:r>
              <a:rPr lang="de-DE" altLang="en-US" smtClean="0"/>
              <a:t>Solche Lösungen erzeugen oft zunächst </a:t>
            </a:r>
            <a:r>
              <a:rPr lang="de-DE" altLang="en-US" b="1" smtClean="0"/>
              <a:t>scheinbar höhere Kosten</a:t>
            </a:r>
            <a:r>
              <a:rPr lang="de-DE" altLang="en-US" smtClean="0"/>
              <a:t>; ihre Vorteile werden erst </a:t>
            </a:r>
            <a:r>
              <a:rPr lang="de-DE" altLang="en-US" b="1" smtClean="0"/>
              <a:t>mittel- und langfristig</a:t>
            </a:r>
            <a:r>
              <a:rPr lang="de-DE" altLang="en-US" smtClean="0"/>
              <a:t> sichtbar.</a:t>
            </a:r>
          </a:p>
          <a:p>
            <a:pPr defTabSz="538163"/>
            <a:endParaRPr lang="de-DE" altLang="en-US" smtClean="0"/>
          </a:p>
        </p:txBody>
      </p:sp>
      <p:sp>
        <p:nvSpPr>
          <p:cNvPr id="1126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0236475-1D56-41BD-A7DB-C24BB0219E9A}" type="slidenum">
              <a:rPr lang="de-DE" altLang="en-US"/>
              <a:pPr eaLnBrk="1" hangingPunct="1"/>
              <a:t>8</a:t>
            </a:fld>
            <a:endParaRPr lang="de-DE"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992188" y="1700213"/>
            <a:ext cx="7921625" cy="1223962"/>
          </a:xfrm>
        </p:spPr>
        <p:txBody>
          <a:bodyPr>
            <a:spAutoFit/>
          </a:bodyPr>
          <a:lstStyle/>
          <a:p>
            <a:r>
              <a:rPr lang="de-DE" altLang="en-US" smtClean="0"/>
              <a:t>2.2 Engineering und Ingenieur</a:t>
            </a:r>
          </a:p>
        </p:txBody>
      </p:sp>
    </p:spTree>
  </p:cSld>
  <p:clrMapOvr>
    <a:masterClrMapping/>
  </p:clrMapOvr>
</p:sld>
</file>

<file path=ppt/theme/theme1.xml><?xml version="1.0" encoding="utf-8"?>
<a:theme xmlns:a="http://schemas.openxmlformats.org/drawingml/2006/main" name="1_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2312</Words>
  <Application>Microsoft Office PowerPoint</Application>
  <PresentationFormat>A4 Paper (210x297 mm)</PresentationFormat>
  <Paragraphs>219</Paragraphs>
  <Slides>40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Arial Rounded MT Bold</vt:lpstr>
      <vt:lpstr>Verdana</vt:lpstr>
      <vt:lpstr>Wingdings</vt:lpstr>
      <vt:lpstr>Times New Roman</vt:lpstr>
      <vt:lpstr>New York</vt:lpstr>
      <vt:lpstr>Calibri</vt:lpstr>
      <vt:lpstr>Helvetica</vt:lpstr>
      <vt:lpstr>1_SE Book</vt:lpstr>
      <vt:lpstr>2 Grundbegriffe</vt:lpstr>
      <vt:lpstr>Begriffe im Software Engineering</vt:lpstr>
      <vt:lpstr>2.1 Kosten</vt:lpstr>
      <vt:lpstr>Kosten - 1 </vt:lpstr>
      <vt:lpstr>Kosten - 2</vt:lpstr>
      <vt:lpstr>Beispiel</vt:lpstr>
      <vt:lpstr>Quantifizierung und Abgrenzung - 1</vt:lpstr>
      <vt:lpstr>Quantifizierung und Abgrenzung - 2</vt:lpstr>
      <vt:lpstr>2.2 Engineering und Ingenieur</vt:lpstr>
      <vt:lpstr>Engineering und Ingenieur </vt:lpstr>
      <vt:lpstr>Merkmale, Prinzipien - 1</vt:lpstr>
      <vt:lpstr>Merkmale, Prinzipien - 2</vt:lpstr>
      <vt:lpstr>Merkmale, Prinzipien - 3</vt:lpstr>
      <vt:lpstr>Merkmale, Prinzipien - 4</vt:lpstr>
      <vt:lpstr>Was können wir lernen? - 1</vt:lpstr>
      <vt:lpstr>Was können wir lernen? - 2</vt:lpstr>
      <vt:lpstr>2.3 Software</vt:lpstr>
      <vt:lpstr>Software</vt:lpstr>
      <vt:lpstr>Ein Produkt wie jedes andere?</vt:lpstr>
      <vt:lpstr>Eigenschaften der Software - 1</vt:lpstr>
      <vt:lpstr>Eigenschaften der Software - 2</vt:lpstr>
      <vt:lpstr>Eigenschaften der Software - 3</vt:lpstr>
      <vt:lpstr>Fehler in einem mechanischen System</vt:lpstr>
      <vt:lpstr>Fehler in einem digitalen System</vt:lpstr>
      <vt:lpstr>Excel-Fehler 2007</vt:lpstr>
      <vt:lpstr>Eigenschaften der Software - 4</vt:lpstr>
      <vt:lpstr>Eigenschaften der Software - 5</vt:lpstr>
      <vt:lpstr>2.4 Arbeiten, die an Software ausgeführt werden</vt:lpstr>
      <vt:lpstr>Übersicht der Arbeiten - 1</vt:lpstr>
      <vt:lpstr>Übersicht der Arbeiten - 2</vt:lpstr>
      <vt:lpstr>Übersicht der Arbeiten - 3</vt:lpstr>
      <vt:lpstr>Übersicht der Arbeiten - 4</vt:lpstr>
      <vt:lpstr>Tätigkeiten während der Entwicklungszeit </vt:lpstr>
      <vt:lpstr>2.5 Weitere Grundbegriffe</vt:lpstr>
      <vt:lpstr>Taxonomie</vt:lpstr>
      <vt:lpstr>Begriffe im Software Engineering</vt:lpstr>
      <vt:lpstr>Methoden, Sprachen, Werkzeuge - 1</vt:lpstr>
      <vt:lpstr>Methoden, Sprachen, Werkzeuge - 2</vt:lpstr>
      <vt:lpstr>Methoden, Sprachen, Werkzeuge - 3</vt:lpstr>
      <vt:lpstr>Effektiv und effizient</vt:lpstr>
    </vt:vector>
  </TitlesOfParts>
  <Company>Universität Stuttgart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Modelle und Modellierung</dc:title>
  <dc:creator>Institut für Softwaretechnologie</dc:creator>
  <cp:lastModifiedBy>Horst Lichter</cp:lastModifiedBy>
  <cp:revision>148</cp:revision>
  <dcterms:created xsi:type="dcterms:W3CDTF">2010-06-16T08:36:39Z</dcterms:created>
  <dcterms:modified xsi:type="dcterms:W3CDTF">2022-11-16T09:46:41Z</dcterms:modified>
</cp:coreProperties>
</file>