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906000" cy="6858000" type="A4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CCFF"/>
    <a:srgbClr val="9999FF"/>
    <a:srgbClr val="F5F5F7"/>
    <a:srgbClr val="E42835"/>
    <a:srgbClr val="E73B49"/>
    <a:srgbClr val="8CB990"/>
    <a:srgbClr val="85A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11" autoAdjust="0"/>
    <p:restoredTop sz="94660" autoAdjust="0"/>
  </p:normalViewPr>
  <p:slideViewPr>
    <p:cSldViewPr>
      <p:cViewPr varScale="1">
        <p:scale>
          <a:sx n="121" d="100"/>
          <a:sy n="121" d="100"/>
        </p:scale>
        <p:origin x="1200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70" y="-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15913" y="428625"/>
            <a:ext cx="6462712" cy="250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/>
          <a:p>
            <a:pPr defTabSz="804863" eaLnBrk="0" hangingPunct="0">
              <a:lnSpc>
                <a:spcPct val="90000"/>
              </a:lnSpc>
              <a:defRPr/>
            </a:pPr>
            <a:r>
              <a:rPr lang="de-DE" sz="1000">
                <a:latin typeface="Arial" charset="0"/>
                <a:cs typeface="+mn-cs"/>
              </a:rPr>
              <a:t>SW-Projekt-Management 		         WS 99/00		 H. Lichter, RWTH Aachen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463925" y="9637713"/>
            <a:ext cx="384175" cy="252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>
            <a:lvl1pPr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1000">
                <a:latin typeface="Arial" panose="020B0604020202020204" pitchFamily="34" charset="0"/>
              </a:rPr>
              <a:t> </a:t>
            </a:r>
            <a:fld id="{9C94350C-B8F1-42F4-AA78-DD5626719B8F}" type="slidenum">
              <a:rPr lang="en-US" altLang="en-US" sz="1000">
                <a:latin typeface="Arial" panose="020B0604020202020204" pitchFamily="34" charset="0"/>
              </a:rPr>
              <a:pPr algn="ctr">
                <a:lnSpc>
                  <a:spcPct val="90000"/>
                </a:lnSpc>
              </a:pPr>
              <a:t>‹#›</a:t>
            </a:fld>
            <a:endParaRPr lang="en-US" altLang="en-US" sz="100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6763"/>
            <a:ext cx="554672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fld id="{535BE277-C1BA-46E0-A640-CCA5D3B47393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6690" y="981075"/>
            <a:ext cx="9501187" cy="5326063"/>
          </a:xfrm>
        </p:spPr>
        <p:txBody>
          <a:bodyPr/>
          <a:lstStyle>
            <a:lvl1pPr>
              <a:buClr>
                <a:srgbClr val="3333FF"/>
              </a:buClr>
              <a:defRPr/>
            </a:lvl1pPr>
            <a:lvl2pPr>
              <a:buClr>
                <a:srgbClr val="3333FF"/>
              </a:buClr>
              <a:defRPr/>
            </a:lvl2pPr>
            <a:lvl3pPr>
              <a:buClr>
                <a:srgbClr val="3333FF"/>
              </a:buClr>
              <a:defRPr/>
            </a:lvl3pPr>
            <a:lvl4pPr>
              <a:buClr>
                <a:srgbClr val="3333FF"/>
              </a:buClr>
              <a:defRPr/>
            </a:lvl4pPr>
            <a:lvl5pPr>
              <a:buClr>
                <a:srgbClr val="3333FF"/>
              </a:buClr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4B52B9-D8D8-4450-B6B3-33049B42D89C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98494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344488" y="5648474"/>
            <a:ext cx="9073008" cy="804862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416496" y="836612"/>
            <a:ext cx="9001000" cy="46086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42FBDE1B-6B4B-4555-9751-63268D442B6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0621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2" y="980728"/>
            <a:ext cx="4608512" cy="5400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097016" y="980728"/>
            <a:ext cx="4608512" cy="54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52967D9-B1E3-4351-9F1B-9051D52167E4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6131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2" y="980728"/>
            <a:ext cx="9505056" cy="2520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200472" y="4005064"/>
            <a:ext cx="9505056" cy="237626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B8DAB09E-D4A6-41FF-8CDB-304973F8DC17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93241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70374D-476C-4248-8C97-FCE9875B5F51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56635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920750" y="344488"/>
            <a:ext cx="78486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4000" dirty="0">
                <a:latin typeface="+mn-lt"/>
              </a:rPr>
              <a:t>Software Engineering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992188" y="188913"/>
            <a:ext cx="7921625" cy="144462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992188" y="6165850"/>
            <a:ext cx="7921625" cy="142875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7" name="TextBox 6"/>
          <p:cNvSpPr txBox="1"/>
          <p:nvPr userDrawn="1"/>
        </p:nvSpPr>
        <p:spPr>
          <a:xfrm>
            <a:off x="920750" y="6308725"/>
            <a:ext cx="8135938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100" dirty="0">
                <a:latin typeface="+mn-lt"/>
              </a:rPr>
              <a:t>© Ludewig, J., H. Lichter: Software Engineering  –   Grundlagen, Menschen, Prozesse, Techniken. 2. Aufl., </a:t>
            </a:r>
            <a:r>
              <a:rPr lang="de-DE" sz="1100" dirty="0" err="1">
                <a:latin typeface="+mn-lt"/>
              </a:rPr>
              <a:t>dpunkt.verlag</a:t>
            </a:r>
            <a:r>
              <a:rPr lang="de-DE" sz="1100" dirty="0">
                <a:latin typeface="+mn-lt"/>
              </a:rPr>
              <a:t>, 2010.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0" y="1196603"/>
            <a:ext cx="7920880" cy="1224136"/>
          </a:xfrm>
        </p:spPr>
        <p:txBody>
          <a:bodyPr>
            <a:normAutofit/>
          </a:bodyPr>
          <a:lstStyle>
            <a:lvl1pPr marL="712788" indent="-712788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496616" y="2564755"/>
            <a:ext cx="7416824" cy="3528392"/>
          </a:xfrm>
        </p:spPr>
        <p:txBody>
          <a:bodyPr/>
          <a:lstStyle>
            <a:lvl1pPr marL="631825" indent="-631825">
              <a:spcBef>
                <a:spcPts val="800"/>
              </a:spcBef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16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992188" y="1196975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992188" y="3429000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0" y="1700808"/>
            <a:ext cx="7920880" cy="1224135"/>
          </a:xfrm>
        </p:spPr>
        <p:txBody>
          <a:bodyPr tIns="252000" bIns="252000">
            <a:normAutofit/>
          </a:bodyPr>
          <a:lstStyle>
            <a:lvl1pPr marL="1074738" indent="-1074738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664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88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288000" tIns="44450" rIns="90488" bIns="4445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9" name="Rectangle 7"/>
          <p:cNvSpPr>
            <a:spLocks noChangeAspect="1" noChangeArrowheads="1"/>
          </p:cNvSpPr>
          <p:nvPr/>
        </p:nvSpPr>
        <p:spPr bwMode="auto">
          <a:xfrm>
            <a:off x="0" y="6572250"/>
            <a:ext cx="9906000" cy="28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180000" tIns="36000" rIns="0" bIns="72000"/>
          <a:lstStyle/>
          <a:p>
            <a:pPr defTabSz="762000" eaLnBrk="0" hangingPunct="0">
              <a:lnSpc>
                <a:spcPct val="90000"/>
              </a:lnSpc>
              <a:tabLst>
                <a:tab pos="3856038" algn="ctr"/>
                <a:tab pos="7620000" algn="r"/>
              </a:tabLst>
              <a:defRPr/>
            </a:pPr>
            <a:endParaRPr lang="en-US" sz="1100" dirty="0">
              <a:solidFill>
                <a:schemeClr val="accent5">
                  <a:lumMod val="25000"/>
                </a:schemeClr>
              </a:solidFill>
              <a:cs typeface="+mn-cs"/>
            </a:endParaRP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6688" y="981075"/>
            <a:ext cx="9501187" cy="532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Hauptteiltext</a:t>
            </a:r>
          </a:p>
          <a:p>
            <a:pPr lvl="1"/>
            <a:r>
              <a:rPr lang="en-US" altLang="en-US" smtClean="0"/>
              <a:t>Zweite Ebene</a:t>
            </a:r>
          </a:p>
          <a:p>
            <a:pPr lvl="2"/>
            <a:r>
              <a:rPr lang="en-US" altLang="en-US" smtClean="0"/>
              <a:t>Dritte Ebene</a:t>
            </a:r>
          </a:p>
          <a:p>
            <a:pPr lvl="3"/>
            <a:r>
              <a:rPr lang="en-US" altLang="en-US" smtClean="0"/>
              <a:t>Vierte Ebene</a:t>
            </a:r>
          </a:p>
          <a:p>
            <a:pPr lvl="4"/>
            <a:r>
              <a:rPr lang="en-US" altLang="en-US" smtClean="0"/>
              <a:t>Fünfte Ebene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400925" y="6597650"/>
            <a:ext cx="2311400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09D972A1-942A-4A28-BD1B-010CDA84E5DA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</p:sldLayoutIdLst>
  <p:hf hdr="0"/>
  <p:txStyles>
    <p:titleStyle>
      <a:lvl1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2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4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6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8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marL="342900" indent="-342900" algn="l" defTabSz="762000" rtl="0" eaLnBrk="0" fontAlgn="base" hangingPunct="0">
        <a:lnSpc>
          <a:spcPct val="90000"/>
        </a:lnSpc>
        <a:spcBef>
          <a:spcPct val="60000"/>
        </a:spcBef>
        <a:spcAft>
          <a:spcPct val="5000"/>
        </a:spcAft>
        <a:buClr>
          <a:srgbClr val="0330D8"/>
        </a:buClr>
        <a:buSzPct val="100000"/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1pPr>
      <a:lvl2pPr marL="381000" indent="-38100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2pPr>
      <a:lvl3pPr marL="715963" indent="-384175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3pPr>
      <a:lvl4pPr marL="1077913" indent="-352425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4pPr>
      <a:lvl5pPr marL="1430338" indent="-3238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5pPr>
      <a:lvl6pPr marL="27241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6pPr>
      <a:lvl7pPr marL="31813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7pPr>
      <a:lvl8pPr marL="36385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8pPr>
      <a:lvl9pPr marL="40957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92188" y="1196975"/>
            <a:ext cx="7921625" cy="1223963"/>
          </a:xfrm>
        </p:spPr>
        <p:txBody>
          <a:bodyPr>
            <a:spAutoFit/>
          </a:bodyPr>
          <a:lstStyle/>
          <a:p>
            <a:r>
              <a:rPr lang="en-US" altLang="en-US" smtClean="0"/>
              <a:t>22	Software-Wartung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3"/>
          </p:nvPr>
        </p:nvSpPr>
        <p:spPr>
          <a:xfrm>
            <a:off x="1497013" y="2565400"/>
            <a:ext cx="7416800" cy="3527425"/>
          </a:xfrm>
        </p:spPr>
        <p:txBody>
          <a:bodyPr/>
          <a:lstStyle/>
          <a:p>
            <a:r>
              <a:rPr lang="de-DE" altLang="en-US" smtClean="0">
                <a:solidFill>
                  <a:srgbClr val="7F7F7F"/>
                </a:solidFill>
              </a:rPr>
              <a:t>22.1	Begriff und Taxonomie der Software-Wartung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22.2	Inhalt und Ablauf der Wartung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22.3	Risiken, Probleme und Grundsätze der Wartung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22.4	Die Wartungsorganisation</a:t>
            </a:r>
            <a:endParaRPr lang="en-US" altLang="en-US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Die Kosten der Wartung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66688" y="2636838"/>
            <a:ext cx="9501187" cy="3670300"/>
          </a:xfrm>
        </p:spPr>
        <p:txBody>
          <a:bodyPr/>
          <a:lstStyle/>
          <a:p>
            <a:pPr marL="0" indent="0"/>
            <a:r>
              <a:rPr lang="de-DE" altLang="en-US" smtClean="0"/>
              <a:t>Nosek und Palvia (1990): Keine großen Veränderungen gegen Lientz, Swanson.</a:t>
            </a:r>
          </a:p>
          <a:p>
            <a:pPr marL="0" indent="0"/>
            <a:r>
              <a:rPr lang="de-DE" altLang="en-US" smtClean="0"/>
              <a:t>Das ist nach unserem Eindruck weiterhin gültig.</a:t>
            </a:r>
          </a:p>
          <a:p>
            <a:pPr marL="0" indent="0"/>
            <a:r>
              <a:rPr lang="de-DE" altLang="en-US" smtClean="0"/>
              <a:t>Je größer die </a:t>
            </a:r>
            <a:r>
              <a:rPr lang="de-DE" altLang="en-US" smtClean="0">
                <a:solidFill>
                  <a:srgbClr val="0000FF"/>
                </a:solidFill>
              </a:rPr>
              <a:t>Bedeutung der Informatik </a:t>
            </a:r>
            <a:r>
              <a:rPr lang="de-DE" altLang="en-US" smtClean="0"/>
              <a:t>in einem Unternehmen ist, umso </a:t>
            </a:r>
            <a:r>
              <a:rPr lang="de-DE" altLang="en-US" smtClean="0">
                <a:solidFill>
                  <a:srgbClr val="0000FF"/>
                </a:solidFill>
              </a:rPr>
              <a:t>höher ist der Wartungsanteil </a:t>
            </a:r>
            <a:r>
              <a:rPr lang="de-DE" altLang="en-US" smtClean="0"/>
              <a:t>bei den Kosten.</a:t>
            </a:r>
          </a:p>
          <a:p>
            <a:pPr marL="0" indent="0"/>
            <a:r>
              <a:rPr lang="de-DE" altLang="en-US" smtClean="0"/>
              <a:t>Im (durchaus üblichen) Extremfall gibt es praktisch </a:t>
            </a:r>
            <a:r>
              <a:rPr lang="de-DE" altLang="en-US" smtClean="0">
                <a:solidFill>
                  <a:srgbClr val="0000FF"/>
                </a:solidFill>
              </a:rPr>
              <a:t>nur noch Wartungskosten</a:t>
            </a:r>
            <a:r>
              <a:rPr lang="de-DE" altLang="en-US" smtClean="0"/>
              <a:t>, weil keine Neuentwicklungen, sondern nur noch Verbesserungen, Anpassungen und Korrekturen stattfinden.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A673342-4BFE-46EF-BA70-D0E767712C27}" type="slidenum">
              <a:rPr lang="de-DE" altLang="en-US" sz="1100"/>
              <a:pPr eaLnBrk="1" hangingPunct="1"/>
              <a:t>10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3188" y="908050"/>
          <a:ext cx="6604000" cy="1482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681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Studie</a:t>
                      </a:r>
                      <a:endParaRPr lang="de-DE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Aufwand für Wartung</a:t>
                      </a:r>
                      <a:endParaRPr lang="de-DE" sz="1800" dirty="0"/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Zelkowitz</a:t>
                      </a:r>
                      <a:r>
                        <a:rPr lang="de-DE" sz="1800" dirty="0" smtClean="0"/>
                        <a:t>, Shaw, </a:t>
                      </a:r>
                      <a:r>
                        <a:rPr lang="de-DE" sz="1800" dirty="0" err="1" smtClean="0"/>
                        <a:t>Gannon</a:t>
                      </a:r>
                      <a:r>
                        <a:rPr lang="de-DE" sz="1800" dirty="0" smtClean="0"/>
                        <a:t> (1979)</a:t>
                      </a:r>
                      <a:endParaRPr lang="de-DE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67%</a:t>
                      </a:r>
                      <a:endParaRPr lang="de-DE" sz="1800" dirty="0"/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Lientz</a:t>
                      </a:r>
                      <a:r>
                        <a:rPr lang="de-DE" sz="1800" dirty="0" smtClean="0"/>
                        <a:t>, Swanson (1980) </a:t>
                      </a:r>
                      <a:endParaRPr lang="de-DE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48%</a:t>
                      </a:r>
                      <a:endParaRPr lang="de-DE" sz="1800" dirty="0"/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Abran</a:t>
                      </a:r>
                      <a:r>
                        <a:rPr lang="de-DE" sz="1800" dirty="0" smtClean="0"/>
                        <a:t>, </a:t>
                      </a:r>
                      <a:r>
                        <a:rPr lang="de-DE" sz="1800" dirty="0" err="1" smtClean="0"/>
                        <a:t>Nguyenkim</a:t>
                      </a:r>
                      <a:r>
                        <a:rPr lang="de-DE" sz="1800" dirty="0" smtClean="0"/>
                        <a:t> (1991) </a:t>
                      </a:r>
                      <a:endParaRPr lang="de-DE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55%</a:t>
                      </a:r>
                      <a:endParaRPr lang="de-DE" sz="1800" dirty="0"/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Verteilung über die Arten der Wartung</a:t>
            </a:r>
            <a:endParaRPr lang="en-US" alt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28588" y="3860800"/>
            <a:ext cx="9501187" cy="2232025"/>
          </a:xfrm>
        </p:spPr>
        <p:txBody>
          <a:bodyPr/>
          <a:lstStyle/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Achtung</a:t>
            </a:r>
            <a:r>
              <a:rPr lang="de-DE" altLang="en-US" smtClean="0"/>
              <a:t>, sehr unterschiedliches Verständnis von „Verbesserung“!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Folgerung</a:t>
            </a:r>
            <a:r>
              <a:rPr lang="de-DE" altLang="en-US" smtClean="0"/>
              <a:t>: </a:t>
            </a:r>
          </a:p>
          <a:p>
            <a:pPr lvl="1"/>
            <a:r>
              <a:rPr lang="de-DE" altLang="en-US" smtClean="0"/>
              <a:t>Anpassung und Erweiterung schlucken den Löwenanteil der Wartungskosten.</a:t>
            </a:r>
          </a:p>
          <a:p>
            <a:pPr lvl="1"/>
            <a:r>
              <a:rPr lang="de-DE" altLang="en-US" smtClean="0"/>
              <a:t>An zweiter Stelle steht die Korrektur. </a:t>
            </a:r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DA14978-5091-4028-B72F-B2A2622A10D6}" type="slidenum">
              <a:rPr lang="de-DE" altLang="en-US" sz="1100"/>
              <a:pPr eaLnBrk="1" hangingPunct="1"/>
              <a:t>11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76288" y="1125538"/>
          <a:ext cx="8424862" cy="2276475"/>
        </p:xfrm>
        <a:graphic>
          <a:graphicData uri="http://schemas.openxmlformats.org/drawingml/2006/table">
            <a:tbl>
              <a:tblPr/>
              <a:tblGrid>
                <a:gridCol w="2047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4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64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64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771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8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Wartungsart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800" b="1" dirty="0" err="1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Lientz</a:t>
                      </a:r>
                      <a:r>
                        <a:rPr lang="de-DE" sz="1800" b="1" dirty="0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, Swanson (1980)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800" b="1" dirty="0" err="1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Sneed</a:t>
                      </a:r>
                      <a:r>
                        <a:rPr lang="de-DE" sz="1800" b="1" dirty="0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(1987) 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van Vliet (2000)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321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Korrektur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17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25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21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771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Anpassung / </a:t>
                      </a:r>
                      <a:b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Erweiterung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18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20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b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40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25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771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Verbesserung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/</a:t>
                      </a:r>
                      <a:br>
                        <a:rPr lang="en-US" sz="18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Prävention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65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15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endParaRPr lang="de-DE" sz="36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50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br>
                        <a:rPr lang="en-US" sz="18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en-US" sz="18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4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%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14" marB="381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dirty="0" smtClean="0"/>
              <a:t>22.2	Inhalt und Ablauf der Wartung</a:t>
            </a:r>
            <a:br>
              <a:rPr lang="de-DE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Ein Modell der Wartung - 1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Wenn die Implementierung auf Grund eines Implementierungsfehlers nicht der Spezifikation entspricht </a:t>
            </a:r>
            <a:r>
              <a:rPr lang="de-DE" altLang="en-US" smtClean="0">
                <a:solidFill>
                  <a:srgbClr val="0000FF"/>
                </a:solidFill>
              </a:rPr>
              <a:t>(1)</a:t>
            </a:r>
            <a:r>
              <a:rPr lang="de-DE" altLang="en-US" smtClean="0"/>
              <a:t>, ist eine </a:t>
            </a:r>
            <a:r>
              <a:rPr lang="de-DE" altLang="en-US" smtClean="0">
                <a:solidFill>
                  <a:srgbClr val="FF0000"/>
                </a:solidFill>
              </a:rPr>
              <a:t>Korrektur</a:t>
            </a:r>
            <a:r>
              <a:rPr lang="de-DE" altLang="en-US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(2)</a:t>
            </a:r>
            <a:r>
              <a:rPr lang="de-DE" altLang="en-US" smtClean="0"/>
              <a:t> nötig. Damit sind Spezifikation und Implementierung konsistent </a:t>
            </a:r>
            <a:r>
              <a:rPr lang="de-DE" altLang="en-US" smtClean="0">
                <a:solidFill>
                  <a:srgbClr val="0000FF"/>
                </a:solidFill>
              </a:rPr>
              <a:t>(3)</a:t>
            </a:r>
            <a:r>
              <a:rPr lang="de-DE" altLang="en-US" smtClean="0"/>
              <a:t>. </a:t>
            </a:r>
          </a:p>
          <a:p>
            <a:pPr marL="0" indent="0"/>
            <a:r>
              <a:rPr lang="de-DE" altLang="en-US" smtClean="0"/>
              <a:t>Ändern sich die Anforderungen </a:t>
            </a:r>
            <a:r>
              <a:rPr lang="de-DE" altLang="en-US" smtClean="0">
                <a:solidFill>
                  <a:srgbClr val="0000FF"/>
                </a:solidFill>
              </a:rPr>
              <a:t>(4)</a:t>
            </a:r>
            <a:r>
              <a:rPr lang="de-DE" altLang="en-US" smtClean="0"/>
              <a:t>, ist also eine </a:t>
            </a:r>
            <a:r>
              <a:rPr lang="de-DE" altLang="en-US" smtClean="0">
                <a:solidFill>
                  <a:srgbClr val="FF0000"/>
                </a:solidFill>
              </a:rPr>
              <a:t>Anpassung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FF0000"/>
                </a:solidFill>
              </a:rPr>
              <a:t>Erweiterung</a:t>
            </a:r>
            <a:r>
              <a:rPr lang="de-DE" altLang="en-US" smtClean="0"/>
              <a:t> notwendig, so muss durch eine Änderung der </a:t>
            </a:r>
            <a:r>
              <a:rPr lang="de-DE" altLang="en-US" smtClean="0">
                <a:solidFill>
                  <a:srgbClr val="FF0000"/>
                </a:solidFill>
              </a:rPr>
              <a:t>Implementierung</a:t>
            </a:r>
            <a:r>
              <a:rPr lang="de-DE" altLang="en-US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(5)</a:t>
            </a:r>
            <a:r>
              <a:rPr lang="de-DE" altLang="en-US" smtClean="0"/>
              <a:t> die </a:t>
            </a:r>
            <a:r>
              <a:rPr lang="de-DE" altLang="en-US" smtClean="0">
                <a:solidFill>
                  <a:srgbClr val="FF0000"/>
                </a:solidFill>
              </a:rPr>
              <a:t>Konsistenz</a:t>
            </a:r>
            <a:r>
              <a:rPr lang="de-DE" altLang="en-US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(6)</a:t>
            </a:r>
            <a:r>
              <a:rPr lang="de-DE" altLang="en-US" smtClean="0"/>
              <a:t> wieder hergestellt werden. </a:t>
            </a:r>
          </a:p>
          <a:p>
            <a:pPr marL="0" indent="0"/>
            <a:r>
              <a:rPr lang="de-DE" altLang="en-US" smtClean="0"/>
              <a:t>Wünscht der Kunde eine </a:t>
            </a:r>
            <a:r>
              <a:rPr lang="de-DE" altLang="en-US" smtClean="0">
                <a:solidFill>
                  <a:srgbClr val="FF0000"/>
                </a:solidFill>
              </a:rPr>
              <a:t>Verbesserung</a:t>
            </a:r>
            <a:r>
              <a:rPr lang="de-DE" altLang="en-US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(7)</a:t>
            </a:r>
            <a:r>
              <a:rPr lang="de-DE" altLang="en-US" smtClean="0"/>
              <a:t>, so entspricht das (in den meisten Fällen) einer </a:t>
            </a:r>
            <a:r>
              <a:rPr lang="de-DE" altLang="en-US" smtClean="0">
                <a:solidFill>
                  <a:srgbClr val="FF0000"/>
                </a:solidFill>
              </a:rPr>
              <a:t>Änderung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FF0000"/>
                </a:solidFill>
              </a:rPr>
              <a:t>Präzisierung der Spezifikation</a:t>
            </a:r>
            <a:r>
              <a:rPr lang="de-DE" altLang="en-US" smtClean="0"/>
              <a:t>. Entsprechend findet der gleiche Ablauf wie oben statt.</a:t>
            </a:r>
          </a:p>
          <a:p>
            <a:pPr marL="0" indent="0"/>
            <a:r>
              <a:rPr lang="de-DE" altLang="en-US" smtClean="0"/>
              <a:t>Natürlich können die Korrekturen die Konsistenz immer nur lokal herstellen; </a:t>
            </a:r>
            <a:r>
              <a:rPr lang="de-DE" altLang="en-US" smtClean="0">
                <a:solidFill>
                  <a:srgbClr val="0000FF"/>
                </a:solidFill>
              </a:rPr>
              <a:t>wir müssen grundsätzlich davon ausgehen, dass jedes Software-System Fehler enthält</a:t>
            </a:r>
            <a:r>
              <a:rPr lang="de-DE" altLang="en-US" smtClean="0"/>
              <a:t>.</a:t>
            </a:r>
          </a:p>
          <a:p>
            <a:pPr marL="0" indent="0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DCD5299-7AD8-4A11-A86F-E96C25D91715}" type="slidenum">
              <a:rPr lang="de-DE" altLang="en-US" sz="1100"/>
              <a:pPr eaLnBrk="1" hangingPunct="1"/>
              <a:t>13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>
                <a:solidFill>
                  <a:srgbClr val="000000"/>
                </a:solidFill>
              </a:rPr>
              <a:t>Ein Modell der Wartung - 1</a:t>
            </a:r>
            <a:endParaRPr lang="en-US" altLang="en-US" smtClean="0"/>
          </a:p>
        </p:txBody>
      </p:sp>
      <p:sp>
        <p:nvSpPr>
          <p:cNvPr id="17411" name="Text Placeholder 2"/>
          <p:cNvSpPr>
            <a:spLocks noGrp="1"/>
          </p:cNvSpPr>
          <p:nvPr>
            <p:ph type="body" sz="half" idx="2"/>
          </p:nvPr>
        </p:nvSpPr>
        <p:spPr>
          <a:xfrm>
            <a:off x="344488" y="5648325"/>
            <a:ext cx="9072562" cy="804863"/>
          </a:xfrm>
        </p:spPr>
        <p:txBody>
          <a:bodyPr/>
          <a:lstStyle/>
          <a:p>
            <a:r>
              <a:rPr lang="en-US" altLang="en-US" smtClean="0"/>
              <a:t>Korrektur, Anpassung, Verbesserung</a:t>
            </a:r>
          </a:p>
        </p:txBody>
      </p:sp>
      <p:pic>
        <p:nvPicPr>
          <p:cNvPr id="17412" name="Content Placeholder 5" descr="22_1_Wartungsmodell_COL.png"/>
          <p:cNvPicPr>
            <a:picLocks noGrp="1" noChangeAspect="1"/>
          </p:cNvPicPr>
          <p:nvPr>
            <p:ph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4263" y="836613"/>
            <a:ext cx="7664450" cy="4608512"/>
          </a:xfrm>
        </p:spPr>
      </p:pic>
      <p:sp>
        <p:nvSpPr>
          <p:cNvPr id="17413" name="Slide Number Placeholder 4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D392D61-BDC0-4738-81F1-2E6B53F67844}" type="slidenum">
              <a:rPr lang="de-DE" altLang="en-US" sz="1100"/>
              <a:pPr eaLnBrk="1" hangingPunct="1"/>
              <a:t>14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Schritte der Wartung - 1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Wartung sollte </a:t>
            </a:r>
            <a:r>
              <a:rPr lang="de-DE" altLang="en-US" smtClean="0">
                <a:solidFill>
                  <a:srgbClr val="0000FF"/>
                </a:solidFill>
              </a:rPr>
              <a:t>nicht auf Zuruf </a:t>
            </a:r>
            <a:r>
              <a:rPr lang="de-DE" altLang="en-US" smtClean="0"/>
              <a:t>stattfinden, sondern geplant werden.</a:t>
            </a:r>
          </a:p>
          <a:p>
            <a:pPr marL="0" indent="0"/>
            <a:r>
              <a:rPr lang="de-DE" altLang="en-US" smtClean="0"/>
              <a:t>Um sie planen zu können, muss ein </a:t>
            </a:r>
            <a:r>
              <a:rPr lang="de-DE" altLang="en-US" smtClean="0">
                <a:solidFill>
                  <a:srgbClr val="0000FF"/>
                </a:solidFill>
              </a:rPr>
              <a:t>Änderungswesen</a:t>
            </a:r>
            <a:r>
              <a:rPr lang="de-DE" altLang="en-US" smtClean="0"/>
              <a:t> etabliert sein. </a:t>
            </a:r>
          </a:p>
          <a:p>
            <a:pPr marL="0" indent="0"/>
            <a:r>
              <a:rPr lang="de-DE" altLang="en-US" smtClean="0"/>
              <a:t>Alle eingehenden </a:t>
            </a:r>
            <a:r>
              <a:rPr lang="de-DE" altLang="en-US" smtClean="0">
                <a:solidFill>
                  <a:srgbClr val="0000FF"/>
                </a:solidFill>
              </a:rPr>
              <a:t>Fehlermeldungen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Änderungswünsche</a:t>
            </a:r>
            <a:r>
              <a:rPr lang="de-DE" altLang="en-US" smtClean="0"/>
              <a:t> fließen in Form von </a:t>
            </a:r>
            <a:r>
              <a:rPr lang="de-DE" altLang="en-US" smtClean="0">
                <a:solidFill>
                  <a:srgbClr val="0000FF"/>
                </a:solidFill>
              </a:rPr>
              <a:t>Problemmeldungen</a:t>
            </a:r>
            <a:r>
              <a:rPr lang="de-DE" altLang="en-US" smtClean="0"/>
              <a:t> in die Planung der Wartung ein. </a:t>
            </a:r>
          </a:p>
          <a:p>
            <a:pPr marL="0" indent="0"/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Änderungsausschuss</a:t>
            </a:r>
            <a:r>
              <a:rPr lang="de-DE" altLang="en-US" smtClean="0"/>
              <a:t> (Change Control Board, CCB) entscheidet, welche Meldungen zur Wartung führen.</a:t>
            </a:r>
          </a:p>
          <a:p>
            <a:pPr marL="0" indent="0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33AA789-220E-4497-A71E-95BA46200D8D}" type="slidenum">
              <a:rPr lang="de-DE" altLang="en-US" sz="1100"/>
              <a:pPr eaLnBrk="1" hangingPunct="1"/>
              <a:t>15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Schritte der Wartung - 2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66688" y="7651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Die Wartung erfordert die folgenden Schritte: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Ausgangszustand</a:t>
            </a:r>
            <a:r>
              <a:rPr lang="de-DE" altLang="en-US" smtClean="0"/>
              <a:t> wird (spätestens jetzt) präzise </a:t>
            </a:r>
            <a:r>
              <a:rPr lang="de-DE" altLang="en-US" smtClean="0">
                <a:solidFill>
                  <a:srgbClr val="0000FF"/>
                </a:solidFill>
              </a:rPr>
              <a:t>dokumentiert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archiviert</a:t>
            </a:r>
            <a:r>
              <a:rPr lang="de-DE" altLang="en-US" smtClean="0"/>
              <a:t>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Der zu </a:t>
            </a:r>
            <a:r>
              <a:rPr lang="de-DE" altLang="en-US" smtClean="0">
                <a:solidFill>
                  <a:srgbClr val="0000FF"/>
                </a:solidFill>
              </a:rPr>
              <a:t>modifizierende Teil wird identifiziert</a:t>
            </a:r>
            <a:r>
              <a:rPr lang="de-DE" altLang="en-US" smtClean="0"/>
              <a:t>; er sollte so klein wie möglich sein. Die übrige Software vor Änderungen schützen!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>
                <a:solidFill>
                  <a:srgbClr val="0000FF"/>
                </a:solidFill>
              </a:rPr>
              <a:t>Testfälle</a:t>
            </a:r>
            <a:r>
              <a:rPr lang="de-DE" altLang="en-US" smtClean="0"/>
              <a:t> für die durchgeführte Änderung werden </a:t>
            </a:r>
            <a:r>
              <a:rPr lang="de-DE" altLang="en-US" smtClean="0">
                <a:solidFill>
                  <a:srgbClr val="0000FF"/>
                </a:solidFill>
              </a:rPr>
              <a:t>entworfen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(Prüfung der alten Testfälle, wie weit sie gültig bleiben oder zu ergänzen sind). An den Regressionstest denken (siehe Schritt 5)!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zu ändernden Komponenten werden aus der </a:t>
            </a:r>
            <a:r>
              <a:rPr lang="de-DE" altLang="en-US" smtClean="0">
                <a:solidFill>
                  <a:srgbClr val="0000FF"/>
                </a:solidFill>
              </a:rPr>
              <a:t>Konfigurationsverwaltung</a:t>
            </a:r>
            <a:r>
              <a:rPr lang="de-DE" altLang="en-US" smtClean="0"/>
              <a:t> entnommen, </a:t>
            </a:r>
            <a:r>
              <a:rPr lang="de-DE" altLang="en-US" smtClean="0">
                <a:solidFill>
                  <a:srgbClr val="0000FF"/>
                </a:solidFill>
              </a:rPr>
              <a:t>bearbeitet</a:t>
            </a:r>
            <a:r>
              <a:rPr lang="de-DE" altLang="en-US" smtClean="0"/>
              <a:t> und lokal </a:t>
            </a:r>
            <a:r>
              <a:rPr lang="de-DE" altLang="en-US" smtClean="0">
                <a:solidFill>
                  <a:srgbClr val="0000FF"/>
                </a:solidFill>
              </a:rPr>
              <a:t>geprüft</a:t>
            </a:r>
            <a:r>
              <a:rPr lang="de-DE" altLang="en-US" smtClean="0"/>
              <a:t>. Wenn sie OK sind, zurück in die Konfig.-verwaltung.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veränderten Komponenten werden </a:t>
            </a:r>
            <a:r>
              <a:rPr lang="de-DE" altLang="en-US" smtClean="0">
                <a:solidFill>
                  <a:srgbClr val="0000FF"/>
                </a:solidFill>
              </a:rPr>
              <a:t>integriert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getestet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Dabei kommt vor allem der Regressionstest zum Zuge.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neue Zustand </a:t>
            </a:r>
            <a:r>
              <a:rPr lang="de-DE" altLang="en-US" smtClean="0"/>
              <a:t>wird </a:t>
            </a:r>
            <a:r>
              <a:rPr lang="de-DE" altLang="en-US" smtClean="0">
                <a:solidFill>
                  <a:srgbClr val="0000FF"/>
                </a:solidFill>
              </a:rPr>
              <a:t>dokumentiert</a:t>
            </a:r>
            <a:r>
              <a:rPr lang="de-DE" altLang="en-US" smtClean="0"/>
              <a:t> und wiederum archiviert.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Der benötigte </a:t>
            </a:r>
            <a:r>
              <a:rPr lang="de-DE" altLang="en-US" smtClean="0">
                <a:solidFill>
                  <a:srgbClr val="0000FF"/>
                </a:solidFill>
              </a:rPr>
              <a:t>Aufwand</a:t>
            </a:r>
            <a:r>
              <a:rPr lang="de-DE" altLang="en-US" smtClean="0"/>
              <a:t> für die Wartung wird </a:t>
            </a:r>
            <a:r>
              <a:rPr lang="de-DE" altLang="en-US" smtClean="0">
                <a:solidFill>
                  <a:srgbClr val="0000FF"/>
                </a:solidFill>
              </a:rPr>
              <a:t>aufgezeichnet</a:t>
            </a:r>
            <a:r>
              <a:rPr lang="de-DE" altLang="en-US" smtClean="0"/>
              <a:t>.</a:t>
            </a:r>
          </a:p>
          <a:p>
            <a:pPr marL="0" indent="0"/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C874FCD-2051-4CAC-8ACB-08A56B9EC205}" type="slidenum">
              <a:rPr lang="de-DE" altLang="en-US" sz="1100"/>
              <a:pPr eaLnBrk="1" hangingPunct="1"/>
              <a:t>16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Die Verteilung der geänderten Software</a:t>
            </a:r>
            <a:endParaRPr lang="en-US" altLang="en-US" smtClean="0"/>
          </a:p>
        </p:txBody>
      </p:sp>
      <p:sp>
        <p:nvSpPr>
          <p:cNvPr id="20483" name="Content Placeholder 6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Wenn die Änderungen durchgeführt sind, bekommt der Kunde eine Lieferung (Aktualisierung, Update).</a:t>
            </a:r>
          </a:p>
          <a:p>
            <a:pPr marL="0" indent="0"/>
            <a:r>
              <a:rPr lang="de-DE" altLang="en-US" smtClean="0"/>
              <a:t>Eine </a:t>
            </a:r>
            <a:r>
              <a:rPr lang="de-DE" altLang="en-US" smtClean="0">
                <a:solidFill>
                  <a:srgbClr val="FF0000"/>
                </a:solidFill>
              </a:rPr>
              <a:t>Aktualisierung</a:t>
            </a:r>
            <a:r>
              <a:rPr lang="de-DE" altLang="en-US" smtClean="0"/>
              <a:t> basiert immer auf einer freigegebenen </a:t>
            </a:r>
            <a:r>
              <a:rPr lang="de-DE" altLang="en-US" smtClean="0">
                <a:solidFill>
                  <a:srgbClr val="0000FF"/>
                </a:solidFill>
              </a:rPr>
              <a:t>Basisversion</a:t>
            </a:r>
            <a:r>
              <a:rPr lang="de-DE" altLang="en-US" smtClean="0"/>
              <a:t> (dem aktuellen </a:t>
            </a:r>
            <a:r>
              <a:rPr lang="de-DE" altLang="en-US" smtClean="0">
                <a:solidFill>
                  <a:srgbClr val="0000FF"/>
                </a:solidFill>
              </a:rPr>
              <a:t>Release</a:t>
            </a:r>
            <a:r>
              <a:rPr lang="de-DE" altLang="en-US" smtClean="0"/>
              <a:t>). Die Installation eines </a:t>
            </a:r>
            <a:r>
              <a:rPr lang="de-DE" altLang="en-US" smtClean="0">
                <a:solidFill>
                  <a:srgbClr val="FF0000"/>
                </a:solidFill>
              </a:rPr>
              <a:t>Updates</a:t>
            </a:r>
            <a:r>
              <a:rPr lang="de-DE" altLang="en-US" smtClean="0"/>
              <a:t> kann </a:t>
            </a:r>
          </a:p>
          <a:p>
            <a:pPr lvl="1"/>
            <a:r>
              <a:rPr lang="de-DE" altLang="en-US" smtClean="0"/>
              <a:t>einfach sein (z.B. Expandieren einer Datei und Speichern an definierter Stelle) </a:t>
            </a:r>
          </a:p>
          <a:p>
            <a:pPr lvl="1"/>
            <a:r>
              <a:rPr lang="de-DE" altLang="en-US" smtClean="0"/>
              <a:t>oder viele Schritte umfassen, die in einer bestimmten Reihenfolge ausgeführt werden müssen (z.B. bei der Aktualisierung einer auf vielen Rechnern verteilten Anwendung). </a:t>
            </a:r>
          </a:p>
          <a:p>
            <a:pPr marL="0" indent="0"/>
            <a:r>
              <a:rPr lang="de-DE" altLang="en-US" smtClean="0"/>
              <a:t>Bei vielen Software-Produkten ist die Verteilung </a:t>
            </a:r>
            <a:r>
              <a:rPr lang="de-DE" altLang="en-US" smtClean="0">
                <a:solidFill>
                  <a:srgbClr val="0000FF"/>
                </a:solidFill>
              </a:rPr>
              <a:t>automatisiert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Die Risiken einer erheblichen Änderung müssen identifiziert und bewertet werden. Evtl. muss eine </a:t>
            </a:r>
            <a:r>
              <a:rPr lang="de-DE" altLang="en-US" smtClean="0">
                <a:solidFill>
                  <a:srgbClr val="0000FF"/>
                </a:solidFill>
              </a:rPr>
              <a:t>Übergangsstrategie</a:t>
            </a:r>
            <a:r>
              <a:rPr lang="de-DE" altLang="en-US" smtClean="0"/>
              <a:t> entwickelt werden; beispielsweise mit der Möglichkeit eines </a:t>
            </a:r>
            <a:r>
              <a:rPr lang="de-DE" altLang="en-US" smtClean="0">
                <a:solidFill>
                  <a:srgbClr val="0000FF"/>
                </a:solidFill>
              </a:rPr>
              <a:t>Roll-Backs</a:t>
            </a:r>
            <a:r>
              <a:rPr lang="de-DE" altLang="en-US" smtClean="0"/>
              <a:t>.</a:t>
            </a:r>
          </a:p>
          <a:p>
            <a:pPr marL="0" indent="0"/>
            <a:endParaRPr lang="en-US" altLang="en-US" smtClean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6D74DEA-FAA4-4DCB-ACD5-ABE8869F24B6}" type="slidenum">
              <a:rPr lang="de-DE" altLang="en-US" sz="1100"/>
              <a:pPr eaLnBrk="1" hangingPunct="1"/>
              <a:t>17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Update-Arten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Je nach </a:t>
            </a:r>
            <a:r>
              <a:rPr lang="de-DE" altLang="en-US" smtClean="0">
                <a:solidFill>
                  <a:srgbClr val="0000FF"/>
                </a:solidFill>
              </a:rPr>
              <a:t>Umfang der Änderungen</a:t>
            </a:r>
            <a:r>
              <a:rPr lang="de-DE" altLang="en-US" smtClean="0"/>
              <a:t>, unterscheiden wir die folgenden Update-Arten:</a:t>
            </a:r>
          </a:p>
          <a:p>
            <a:pPr lvl="1"/>
            <a:r>
              <a:rPr lang="de-DE" altLang="en-US" smtClean="0"/>
              <a:t>Ein </a:t>
            </a:r>
            <a:r>
              <a:rPr lang="de-DE" altLang="en-US" smtClean="0">
                <a:solidFill>
                  <a:srgbClr val="FF0000"/>
                </a:solidFill>
              </a:rPr>
              <a:t>Patch</a:t>
            </a:r>
            <a:r>
              <a:rPr lang="de-DE" altLang="en-US" smtClean="0"/>
              <a:t> ist ein Update, das bereitgestellt wird, um einen einzelnen Fehler oder einige wenige Fehler zu korrigieren.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Spezialfall</a:t>
            </a:r>
            <a:r>
              <a:rPr lang="de-DE" altLang="en-US" smtClean="0"/>
              <a:t>: Emergency Maintenance,  Hot-fix.  Einer solchen Feuerwehraktion muss eine systematische Wartung folgen!</a:t>
            </a:r>
          </a:p>
          <a:p>
            <a:pPr lvl="1"/>
            <a:r>
              <a:rPr lang="de-DE" altLang="en-US" smtClean="0"/>
              <a:t>Ein </a:t>
            </a:r>
            <a:r>
              <a:rPr lang="de-DE" altLang="en-US" smtClean="0">
                <a:solidFill>
                  <a:srgbClr val="FF0000"/>
                </a:solidFill>
              </a:rPr>
              <a:t>Service Pack </a:t>
            </a:r>
            <a:r>
              <a:rPr lang="de-DE" altLang="en-US" smtClean="0"/>
              <a:t>ist ein Update, in dem Fehlerkorrekturen und verbesserte oder neue Funktionalität enthalten sind. </a:t>
            </a:r>
          </a:p>
          <a:p>
            <a:pPr lvl="1"/>
            <a:r>
              <a:rPr lang="de-DE" altLang="en-US" smtClean="0"/>
              <a:t>Neben den Service Packs auch </a:t>
            </a:r>
            <a:r>
              <a:rPr lang="de-DE" altLang="en-US" smtClean="0">
                <a:solidFill>
                  <a:srgbClr val="FF0000"/>
                </a:solidFill>
              </a:rPr>
              <a:t>kumulative (Combo-) Upgrades</a:t>
            </a:r>
            <a:r>
              <a:rPr lang="de-DE" altLang="en-US" smtClean="0"/>
              <a:t>, die auch vorhergehende Upgrades enthalten. </a:t>
            </a:r>
          </a:p>
          <a:p>
            <a:pPr marL="0" indent="0"/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8F62B2-9BFA-4A6B-A140-7BC025EA2221}" type="slidenum">
              <a:rPr lang="de-DE" altLang="en-US" sz="1100"/>
              <a:pPr eaLnBrk="1" hangingPunct="1"/>
              <a:t>18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Dokumentation von Updates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Zu jedem Update werden bestimmte Informationen benötigt: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Voraussetzungen</a:t>
            </a:r>
            <a:r>
              <a:rPr lang="de-DE" altLang="en-US" smtClean="0"/>
              <a:t> für die Installation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Installationsschritte</a:t>
            </a:r>
          </a:p>
          <a:p>
            <a:pPr lvl="1"/>
            <a:r>
              <a:rPr lang="de-DE" altLang="en-US" smtClean="0"/>
              <a:t>behobene und nicht behobene </a:t>
            </a:r>
            <a:r>
              <a:rPr lang="de-DE" altLang="en-US" smtClean="0">
                <a:solidFill>
                  <a:srgbClr val="FF0000"/>
                </a:solidFill>
              </a:rPr>
              <a:t>Fehler</a:t>
            </a:r>
          </a:p>
          <a:p>
            <a:pPr marL="0" indent="0"/>
            <a:r>
              <a:rPr lang="de-DE" altLang="en-US" smtClean="0"/>
              <a:t>Die Liste der in einem Update umgesetzten </a:t>
            </a:r>
            <a:r>
              <a:rPr lang="de-DE" altLang="en-US" smtClean="0">
                <a:solidFill>
                  <a:srgbClr val="0000FF"/>
                </a:solidFill>
              </a:rPr>
              <a:t>Problemmeldungen</a:t>
            </a:r>
            <a:r>
              <a:rPr lang="de-DE" altLang="en-US" smtClean="0"/>
              <a:t> ist die </a:t>
            </a:r>
            <a:r>
              <a:rPr lang="de-DE" altLang="en-US" smtClean="0">
                <a:solidFill>
                  <a:srgbClr val="0000FF"/>
                </a:solidFill>
              </a:rPr>
              <a:t>Ausgangsbasis</a:t>
            </a:r>
            <a:r>
              <a:rPr lang="de-DE" altLang="en-US" smtClean="0"/>
              <a:t> dieser Dokumentation.</a:t>
            </a:r>
          </a:p>
          <a:p>
            <a:pPr marL="0" indent="0"/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EE7C5F5-59AD-43F5-B9EF-6CB01E8B9246}" type="slidenum">
              <a:rPr lang="de-DE" altLang="en-US" sz="1100"/>
              <a:pPr eaLnBrk="1" hangingPunct="1"/>
              <a:t>19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Einleitung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Wartung</a:t>
            </a:r>
          </a:p>
          <a:p>
            <a:pPr lvl="1"/>
            <a:r>
              <a:rPr lang="de-DE" altLang="en-US" smtClean="0"/>
              <a:t>beansprucht von allen Tätigkeiten das </a:t>
            </a:r>
            <a:r>
              <a:rPr lang="de-DE" altLang="en-US" smtClean="0">
                <a:solidFill>
                  <a:srgbClr val="0000FF"/>
                </a:solidFill>
              </a:rPr>
              <a:t>größte Budget.</a:t>
            </a:r>
          </a:p>
          <a:p>
            <a:pPr lvl="1"/>
            <a:r>
              <a:rPr lang="de-DE" altLang="en-US" smtClean="0"/>
              <a:t>kennzeichnet den </a:t>
            </a:r>
            <a:r>
              <a:rPr lang="de-DE" altLang="en-US" smtClean="0">
                <a:solidFill>
                  <a:srgbClr val="0000FF"/>
                </a:solidFill>
              </a:rPr>
              <a:t>Normalzustand</a:t>
            </a:r>
            <a:r>
              <a:rPr lang="de-DE" altLang="en-US" smtClean="0"/>
              <a:t> einer Software.</a:t>
            </a:r>
          </a:p>
          <a:p>
            <a:pPr marL="0" indent="0"/>
            <a:r>
              <a:rPr lang="de-DE" altLang="en-US" smtClean="0"/>
              <a:t>Wartung</a:t>
            </a:r>
          </a:p>
          <a:p>
            <a:pPr lvl="1"/>
            <a:r>
              <a:rPr lang="de-DE" altLang="en-US" smtClean="0"/>
              <a:t>ist die </a:t>
            </a:r>
            <a:r>
              <a:rPr lang="de-DE" altLang="en-US" smtClean="0">
                <a:solidFill>
                  <a:srgbClr val="0000FF"/>
                </a:solidFill>
              </a:rPr>
              <a:t>dominierende Tätigkeit </a:t>
            </a:r>
            <a:r>
              <a:rPr lang="de-DE" altLang="en-US" smtClean="0"/>
              <a:t>der Software-Leute.</a:t>
            </a:r>
          </a:p>
          <a:p>
            <a:pPr lvl="1"/>
            <a:r>
              <a:rPr lang="de-DE" altLang="en-US" smtClean="0"/>
              <a:t>ist </a:t>
            </a:r>
            <a:r>
              <a:rPr lang="de-DE" altLang="en-US" smtClean="0">
                <a:solidFill>
                  <a:srgbClr val="0000FF"/>
                </a:solidFill>
              </a:rPr>
              <a:t>extrem wichtig </a:t>
            </a:r>
            <a:r>
              <a:rPr lang="de-DE" altLang="en-US" smtClean="0"/>
              <a:t>und </a:t>
            </a:r>
            <a:r>
              <a:rPr lang="de-DE" altLang="en-US" smtClean="0">
                <a:solidFill>
                  <a:srgbClr val="0000FF"/>
                </a:solidFill>
              </a:rPr>
              <a:t>kostspielig.</a:t>
            </a:r>
          </a:p>
          <a:p>
            <a:pPr marL="0" indent="0"/>
            <a:r>
              <a:rPr lang="de-DE" altLang="en-US" smtClean="0"/>
              <a:t>Aber leider gilt auch:</a:t>
            </a:r>
          </a:p>
          <a:p>
            <a:pPr lvl="1"/>
            <a:r>
              <a:rPr lang="de-DE" altLang="en-US" smtClean="0"/>
              <a:t>Wartung ist </a:t>
            </a:r>
            <a:r>
              <a:rPr lang="de-DE" altLang="en-US" smtClean="0">
                <a:solidFill>
                  <a:srgbClr val="FF0000"/>
                </a:solidFill>
              </a:rPr>
              <a:t>terra incognita</a:t>
            </a:r>
            <a:r>
              <a:rPr lang="de-DE" altLang="en-US" smtClean="0"/>
              <a:t>, ein Gebiet, über das wir wenig wissen.</a:t>
            </a:r>
          </a:p>
          <a:p>
            <a:pPr marL="0" indent="0"/>
            <a:r>
              <a:rPr lang="de-DE" altLang="en-US" smtClean="0"/>
              <a:t>Das fundamentale Problem:</a:t>
            </a:r>
          </a:p>
          <a:p>
            <a:pPr lvl="1"/>
            <a:r>
              <a:rPr lang="de-DE" altLang="en-US" smtClean="0"/>
              <a:t>Wartung muss von </a:t>
            </a:r>
            <a:r>
              <a:rPr lang="de-DE" altLang="en-US" smtClean="0">
                <a:solidFill>
                  <a:srgbClr val="0000FF"/>
                </a:solidFill>
              </a:rPr>
              <a:t>beliebigen Situationen </a:t>
            </a:r>
            <a:r>
              <a:rPr lang="de-DE" altLang="en-US" smtClean="0"/>
              <a:t>ausgehen.</a:t>
            </a:r>
          </a:p>
          <a:p>
            <a:pPr marL="0" indent="0"/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EB29F7F-EF7E-402C-AC31-A7571E07F038}" type="slidenum">
              <a:rPr lang="de-DE" altLang="en-US" sz="1100"/>
              <a:pPr eaLnBrk="1" hangingPunct="1"/>
              <a:t>2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22.3	</a:t>
            </a:r>
            <a:r>
              <a:rPr lang="en-US" dirty="0" err="1" smtClean="0"/>
              <a:t>Risiken</a:t>
            </a:r>
            <a:r>
              <a:rPr lang="en-US" dirty="0" smtClean="0"/>
              <a:t>, </a:t>
            </a:r>
            <a:r>
              <a:rPr lang="en-US" dirty="0" err="1" smtClean="0"/>
              <a:t>Probleme</a:t>
            </a:r>
            <a:r>
              <a:rPr lang="en-US" dirty="0" smtClean="0"/>
              <a:t> und </a:t>
            </a:r>
            <a:r>
              <a:rPr lang="en-US" dirty="0" err="1" smtClean="0"/>
              <a:t>Grundsätze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Wartung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Risiken und Probleme - 1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Wartung von Software ist </a:t>
            </a:r>
            <a:r>
              <a:rPr lang="de-DE" altLang="en-US" smtClean="0">
                <a:solidFill>
                  <a:srgbClr val="0000FF"/>
                </a:solidFill>
              </a:rPr>
              <a:t>schwierig</a:t>
            </a:r>
            <a:r>
              <a:rPr lang="de-DE" altLang="en-US" smtClean="0"/>
              <a:t>, und wir besitzen kaum </a:t>
            </a:r>
            <a:r>
              <a:rPr lang="de-DE" altLang="en-US" smtClean="0">
                <a:solidFill>
                  <a:srgbClr val="0000FF"/>
                </a:solidFill>
              </a:rPr>
              <a:t>Methoden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0000FF"/>
                </a:solidFill>
              </a:rPr>
              <a:t>Werkzeuge</a:t>
            </a:r>
            <a:r>
              <a:rPr lang="de-DE" altLang="en-US" smtClean="0"/>
              <a:t>, die uns (speziell) dabei wirklich helfen.</a:t>
            </a:r>
          </a:p>
          <a:p>
            <a:pPr marL="0" indent="0"/>
            <a:r>
              <a:rPr lang="de-DE" altLang="en-US" smtClean="0"/>
              <a:t>In der Studie von Dekleva (1992) wurden 19 Problembereiche ermittelt. Die wichtigsten fünf sind: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>
                <a:solidFill>
                  <a:srgbClr val="FF0000"/>
                </a:solidFill>
              </a:rPr>
              <a:t>Changing priorities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Wartungstätigkeiten werden oft unterbrochen – andere Tätigkeiten sind wichtiger oder dringender – und müssen anschließend wieder aufgenommen werden. 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>
                <a:solidFill>
                  <a:srgbClr val="FF0000"/>
                </a:solidFill>
              </a:rPr>
              <a:t>Inadequate testing methods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Der Regressionstest nach der Wartung bereitet Probleme, weil spezielles Know-how fehlt und weil die Testfälle und Testdaten nicht ausreichen.</a:t>
            </a:r>
          </a:p>
          <a:p>
            <a:pPr marL="0" indent="0"/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BC97C74-4123-4423-B7D0-5C2B0F68CDF4}" type="slidenum">
              <a:rPr lang="de-DE" altLang="en-US" sz="1100"/>
              <a:pPr eaLnBrk="1" hangingPunct="1"/>
              <a:t>21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Risiken und Probleme - 2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457200" lvl="1" indent="-457200">
              <a:buFont typeface="Arial Rounded MT Bold" panose="020F0704030504030204" pitchFamily="34" charset="0"/>
              <a:buAutoNum type="arabicPeriod" startAt="3"/>
            </a:pPr>
            <a:r>
              <a:rPr lang="de-DE" altLang="en-US" smtClean="0">
                <a:solidFill>
                  <a:srgbClr val="FF0000"/>
                </a:solidFill>
              </a:rPr>
              <a:t>Performance measurement difficulties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Oft ist nicht definiert, wie Wartung durchzuführen ist, Wartung ist nicht explizit geplant, die benötigten Aufwände werden weder geschätzt noch erhoben.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3"/>
            </a:pPr>
            <a:r>
              <a:rPr lang="de-DE" altLang="en-US" smtClean="0">
                <a:solidFill>
                  <a:srgbClr val="FF0000"/>
                </a:solidFill>
              </a:rPr>
              <a:t>System documentation is incomplete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Oft ist die vorhandene Dokumentation unvollständig und nicht mehr aktuell. Rückgriff auf das Wissen von Personen: „</a:t>
            </a:r>
            <a:r>
              <a:rPr lang="de-DE" altLang="en-US" smtClean="0">
                <a:solidFill>
                  <a:srgbClr val="0000FF"/>
                </a:solidFill>
              </a:rPr>
              <a:t>walking documentation</a:t>
            </a:r>
            <a:r>
              <a:rPr lang="de-DE" altLang="en-US" smtClean="0"/>
              <a:t>“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3"/>
            </a:pPr>
            <a:r>
              <a:rPr lang="de-DE" altLang="en-US" smtClean="0">
                <a:solidFill>
                  <a:srgbClr val="FF0000"/>
                </a:solidFill>
              </a:rPr>
              <a:t>Adapting to a rapidly changing business environment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Der Anwendungskontext und die Anforderungen an viele Systeme ändern sich so schnell, dass kaum mehr Stabilität erreicht werden kann. </a:t>
            </a:r>
          </a:p>
          <a:p>
            <a:pPr marL="0" indent="0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E08534-7A27-4379-85B4-E7BD1696600F}" type="slidenum">
              <a:rPr lang="de-DE" altLang="en-US" sz="1100"/>
              <a:pPr eaLnBrk="1" hangingPunct="1"/>
              <a:t>22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Risiken und Probleme - 3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Wir sehen zusätzlich die folgenden Probleme: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6"/>
            </a:pPr>
            <a:r>
              <a:rPr lang="de-DE" altLang="en-US" smtClean="0">
                <a:solidFill>
                  <a:srgbClr val="FF0000"/>
                </a:solidFill>
              </a:rPr>
              <a:t>Wartungstätigkeiten müssen meist unter Zeitdruck stattfinden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→ Qualität der Architektur, der Dokumentation und des Codes sinkt.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6"/>
            </a:pPr>
            <a:r>
              <a:rPr lang="de-DE" altLang="en-US" smtClean="0">
                <a:solidFill>
                  <a:srgbClr val="FF0000"/>
                </a:solidFill>
              </a:rPr>
              <a:t>Durch die Wartung entstehen neue Fehler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Die neuen Fehler werden zu einem beträchtlichen Teil nicht entdeckt, sondern mit der neuen Version ausgeliefert.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6"/>
            </a:pPr>
            <a:r>
              <a:rPr lang="de-DE" altLang="en-US" smtClean="0">
                <a:solidFill>
                  <a:srgbClr val="FF0000"/>
                </a:solidFill>
              </a:rPr>
              <a:t>Wartung ist eine unbeliebte Tätigkeit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>Wartung ist eine analytische, die Entwicklung eine konstruktive Tätigkeit. Die meisten Entwickler arbeiten lieber konstruktiv.</a:t>
            </a:r>
          </a:p>
          <a:p>
            <a:pPr marL="0" indent="0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9B3B2F2-87DA-4B5F-8EFD-ACAD69BDD663}" type="slidenum">
              <a:rPr lang="de-DE" altLang="en-US" sz="1100"/>
              <a:pPr eaLnBrk="1" hangingPunct="1"/>
              <a:t>23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Grundsätze der Wartung - 1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Für die Wartung gelten – prinzipiell – alle Regeln und Grundsätze der Software-Entwicklung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Diese Feststellung ist richtig, aber nutzlos!</a:t>
            </a:r>
            <a:br>
              <a:rPr lang="de-DE" altLang="en-US" smtClean="0"/>
            </a:br>
            <a:endParaRPr lang="de-DE" altLang="en-US" smtClean="0"/>
          </a:p>
          <a:p>
            <a:pPr marL="0" indent="0"/>
            <a:r>
              <a:rPr lang="de-DE" altLang="en-US" smtClean="0"/>
              <a:t>Folgende Grundsätze sollten immer beachtet werden:</a:t>
            </a:r>
          </a:p>
          <a:p>
            <a:pPr lvl="1"/>
            <a:r>
              <a:rPr lang="de-DE" altLang="en-US" smtClean="0"/>
              <a:t>Änderungen nur, wenn </a:t>
            </a:r>
          </a:p>
          <a:p>
            <a:pPr marL="788988" lvl="2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dafür ein erheblicher, </a:t>
            </a:r>
            <a:r>
              <a:rPr lang="de-DE" altLang="en-US" smtClean="0">
                <a:solidFill>
                  <a:srgbClr val="0000FF"/>
                </a:solidFill>
              </a:rPr>
              <a:t>dokumentierter Bedarf </a:t>
            </a:r>
            <a:r>
              <a:rPr lang="de-DE" altLang="en-US" smtClean="0"/>
              <a:t>besteht,</a:t>
            </a:r>
          </a:p>
          <a:p>
            <a:pPr marL="788988" lvl="2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auch die </a:t>
            </a:r>
            <a:r>
              <a:rPr lang="de-DE" altLang="en-US" smtClean="0">
                <a:solidFill>
                  <a:srgbClr val="0000FF"/>
                </a:solidFill>
              </a:rPr>
              <a:t>Folgen</a:t>
            </a:r>
            <a:r>
              <a:rPr lang="de-DE" altLang="en-US" smtClean="0"/>
              <a:t> sorgfältig geklärt sind und </a:t>
            </a:r>
          </a:p>
          <a:p>
            <a:pPr marL="788988" lvl="2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Effekte</a:t>
            </a:r>
            <a:r>
              <a:rPr lang="de-DE" altLang="en-US" smtClean="0"/>
              <a:t> anschließend seriös geprüft werden. </a:t>
            </a:r>
          </a:p>
          <a:p>
            <a:pPr marL="0" indent="0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733ED17-B60D-42D6-9471-884A5D0FDEE9}" type="slidenum">
              <a:rPr lang="de-DE" altLang="en-US" sz="1100"/>
              <a:pPr eaLnBrk="1" hangingPunct="1"/>
              <a:t>24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Grundsätze der Wartung - 2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lvl="1"/>
            <a:r>
              <a:rPr lang="de-DE" altLang="en-US" smtClean="0"/>
              <a:t>Jede Wartung muss </a:t>
            </a:r>
            <a:r>
              <a:rPr lang="de-DE" altLang="en-US" smtClean="0">
                <a:solidFill>
                  <a:srgbClr val="0000FF"/>
                </a:solidFill>
              </a:rPr>
              <a:t>geplant</a:t>
            </a:r>
            <a:r>
              <a:rPr lang="de-DE" altLang="en-US" smtClean="0"/>
              <a:t> werden, weil:</a:t>
            </a:r>
          </a:p>
          <a:p>
            <a:pPr marL="788988" lvl="2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>
                <a:solidFill>
                  <a:srgbClr val="0000FF"/>
                </a:solidFill>
              </a:rPr>
              <a:t>Aufwand</a:t>
            </a:r>
            <a:r>
              <a:rPr lang="de-DE" altLang="en-US" smtClean="0"/>
              <a:t> ist hoch. Ist der Nutzen höher?</a:t>
            </a:r>
          </a:p>
          <a:p>
            <a:pPr marL="788988" lvl="2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>
                <a:solidFill>
                  <a:srgbClr val="0000FF"/>
                </a:solidFill>
              </a:rPr>
              <a:t>Prozess-Einhaltung</a:t>
            </a:r>
            <a:r>
              <a:rPr lang="de-DE" altLang="en-US" smtClean="0"/>
              <a:t> ist essentiell für die Qualität (Einhaltung der notwendigen Schritte bei der Wartung).</a:t>
            </a:r>
          </a:p>
          <a:p>
            <a:pPr marL="788988" lvl="2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>
                <a:solidFill>
                  <a:srgbClr val="0000FF"/>
                </a:solidFill>
              </a:rPr>
              <a:t>Systematische Prüfung </a:t>
            </a:r>
            <a:r>
              <a:rPr lang="de-DE" altLang="en-US" smtClean="0"/>
              <a:t>ist zwingend erforderlich. </a:t>
            </a:r>
            <a:br>
              <a:rPr lang="de-DE" altLang="en-US" smtClean="0"/>
            </a:br>
            <a:r>
              <a:rPr lang="de-DE" altLang="en-US" smtClean="0"/>
              <a:t>Lieber ein bekannter Fehler als ein fehlerhafter „quick fix“.</a:t>
            </a:r>
          </a:p>
          <a:p>
            <a:pPr lvl="1"/>
            <a:r>
              <a:rPr lang="de-DE" altLang="en-US" smtClean="0"/>
              <a:t>Die integrierte und die separate </a:t>
            </a:r>
            <a:r>
              <a:rPr lang="de-DE" altLang="en-US" smtClean="0">
                <a:solidFill>
                  <a:srgbClr val="0000FF"/>
                </a:solidFill>
              </a:rPr>
              <a:t>Dokumentation</a:t>
            </a:r>
            <a:r>
              <a:rPr lang="de-DE" altLang="en-US" smtClean="0"/>
              <a:t> müssen nachgeführt werden. Auch das muss </a:t>
            </a:r>
            <a:r>
              <a:rPr lang="de-DE" altLang="en-US" smtClean="0">
                <a:solidFill>
                  <a:srgbClr val="0000FF"/>
                </a:solidFill>
              </a:rPr>
              <a:t>geprüft</a:t>
            </a:r>
            <a:r>
              <a:rPr lang="de-DE" altLang="en-US" smtClean="0"/>
              <a:t> werden!</a:t>
            </a:r>
          </a:p>
          <a:p>
            <a:pPr lvl="1"/>
            <a:r>
              <a:rPr lang="de-DE" altLang="en-US" smtClean="0"/>
              <a:t>Es darf keine </a:t>
            </a:r>
            <a:r>
              <a:rPr lang="de-DE" altLang="en-US" smtClean="0">
                <a:solidFill>
                  <a:srgbClr val="0000FF"/>
                </a:solidFill>
              </a:rPr>
              <a:t>Grauzone</a:t>
            </a:r>
            <a:r>
              <a:rPr lang="de-DE" altLang="en-US" smtClean="0"/>
              <a:t> zwischen den Verantwortlichkeiten für Entwicklung und Wartung entstehen.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D8673E1-FE60-4B6A-9D01-80E6016E9930}" type="slidenum">
              <a:rPr lang="de-DE" altLang="en-US" sz="1100"/>
              <a:pPr eaLnBrk="1" hangingPunct="1"/>
              <a:t>25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en-US" altLang="en-US" smtClean="0"/>
              <a:t>22.4	Die Wartungsorganisation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Gründe für Änderungen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2016125"/>
          </a:xfrm>
        </p:spPr>
        <p:txBody>
          <a:bodyPr/>
          <a:lstStyle/>
          <a:p>
            <a:pPr marL="0" indent="0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Verwaltung</a:t>
            </a:r>
            <a:r>
              <a:rPr lang="de-DE" altLang="en-US" smtClean="0"/>
              <a:t> der Problemmeldungen und Änderungen ist Aufgabe der </a:t>
            </a:r>
            <a:r>
              <a:rPr lang="de-DE" altLang="en-US" smtClean="0">
                <a:solidFill>
                  <a:srgbClr val="0000FF"/>
                </a:solidFill>
              </a:rPr>
              <a:t>Konfigurationsverwaltung</a:t>
            </a:r>
            <a:r>
              <a:rPr lang="de-DE" altLang="en-US" smtClean="0"/>
              <a:t> (Change Management).</a:t>
            </a:r>
          </a:p>
          <a:p>
            <a:pPr marL="0" indent="0"/>
            <a:r>
              <a:rPr lang="de-DE" altLang="en-US" smtClean="0"/>
              <a:t>Für die administrative und vor allem für die finanzielle Behandlung ist der </a:t>
            </a:r>
            <a:r>
              <a:rPr lang="de-DE" altLang="en-US" smtClean="0">
                <a:solidFill>
                  <a:srgbClr val="0000FF"/>
                </a:solidFill>
              </a:rPr>
              <a:t>Grund der Änderung </a:t>
            </a:r>
            <a:r>
              <a:rPr lang="de-DE" altLang="en-US" smtClean="0"/>
              <a:t>wichtig. </a:t>
            </a:r>
          </a:p>
          <a:p>
            <a:pPr marL="0" indent="0"/>
            <a:r>
              <a:rPr lang="de-DE" altLang="en-US" smtClean="0"/>
              <a:t>Situationen:</a:t>
            </a:r>
          </a:p>
          <a:p>
            <a:pPr marL="0" indent="0"/>
            <a:endParaRPr lang="en-US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AD1DA87-8145-4991-A2C2-169CB8684435}" type="slidenum">
              <a:rPr lang="de-DE" altLang="en-US" sz="1100"/>
              <a:pPr eaLnBrk="1" hangingPunct="1"/>
              <a:t>27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44488" y="3457575"/>
          <a:ext cx="9072562" cy="2460625"/>
        </p:xfrm>
        <a:graphic>
          <a:graphicData uri="http://schemas.openxmlformats.org/drawingml/2006/table">
            <a:tbl>
              <a:tblPr/>
              <a:tblGrid>
                <a:gridCol w="432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5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737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 smtClean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Helvetica"/>
                        </a:rPr>
                        <a:t>Ein Fehler muss behoben werden.</a:t>
                      </a:r>
                      <a:endParaRPr lang="de-DE" sz="36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7" marB="3809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Während der Gewährleistungsfrist Sache des Herstellers. 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7" marB="380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1625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 smtClean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Helvetica"/>
                        </a:rPr>
                        <a:t>Neue / veränderte Anforderungen erfordern Erweiterung oder Änderung der Software.</a:t>
                      </a:r>
                      <a:endParaRPr lang="de-DE" sz="36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7" marB="3809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Kosten werden dem Kunden berechnet.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7" marB="380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1625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 smtClean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Helvetica"/>
                        </a:rPr>
                        <a:t>Software muss reorganisiert, strukturell verbessert und nachdokumentiert werden.</a:t>
                      </a:r>
                      <a:r>
                        <a:rPr lang="de-DE" sz="1800" baseline="0" dirty="0" smtClean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Helvetica"/>
                        </a:rPr>
                        <a:t> </a:t>
                      </a: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Arial"/>
                          <a:ea typeface="PMingLiU"/>
                          <a:cs typeface="Arial"/>
                          <a:sym typeface="Symbol"/>
                        </a:rPr>
                        <a:t>→ </a:t>
                      </a:r>
                      <a:r>
                        <a:rPr lang="de-DE" sz="1800" dirty="0" err="1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Reengineering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</a:t>
                      </a:r>
                      <a:endParaRPr lang="de-DE" sz="1800" dirty="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798" marR="25399" marT="50787" marB="3809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Kosten sollten aus Rücklage gedeckt werden (Zuschlag zu den Wartungskosten, eine Art „</a:t>
                      </a:r>
                      <a:r>
                        <a:rPr lang="de-DE" sz="1800" dirty="0" err="1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Reengineering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-Steuer“)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7" marB="380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Problemmeldung und Änderungsantrag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Am Anfang jeder Änderung steht eine </a:t>
            </a:r>
            <a:r>
              <a:rPr lang="de-DE" altLang="en-US" smtClean="0">
                <a:solidFill>
                  <a:srgbClr val="0000FF"/>
                </a:solidFill>
              </a:rPr>
              <a:t>Problemmeldung</a:t>
            </a:r>
            <a:r>
              <a:rPr lang="de-DE" altLang="en-US" smtClean="0"/>
              <a:t> (Software Problem Report, </a:t>
            </a:r>
            <a:r>
              <a:rPr lang="de-DE" altLang="en-US" smtClean="0">
                <a:solidFill>
                  <a:srgbClr val="0000FF"/>
                </a:solidFill>
              </a:rPr>
              <a:t>SPR</a:t>
            </a:r>
            <a:r>
              <a:rPr lang="de-DE" altLang="en-US" smtClean="0"/>
              <a:t>). </a:t>
            </a:r>
          </a:p>
          <a:p>
            <a:pPr lvl="1"/>
            <a:r>
              <a:rPr lang="de-DE" altLang="en-US" smtClean="0"/>
              <a:t>Change Request, CR, ist ein zu enger Begriff.</a:t>
            </a:r>
          </a:p>
          <a:p>
            <a:pPr marL="0" indent="0"/>
            <a:r>
              <a:rPr lang="de-DE" altLang="en-US" smtClean="0"/>
              <a:t>Jede Problemmeldung wird als </a:t>
            </a:r>
            <a:r>
              <a:rPr lang="de-DE" altLang="en-US" smtClean="0">
                <a:solidFill>
                  <a:srgbClr val="FF0000"/>
                </a:solidFill>
              </a:rPr>
              <a:t>Irrtum</a:t>
            </a:r>
            <a:r>
              <a:rPr lang="de-DE" altLang="en-US" smtClean="0"/>
              <a:t>, als </a:t>
            </a:r>
            <a:r>
              <a:rPr lang="de-DE" altLang="en-US" smtClean="0">
                <a:solidFill>
                  <a:srgbClr val="FF0000"/>
                </a:solidFill>
              </a:rPr>
              <a:t>Fehlermeldung</a:t>
            </a:r>
            <a:r>
              <a:rPr lang="de-DE" altLang="en-US" smtClean="0"/>
              <a:t> oder als </a:t>
            </a:r>
            <a:r>
              <a:rPr lang="de-DE" altLang="en-US" smtClean="0">
                <a:solidFill>
                  <a:srgbClr val="FF0000"/>
                </a:solidFill>
              </a:rPr>
              <a:t>Änderungswunsch</a:t>
            </a:r>
            <a:r>
              <a:rPr lang="de-DE" altLang="en-US" smtClean="0"/>
              <a:t> eingestuft: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Irrtum</a:t>
            </a:r>
            <a:r>
              <a:rPr lang="de-DE" altLang="en-US" smtClean="0"/>
              <a:t>: Klienten informieren, evtl. das Handbuch verbessern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Fehler</a:t>
            </a:r>
            <a:r>
              <a:rPr lang="de-DE" altLang="en-US" smtClean="0"/>
              <a:t>: Entscheiden, ob /wann der Fehler behoben werden soll. Alternative: Workaround.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Änderungs- oder Erweiterungswunsch</a:t>
            </a:r>
            <a:r>
              <a:rPr lang="de-DE" altLang="en-US" smtClean="0"/>
              <a:t>: Vorteile, Kosten und Risiken vergleichen, Finanzierung prüfen.</a:t>
            </a:r>
          </a:p>
          <a:p>
            <a:pPr marL="0" indent="0"/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2585F87-0DF6-4088-ACEF-B94C8290161A}" type="slidenum">
              <a:rPr lang="de-DE" altLang="en-US" sz="1100"/>
              <a:pPr eaLnBrk="1" hangingPunct="1"/>
              <a:t>28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SPR - Beispiel</a:t>
            </a:r>
          </a:p>
        </p:txBody>
      </p:sp>
      <p:pic>
        <p:nvPicPr>
          <p:cNvPr id="32771" name="Content Placeholder 4" descr="22_2_Formular_SPR_CO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6838" y="981075"/>
            <a:ext cx="4560887" cy="5326063"/>
          </a:xfrm>
        </p:spPr>
      </p:pic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1A7C1B6-6FDB-4CC5-A9A7-5A1B059FBDFF}" type="slidenum">
              <a:rPr lang="de-DE" altLang="en-US" sz="1100"/>
              <a:pPr eaLnBrk="1" hangingPunct="1"/>
              <a:t>29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dirty="0" smtClean="0"/>
              <a:t>22.1	Begriff und Taxonomie der Software-Wartung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Bearbeitungsschritte eines SPRs</a:t>
            </a:r>
          </a:p>
        </p:txBody>
      </p:sp>
      <p:pic>
        <p:nvPicPr>
          <p:cNvPr id="33795" name="Content Placeholder 6" descr="22_3_SPR-Prozess_COL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2188" y="765175"/>
            <a:ext cx="3168650" cy="5630863"/>
          </a:xfrm>
        </p:spPr>
      </p:pic>
      <p:sp>
        <p:nvSpPr>
          <p:cNvPr id="33796" name="Content Placeholder 5"/>
          <p:cNvSpPr>
            <a:spLocks noGrp="1"/>
          </p:cNvSpPr>
          <p:nvPr>
            <p:ph sz="quarter" idx="14"/>
          </p:nvPr>
        </p:nvSpPr>
        <p:spPr>
          <a:xfrm>
            <a:off x="5097463" y="981075"/>
            <a:ext cx="4608512" cy="5400675"/>
          </a:xfrm>
        </p:spPr>
        <p:txBody>
          <a:bodyPr/>
          <a:lstStyle/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Problemmeldung registrieren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Problemmeldung analysieren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Irrtum und Fehlbedienung ausschließen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Entscheidung des CCBs vorbereiten und treffen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Absender über die Entscheidung des CCBs informieren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Änderung durchführen und prüfen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Problemmeldung schließen</a:t>
            </a:r>
          </a:p>
          <a:p>
            <a:pPr marL="0" indent="0"/>
            <a:endParaRPr lang="en-US" altLang="en-US" smtClean="0"/>
          </a:p>
        </p:txBody>
      </p:sp>
      <p:sp>
        <p:nvSpPr>
          <p:cNvPr id="33797" name="Slide Number Placehold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110F29A-BDD6-4F69-B911-94836F6A04CE}" type="slidenum">
              <a:rPr lang="de-DE" altLang="en-US" sz="1100"/>
              <a:pPr eaLnBrk="1" hangingPunct="1"/>
              <a:t>30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Die Wartungsingenieure</a:t>
            </a:r>
          </a:p>
        </p:txBody>
      </p:sp>
      <p:sp>
        <p:nvSpPr>
          <p:cNvPr id="34819" name="Content Placeholder 6"/>
          <p:cNvSpPr>
            <a:spLocks noGrp="1"/>
          </p:cNvSpPr>
          <p:nvPr>
            <p:ph idx="1"/>
          </p:nvPr>
        </p:nvSpPr>
        <p:spPr>
          <a:xfrm>
            <a:off x="166688" y="836613"/>
            <a:ext cx="9501187" cy="5326062"/>
          </a:xfrm>
        </p:spPr>
        <p:txBody>
          <a:bodyPr/>
          <a:lstStyle/>
          <a:p>
            <a:pPr marL="0" indent="0"/>
            <a:r>
              <a:rPr lang="de-DE" altLang="en-US" smtClean="0"/>
              <a:t>Eine Wartung durch </a:t>
            </a:r>
            <a:r>
              <a:rPr lang="de-DE" altLang="en-US" smtClean="0">
                <a:solidFill>
                  <a:srgbClr val="FF0000"/>
                </a:solidFill>
              </a:rPr>
              <a:t>die Entwickler </a:t>
            </a:r>
            <a:r>
              <a:rPr lang="de-DE" altLang="en-US" smtClean="0"/>
              <a:t>hat </a:t>
            </a:r>
            <a:r>
              <a:rPr lang="de-DE" altLang="en-US" smtClean="0">
                <a:solidFill>
                  <a:srgbClr val="0000FF"/>
                </a:solidFill>
              </a:rPr>
              <a:t>Vorteile</a:t>
            </a:r>
            <a:r>
              <a:rPr lang="de-DE" altLang="en-US" smtClean="0"/>
              <a:t>:</a:t>
            </a:r>
          </a:p>
          <a:p>
            <a:pPr lvl="1"/>
            <a:r>
              <a:rPr lang="de-DE" altLang="en-US" smtClean="0"/>
              <a:t>Der Einarbeitungsaufwand ist geringer.</a:t>
            </a:r>
          </a:p>
          <a:p>
            <a:pPr lvl="1"/>
            <a:r>
              <a:rPr lang="de-DE" altLang="en-US" smtClean="0"/>
              <a:t>Die Mitarbeiter können in Abstimmung mit laufenden Projekten flexibel für die Wartungen eingesetzt werden.</a:t>
            </a:r>
          </a:p>
          <a:p>
            <a:pPr marL="0" indent="0"/>
            <a:r>
              <a:rPr lang="de-DE" altLang="en-US" smtClean="0"/>
              <a:t>Diesen Vorteilen stehen als </a:t>
            </a:r>
            <a:r>
              <a:rPr lang="de-DE" altLang="en-US" smtClean="0">
                <a:solidFill>
                  <a:srgbClr val="0000FF"/>
                </a:solidFill>
              </a:rPr>
              <a:t>Nachteile</a:t>
            </a:r>
            <a:r>
              <a:rPr lang="de-DE" altLang="en-US" smtClean="0"/>
              <a:t> gegenüber:</a:t>
            </a:r>
          </a:p>
          <a:p>
            <a:pPr lvl="1"/>
            <a:r>
              <a:rPr lang="de-DE" altLang="en-US" smtClean="0"/>
              <a:t>Die Entwickler sind selten motiviert, die geänderten Teile nachzudokumentieren. </a:t>
            </a:r>
          </a:p>
          <a:p>
            <a:pPr lvl="1"/>
            <a:r>
              <a:rPr lang="de-DE" altLang="en-US" smtClean="0"/>
              <a:t>Der Aufwand für die Wartung ist kaum zu ermitteln.</a:t>
            </a:r>
          </a:p>
          <a:p>
            <a:pPr lvl="1"/>
            <a:r>
              <a:rPr lang="de-DE" altLang="en-US" smtClean="0"/>
              <a:t>Konflikte zwischen den Verantwortlichen für Entwicklung und Wartung.</a:t>
            </a:r>
          </a:p>
          <a:p>
            <a:pPr lvl="1"/>
            <a:r>
              <a:rPr lang="de-DE" altLang="en-US" smtClean="0"/>
              <a:t>Die Entwickler sind mit der Software vertraut, haben aber sonst keine speziellen Voraussetzungen für eine kompetente Wartung.</a:t>
            </a:r>
          </a:p>
          <a:p>
            <a:pPr lvl="1"/>
            <a:r>
              <a:rPr lang="de-DE" altLang="en-US" smtClean="0"/>
              <a:t>Wartungswissen wird nicht gesammelt und in Verbesserungen umgesetzt.</a:t>
            </a:r>
          </a:p>
          <a:p>
            <a:pPr marL="0" indent="0"/>
            <a:endParaRPr lang="en-US" altLang="en-US" smtClean="0"/>
          </a:p>
        </p:txBody>
      </p:sp>
      <p:sp>
        <p:nvSpPr>
          <p:cNvPr id="34820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F794FC0-B7AC-4FB0-A30B-C75DB80F8DDB}" type="slidenum">
              <a:rPr lang="de-DE" altLang="en-US" sz="1100"/>
              <a:pPr eaLnBrk="1" hangingPunct="1"/>
              <a:t>31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Der Änderungsausschuss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166688" y="3143250"/>
            <a:ext cx="9501187" cy="3454400"/>
          </a:xfrm>
        </p:spPr>
        <p:txBody>
          <a:bodyPr/>
          <a:lstStyle/>
          <a:p>
            <a:pPr marL="0" indent="0"/>
            <a:r>
              <a:rPr lang="de-DE" altLang="en-US" smtClean="0"/>
              <a:t>Wird gebraucht, sobald das </a:t>
            </a:r>
            <a:r>
              <a:rPr lang="de-DE" altLang="en-US" smtClean="0">
                <a:solidFill>
                  <a:srgbClr val="0000FF"/>
                </a:solidFill>
              </a:rPr>
              <a:t>erste geprüfte Dokument </a:t>
            </a:r>
            <a:r>
              <a:rPr lang="de-DE" altLang="en-US" smtClean="0"/>
              <a:t>der Entwicklung (d.h. Projektplan oder Spezifikation) </a:t>
            </a:r>
            <a:r>
              <a:rPr lang="de-DE" altLang="en-US" smtClean="0">
                <a:solidFill>
                  <a:srgbClr val="0000FF"/>
                </a:solidFill>
              </a:rPr>
              <a:t>freigegeben</a:t>
            </a:r>
            <a:r>
              <a:rPr lang="de-DE" altLang="en-US" smtClean="0"/>
              <a:t> ist. </a:t>
            </a:r>
          </a:p>
          <a:p>
            <a:pPr marL="0" indent="0"/>
            <a:r>
              <a:rPr lang="de-DE" altLang="en-US" smtClean="0"/>
              <a:t>Die Zusammensetzung des CCB (</a:t>
            </a:r>
            <a:r>
              <a:rPr lang="de-DE" altLang="en-US" smtClean="0">
                <a:solidFill>
                  <a:srgbClr val="0000FF"/>
                </a:solidFill>
              </a:rPr>
              <a:t>evtl. Beteiligung des Kunden</a:t>
            </a:r>
            <a:r>
              <a:rPr lang="de-DE" altLang="en-US" smtClean="0"/>
              <a:t>) hängt von der Situation und dem Stadium der Entwicklung ab.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Wartungsvertrag</a:t>
            </a:r>
            <a:r>
              <a:rPr lang="de-DE" altLang="en-US" smtClean="0"/>
              <a:t>: Grenzfälle (gedeckt oder nicht?) können von einem Änderungsausschuss behandelt und entschieden werden. </a:t>
            </a:r>
          </a:p>
          <a:p>
            <a:pPr marL="0" indent="0"/>
            <a:r>
              <a:rPr lang="de-DE" altLang="en-US" smtClean="0"/>
              <a:t>Speziell wichtige Rolle des CCB in </a:t>
            </a:r>
            <a:r>
              <a:rPr lang="de-DE" altLang="en-US" smtClean="0">
                <a:solidFill>
                  <a:srgbClr val="0000FF"/>
                </a:solidFill>
              </a:rPr>
              <a:t>EDV-Projekten</a:t>
            </a:r>
            <a:r>
              <a:rPr lang="de-DE" altLang="en-US" smtClean="0"/>
              <a:t>!</a:t>
            </a:r>
          </a:p>
          <a:p>
            <a:pPr marL="0" indent="0"/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85D81DA-5D5A-4A41-BCD7-69B85EDF5471}" type="slidenum">
              <a:rPr lang="de-DE" altLang="en-US" sz="1100"/>
              <a:pPr eaLnBrk="1" hangingPunct="1"/>
              <a:t>32</a:t>
            </a:fld>
            <a:endParaRPr lang="de-DE" altLang="en-US" sz="1100"/>
          </a:p>
        </p:txBody>
      </p:sp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344488" y="765175"/>
            <a:ext cx="9001125" cy="23082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configuration control board (CCB)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— A group of people responsible for evaluating and approving or disapproving proposed changes to configuration items, and for ensuring implementation of approved changes. </a:t>
            </a:r>
          </a:p>
          <a:p>
            <a:pPr eaLnBrk="1" hangingPunct="1"/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Syn: change control board.</a:t>
            </a:r>
          </a:p>
          <a:p>
            <a:pPr algn="r" eaLnBrk="1" hangingPunct="1"/>
            <a:r>
              <a:rPr lang="de-DE" altLang="en-US" sz="2400">
                <a:latin typeface="Calibri" panose="020F0502020204030204" pitchFamily="34" charset="0"/>
                <a:cs typeface="Calibri" panose="020F0502020204030204" pitchFamily="34" charset="0"/>
              </a:rPr>
              <a:t>IEEE Std 610.12 (1990)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Verschleiß und Wartung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Für Maschinen usw. gilt: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Abnutzung</a:t>
            </a:r>
            <a:r>
              <a:rPr lang="de-DE" altLang="en-US" smtClean="0"/>
              <a:t> ist modellierbar und prognostizierbar;</a:t>
            </a:r>
            <a:br>
              <a:rPr lang="de-DE" altLang="en-US" smtClean="0"/>
            </a:br>
            <a:r>
              <a:rPr lang="de-DE" altLang="en-US" smtClean="0"/>
              <a:t>Wartung zur Kompensation der Abnutzung ist darum gut planbar.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Unfälle</a:t>
            </a:r>
            <a:r>
              <a:rPr lang="de-DE" altLang="en-US" smtClean="0"/>
              <a:t> finden mit einer gewissen statistischen Wahrscheinlichkeit statt, sind aber nicht planbar, sondern passieren überraschend.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Umstellungen (Anpassungen)</a:t>
            </a:r>
            <a:r>
              <a:rPr lang="de-DE" altLang="en-US" smtClean="0"/>
              <a:t> können meist nicht geplant werden, weil die Gründe kurzfristig entstehen. Sie können aber evtl. verschoben werden.</a:t>
            </a:r>
          </a:p>
          <a:p>
            <a:pPr marL="0" indent="0"/>
            <a:r>
              <a:rPr lang="de-DE" altLang="en-US" smtClean="0"/>
              <a:t>In der </a:t>
            </a:r>
            <a:r>
              <a:rPr lang="de-DE" altLang="en-US" smtClean="0">
                <a:solidFill>
                  <a:srgbClr val="FF0000"/>
                </a:solidFill>
              </a:rPr>
              <a:t>Software gibt es keine Abnutzung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Auftretende </a:t>
            </a:r>
            <a:r>
              <a:rPr lang="de-DE" altLang="en-US" smtClean="0">
                <a:solidFill>
                  <a:srgbClr val="0000FF"/>
                </a:solidFill>
              </a:rPr>
              <a:t>Fehler</a:t>
            </a:r>
            <a:r>
              <a:rPr lang="de-DE" altLang="en-US" smtClean="0"/>
              <a:t> können als </a:t>
            </a:r>
            <a:r>
              <a:rPr lang="de-DE" altLang="en-US" smtClean="0">
                <a:solidFill>
                  <a:srgbClr val="0000FF"/>
                </a:solidFill>
              </a:rPr>
              <a:t>Unfälle</a:t>
            </a:r>
            <a:r>
              <a:rPr lang="de-DE" altLang="en-US" smtClean="0"/>
              <a:t> interpretiert werden. </a:t>
            </a:r>
            <a:r>
              <a:rPr lang="de-DE" altLang="en-US" smtClean="0">
                <a:solidFill>
                  <a:srgbClr val="0000FF"/>
                </a:solidFill>
              </a:rPr>
              <a:t>Anpassungen</a:t>
            </a:r>
            <a:r>
              <a:rPr lang="de-DE" altLang="en-US" smtClean="0"/>
              <a:t> erfordern den größten Teil des Wartungsaufwands.</a:t>
            </a:r>
          </a:p>
          <a:p>
            <a:pPr marL="0" indent="0"/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9CDCB4-E25A-453C-9DC3-5B83D490CF85}" type="slidenum">
              <a:rPr lang="de-DE" altLang="en-US" sz="1100"/>
              <a:pPr eaLnBrk="1" hangingPunct="1"/>
              <a:t>4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Definitionen des Wartungsbegriffs - 1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66688" y="5446713"/>
            <a:ext cx="9501187" cy="935037"/>
          </a:xfrm>
        </p:spPr>
        <p:txBody>
          <a:bodyPr/>
          <a:lstStyle/>
          <a:p>
            <a:pPr marL="0" indent="0"/>
            <a:r>
              <a:rPr lang="de-DE" altLang="en-US" b="1" smtClean="0"/>
              <a:t>Aber</a:t>
            </a:r>
            <a:r>
              <a:rPr lang="de-DE" altLang="en-US" smtClean="0"/>
              <a:t>: die Definition der </a:t>
            </a:r>
            <a:r>
              <a:rPr lang="de-DE" altLang="en-US" smtClean="0">
                <a:solidFill>
                  <a:srgbClr val="FF0000"/>
                </a:solidFill>
              </a:rPr>
              <a:t>Wartung als Phase </a:t>
            </a:r>
            <a:r>
              <a:rPr lang="de-DE" altLang="en-US" smtClean="0"/>
              <a:t>verschleiert, dass es schon </a:t>
            </a:r>
            <a:r>
              <a:rPr lang="de-DE" altLang="en-US" smtClean="0">
                <a:solidFill>
                  <a:srgbClr val="FF0000"/>
                </a:solidFill>
              </a:rPr>
              <a:t>vor</a:t>
            </a:r>
            <a:r>
              <a:rPr lang="de-DE" altLang="en-US" smtClean="0"/>
              <a:t> </a:t>
            </a:r>
            <a:r>
              <a:rPr lang="de-DE" altLang="en-US" smtClean="0">
                <a:solidFill>
                  <a:srgbClr val="FF0000"/>
                </a:solidFill>
              </a:rPr>
              <a:t>Auslieferung</a:t>
            </a:r>
            <a:r>
              <a:rPr lang="de-DE" altLang="en-US" smtClean="0"/>
              <a:t> Wartung, noch </a:t>
            </a:r>
            <a:r>
              <a:rPr lang="de-DE" altLang="en-US" smtClean="0">
                <a:solidFill>
                  <a:srgbClr val="FF0000"/>
                </a:solidFill>
              </a:rPr>
              <a:t>nach Auslieferung </a:t>
            </a:r>
            <a:r>
              <a:rPr lang="de-DE" altLang="en-US" smtClean="0"/>
              <a:t>Entwicklung gibt.</a:t>
            </a:r>
          </a:p>
          <a:p>
            <a:pPr marL="0" indent="0"/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7A95BA9-5666-45CC-B0D9-536C218E6550}" type="slidenum">
              <a:rPr lang="de-DE" altLang="en-US" sz="1100"/>
              <a:pPr eaLnBrk="1" hangingPunct="1"/>
              <a:t>5</a:t>
            </a:fld>
            <a:endParaRPr lang="de-DE" altLang="en-US" sz="1100"/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344488" y="765175"/>
            <a:ext cx="9001125" cy="45243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 and maintenance phase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— The period of time in the software life cycle during which a software product is employed in its operational environment, monitored for satisfactory performance, and modified as necessary to correct problems or to respond to changing requirements.</a:t>
            </a:r>
          </a:p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— The process of modifying a software system or component after delivery to correct faults, improve performance or other attributes, or adapt to a changed environment.</a:t>
            </a:r>
          </a:p>
          <a:p>
            <a:pPr eaLnBrk="1" hangingPunct="1"/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Syn: software maintenance. </a:t>
            </a:r>
          </a:p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also: adaptive maintenance; corrective maintenance; perfective maintenance.</a:t>
            </a:r>
          </a:p>
          <a:p>
            <a:pPr algn="r" eaLnBrk="1" hangingPunct="1"/>
            <a:r>
              <a:rPr lang="de-DE" altLang="en-US" sz="2400">
                <a:latin typeface="Calibri" panose="020F0502020204030204" pitchFamily="34" charset="0"/>
                <a:cs typeface="Calibri" panose="020F0502020204030204" pitchFamily="34" charset="0"/>
              </a:rPr>
              <a:t>IEEE Std 610.12 (1990)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Definitionen des Wartungsbegriffs - 2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66688" y="2997200"/>
            <a:ext cx="9501187" cy="3309938"/>
          </a:xfrm>
        </p:spPr>
        <p:txBody>
          <a:bodyPr/>
          <a:lstStyle/>
          <a:p>
            <a:pPr marL="0" indent="0"/>
            <a:r>
              <a:rPr lang="de-DE" altLang="en-US" smtClean="0"/>
              <a:t>Die Frage der </a:t>
            </a:r>
            <a:r>
              <a:rPr lang="de-DE" altLang="en-US" smtClean="0">
                <a:solidFill>
                  <a:srgbClr val="0000FF"/>
                </a:solidFill>
              </a:rPr>
              <a:t>Planbarkeit</a:t>
            </a:r>
            <a:r>
              <a:rPr lang="de-DE" altLang="en-US" smtClean="0"/>
              <a:t> spielt eine wichtige Rolle. </a:t>
            </a:r>
          </a:p>
          <a:p>
            <a:pPr marL="0" indent="0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unmittelbaren Auswirkungen auf den Benutzer </a:t>
            </a:r>
            <a:r>
              <a:rPr lang="de-DE" altLang="en-US" smtClean="0"/>
              <a:t>der Software unterscheiden die </a:t>
            </a:r>
            <a:r>
              <a:rPr lang="de-DE" altLang="en-US" smtClean="0">
                <a:solidFill>
                  <a:srgbClr val="FF0000"/>
                </a:solidFill>
              </a:rPr>
              <a:t>Wartung</a:t>
            </a:r>
            <a:r>
              <a:rPr lang="de-DE" altLang="en-US" smtClean="0"/>
              <a:t> vom </a:t>
            </a:r>
            <a:r>
              <a:rPr lang="de-DE" altLang="en-US" smtClean="0">
                <a:solidFill>
                  <a:srgbClr val="FF0000"/>
                </a:solidFill>
              </a:rPr>
              <a:t>Reengineering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Komposition bestehender Komponenten ist Entwicklung, keine Wartung!</a:t>
            </a:r>
          </a:p>
          <a:p>
            <a:pPr lvl="1"/>
            <a:r>
              <a:rPr lang="de-DE" altLang="en-US" smtClean="0"/>
              <a:t>Die Komponenten sind ja für diesen Zweck entwickelt worden.</a:t>
            </a:r>
          </a:p>
          <a:p>
            <a:pPr marL="0" indent="0"/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042C87-6719-4BC3-9C25-62F988F66D9D}" type="slidenum">
              <a:rPr lang="de-DE" altLang="en-US" sz="1100"/>
              <a:pPr eaLnBrk="1" hangingPunct="1"/>
              <a:t>6</a:t>
            </a:fld>
            <a:endParaRPr lang="de-DE" altLang="en-US" sz="1100"/>
          </a:p>
        </p:txBody>
      </p:sp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344488" y="765175"/>
            <a:ext cx="9001125" cy="19383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Software-Wartung </a:t>
            </a:r>
            <a:r>
              <a:rPr lang="de-DE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 jede Arbeit an einem bestehenden Software-System, die nicht von Beginn der Entwicklung an geplant war oder hätte geplant werden können und die unmittelbare Auswirkungen auf den Benutzer der Software hat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r" eaLnBrk="1" hangingPunct="1"/>
            <a:r>
              <a:rPr lang="de-DE" altLang="en-US" sz="2400">
                <a:latin typeface="Calibri" panose="020F0502020204030204" pitchFamily="34" charset="0"/>
                <a:cs typeface="Calibri" panose="020F0502020204030204" pitchFamily="34" charset="0"/>
              </a:rPr>
              <a:t>Ludewig, Opferkuch (2004)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Arten der Wartung - 1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66688" y="5300663"/>
            <a:ext cx="9501187" cy="935037"/>
          </a:xfrm>
        </p:spPr>
        <p:txBody>
          <a:bodyPr/>
          <a:lstStyle/>
          <a:p>
            <a:pPr marL="0" indent="0"/>
            <a:r>
              <a:rPr lang="de-DE" altLang="en-US" smtClean="0"/>
              <a:t>Darin sind nur die Begriffe </a:t>
            </a:r>
            <a:r>
              <a:rPr lang="de-DE" altLang="en-US" smtClean="0">
                <a:solidFill>
                  <a:srgbClr val="FF0000"/>
                </a:solidFill>
              </a:rPr>
              <a:t>korrektive Wartung </a:t>
            </a:r>
            <a:r>
              <a:rPr lang="de-DE" altLang="en-US" smtClean="0"/>
              <a:t>(= Korrektur) und </a:t>
            </a:r>
            <a:r>
              <a:rPr lang="de-DE" altLang="en-US" smtClean="0">
                <a:solidFill>
                  <a:srgbClr val="FF0000"/>
                </a:solidFill>
              </a:rPr>
              <a:t>adaptive Wartung </a:t>
            </a:r>
            <a:r>
              <a:rPr lang="de-DE" altLang="en-US" smtClean="0"/>
              <a:t>(=  Anpassung) klar.</a:t>
            </a:r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820A255-1A8A-4618-904C-4808850485FC}" type="slidenum">
              <a:rPr lang="de-DE" altLang="en-US" sz="1100"/>
              <a:pPr eaLnBrk="1" hangingPunct="1"/>
              <a:t>7</a:t>
            </a:fld>
            <a:endParaRPr lang="de-DE" altLang="en-US" sz="1100"/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344488" y="765175"/>
            <a:ext cx="9001125" cy="3784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adaptive maintenance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— Software maintenance performed to make a computer program usable in a changed environment.</a:t>
            </a:r>
          </a:p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corrective maintenance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— Maintenance performed to correct faults in software.</a:t>
            </a:r>
          </a:p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perfective maintenance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— Software maintenance performed to improve the performance, maintainability, or other attributes of a computer program.</a:t>
            </a:r>
          </a:p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preventive maintenance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— Maintenance performed for the purpose of preventing problems before they occur.</a:t>
            </a:r>
            <a:endParaRPr lang="en-US" altLang="en-US" sz="2400" b="1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eaLnBrk="1" hangingPunct="1"/>
            <a:r>
              <a:rPr lang="de-DE" altLang="en-US" sz="2400">
                <a:latin typeface="Calibri" panose="020F0502020204030204" pitchFamily="34" charset="0"/>
                <a:cs typeface="Calibri" panose="020F0502020204030204" pitchFamily="34" charset="0"/>
              </a:rPr>
              <a:t>IEEE Std 610.12 (1990)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Arten der Wartung - 2</a:t>
            </a:r>
            <a:endParaRPr lang="en-US" altLang="en-US" b="1" smtClean="0"/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3"/>
          </p:nvPr>
        </p:nvSpPr>
        <p:spPr>
          <a:xfrm>
            <a:off x="200025" y="908050"/>
            <a:ext cx="9505950" cy="720725"/>
          </a:xfrm>
        </p:spPr>
        <p:txBody>
          <a:bodyPr/>
          <a:lstStyle/>
          <a:p>
            <a:pPr marL="0" indent="0"/>
            <a:r>
              <a:rPr lang="de-DE" altLang="en-US" smtClean="0"/>
              <a:t>Auch hier halten wir teilweise andere Begriffe und Kategorien für sinnvoll. </a:t>
            </a:r>
            <a:endParaRPr lang="en-US" altLang="en-US" smtClean="0"/>
          </a:p>
        </p:txBody>
      </p:sp>
      <p:sp>
        <p:nvSpPr>
          <p:cNvPr id="11268" name="Content Placeholder 5"/>
          <p:cNvSpPr>
            <a:spLocks noGrp="1"/>
          </p:cNvSpPr>
          <p:nvPr>
            <p:ph sz="quarter" idx="14"/>
          </p:nvPr>
        </p:nvSpPr>
        <p:spPr>
          <a:xfrm>
            <a:off x="200025" y="4221163"/>
            <a:ext cx="9505950" cy="2160587"/>
          </a:xfrm>
        </p:spPr>
        <p:txBody>
          <a:bodyPr/>
          <a:lstStyle/>
          <a:p>
            <a:pPr marL="0" indent="0"/>
            <a:r>
              <a:rPr lang="de-DE" altLang="en-US" smtClean="0"/>
              <a:t>Problem: Verbesserung und Prävention lassen sich nicht von Anpassung und Korrektur unterscheiden!</a:t>
            </a:r>
          </a:p>
          <a:p>
            <a:pPr marL="0" indent="0"/>
            <a:r>
              <a:rPr lang="de-DE" altLang="en-US" smtClean="0"/>
              <a:t>War die Spezifikation </a:t>
            </a:r>
            <a:r>
              <a:rPr lang="de-DE" altLang="en-US" smtClean="0">
                <a:solidFill>
                  <a:srgbClr val="0000FF"/>
                </a:solidFill>
              </a:rPr>
              <a:t>verletzt</a:t>
            </a:r>
            <a:r>
              <a:rPr lang="de-DE" altLang="en-US" smtClean="0"/>
              <a:t>? </a:t>
            </a:r>
          </a:p>
          <a:p>
            <a:pPr lvl="1"/>
            <a:r>
              <a:rPr lang="de-DE" altLang="en-US" smtClean="0"/>
              <a:t>Ja: </a:t>
            </a:r>
            <a:r>
              <a:rPr lang="de-DE" altLang="en-US" smtClean="0">
                <a:sym typeface="Symbol" panose="05050102010706020507" pitchFamily="18" charset="2"/>
              </a:rPr>
              <a:t>→ </a:t>
            </a:r>
            <a:r>
              <a:rPr lang="de-DE" altLang="en-US" smtClean="0"/>
              <a:t>Korrektur</a:t>
            </a:r>
          </a:p>
          <a:p>
            <a:pPr lvl="1"/>
            <a:r>
              <a:rPr lang="de-DE" altLang="en-US" smtClean="0"/>
              <a:t>Nein: </a:t>
            </a:r>
            <a:r>
              <a:rPr lang="de-DE" altLang="en-US" smtClean="0">
                <a:sym typeface="Symbol" panose="05050102010706020507" pitchFamily="18" charset="2"/>
              </a:rPr>
              <a:t>→ </a:t>
            </a:r>
            <a:r>
              <a:rPr lang="de-DE" altLang="en-US" smtClean="0"/>
              <a:t>Anpassung</a:t>
            </a:r>
          </a:p>
          <a:p>
            <a:pPr marL="0" indent="0"/>
            <a:endParaRPr lang="en-US" altLang="en-US" smtClean="0"/>
          </a:p>
        </p:txBody>
      </p:sp>
      <p:sp>
        <p:nvSpPr>
          <p:cNvPr id="11269" name="Slide Number Placehold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CC728F-88A2-4E82-B007-9B646E345D87}" type="slidenum">
              <a:rPr lang="de-DE" altLang="en-US" sz="1100"/>
              <a:pPr eaLnBrk="1" hangingPunct="1"/>
              <a:t>8</a:t>
            </a:fld>
            <a:endParaRPr lang="de-DE" altLang="en-US" sz="110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44488" y="1773238"/>
          <a:ext cx="9145587" cy="2193925"/>
        </p:xfrm>
        <a:graphic>
          <a:graphicData uri="http://schemas.openxmlformats.org/drawingml/2006/table">
            <a:tbl>
              <a:tblPr/>
              <a:tblGrid>
                <a:gridCol w="1705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40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2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449580" algn="l"/>
                        </a:tabLst>
                      </a:pPr>
                      <a:r>
                        <a:rPr lang="de-DE" sz="1800" b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Helvetica"/>
                        </a:rPr>
                        <a:t>Wartung</a:t>
                      </a:r>
                      <a:endParaRPr lang="de-DE" sz="1800" dirty="0">
                        <a:latin typeface="+mn-lt"/>
                        <a:ea typeface="Times New Roman"/>
                        <a:cs typeface="Helvetica"/>
                      </a:endParaRP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449580" algn="l"/>
                        </a:tabLst>
                      </a:pPr>
                      <a:r>
                        <a:rPr lang="de-DE" sz="1800" b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Helvetica"/>
                        </a:rPr>
                        <a:t>Die Software wird so verändert, </a:t>
                      </a:r>
                      <a:r>
                        <a:rPr lang="de-DE" sz="1800" b="1" dirty="0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Helvetica"/>
                        </a:rPr>
                        <a:t>dass … </a:t>
                      </a:r>
                      <a:endParaRPr lang="de-DE" sz="1800" dirty="0">
                        <a:latin typeface="+mn-lt"/>
                        <a:ea typeface="Times New Roman"/>
                        <a:cs typeface="Helvetica"/>
                      </a:endParaRP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4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449580" algn="l"/>
                        </a:tabLst>
                      </a:pPr>
                      <a:r>
                        <a:rPr lang="de-DE" sz="1800" b="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Helvetica"/>
                        </a:rPr>
                        <a:t>adaptiv</a:t>
                      </a:r>
                      <a:endParaRPr lang="de-DE" sz="1800" b="0" dirty="0">
                        <a:latin typeface="+mn-lt"/>
                        <a:ea typeface="Times New Roman"/>
                        <a:cs typeface="Helvetica"/>
                      </a:endParaRP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Helvetica"/>
                        </a:rPr>
                        <a:t>sie neue oder geänderte </a:t>
                      </a:r>
                      <a:r>
                        <a:rPr lang="de-DE" sz="1800" b="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Helvetica"/>
                        </a:rPr>
                        <a:t>Anforderungen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Helvetica"/>
                        </a:rPr>
                        <a:t> erfüllt; diese können funktional oder nichtfunktional sein. </a:t>
                      </a: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4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449580" algn="l"/>
                        </a:tabLst>
                      </a:pPr>
                      <a:r>
                        <a:rPr lang="de-DE" sz="1800" b="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Helvetica"/>
                        </a:rPr>
                        <a:t>korrektiv</a:t>
                      </a:r>
                      <a:endParaRPr lang="de-DE" sz="1800" b="0" dirty="0">
                        <a:latin typeface="+mn-lt"/>
                        <a:ea typeface="Times New Roman"/>
                        <a:cs typeface="Helvetica"/>
                      </a:endParaRP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Helvetica"/>
                        </a:rPr>
                        <a:t>ein beobachteter </a:t>
                      </a:r>
                      <a:r>
                        <a:rPr lang="de-DE" sz="1800" b="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Helvetica"/>
                        </a:rPr>
                        <a:t>Fehler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Helvetica"/>
                        </a:rPr>
                        <a:t> nicht mehr auftritt oder entschärft ist (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Helvetica"/>
                        </a:rPr>
                        <a:t>z.B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Helvetica"/>
                        </a:rPr>
                        <a:t>. durch Anzeige einer Warnung)</a:t>
                      </a: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4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449580" algn="l"/>
                        </a:tabLst>
                      </a:pPr>
                      <a:r>
                        <a:rPr lang="de-DE" sz="1800" b="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Helvetica"/>
                        </a:rPr>
                        <a:t>verbessernd</a:t>
                      </a: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37000" algn="r"/>
                        </a:tabLst>
                      </a:pPr>
                      <a:r>
                        <a:rPr lang="de-DE" sz="1800" dirty="0">
                          <a:latin typeface="+mn-lt"/>
                          <a:ea typeface="Times New Roman"/>
                          <a:cs typeface="Helvetica"/>
                        </a:rPr>
                        <a:t>bestimmte </a:t>
                      </a:r>
                      <a:r>
                        <a:rPr lang="de-DE" sz="1800" b="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Helvetica"/>
                        </a:rPr>
                        <a:t>Qualitätsmerkmale</a:t>
                      </a:r>
                      <a:r>
                        <a:rPr lang="de-DE" sz="1800" dirty="0">
                          <a:latin typeface="+mn-lt"/>
                          <a:ea typeface="Times New Roman"/>
                          <a:cs typeface="Helvetica"/>
                        </a:rPr>
                        <a:t> (</a:t>
                      </a:r>
                      <a:r>
                        <a:rPr lang="de-DE" sz="1800" dirty="0" smtClean="0">
                          <a:latin typeface="+mn-lt"/>
                          <a:ea typeface="Times New Roman"/>
                          <a:cs typeface="Helvetica"/>
                        </a:rPr>
                        <a:t>z.B</a:t>
                      </a:r>
                      <a:r>
                        <a:rPr lang="de-DE" sz="1800" dirty="0">
                          <a:latin typeface="+mn-lt"/>
                          <a:ea typeface="Times New Roman"/>
                          <a:cs typeface="Helvetica"/>
                        </a:rPr>
                        <a:t>. die </a:t>
                      </a:r>
                      <a:r>
                        <a:rPr lang="de-DE" sz="1800" dirty="0" smtClean="0">
                          <a:latin typeface="+mn-lt"/>
                          <a:ea typeface="Times New Roman"/>
                          <a:cs typeface="Helvetica"/>
                        </a:rPr>
                        <a:t>Verarbeitungsgeschwindigkeit </a:t>
                      </a:r>
                      <a:r>
                        <a:rPr lang="de-DE" sz="1800" dirty="0">
                          <a:latin typeface="+mn-lt"/>
                          <a:ea typeface="Times New Roman"/>
                          <a:cs typeface="Helvetica"/>
                        </a:rPr>
                        <a:t>oder die Benutzbarkeit) der Software verbessert werden. 	</a:t>
                      </a:r>
                      <a:r>
                        <a:rPr lang="de-DE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Helvetica"/>
                        </a:rPr>
                        <a:t>??</a:t>
                      </a:r>
                      <a:endParaRPr lang="de-DE" sz="1800" dirty="0">
                        <a:latin typeface="+mn-lt"/>
                        <a:ea typeface="Times New Roman"/>
                        <a:cs typeface="Helvetica"/>
                      </a:endParaRP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2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449580" algn="l"/>
                        </a:tabLst>
                      </a:pPr>
                      <a:r>
                        <a:rPr lang="de-DE" sz="1800" b="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Helvetica"/>
                        </a:rPr>
                        <a:t>präventiv</a:t>
                      </a: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37000" algn="r"/>
                        </a:tabLst>
                      </a:pPr>
                      <a:r>
                        <a:rPr lang="de-DE" sz="1800" dirty="0">
                          <a:latin typeface="+mn-lt"/>
                          <a:ea typeface="Times New Roman"/>
                          <a:cs typeface="Helvetica"/>
                        </a:rPr>
                        <a:t>bestimmte </a:t>
                      </a:r>
                      <a:r>
                        <a:rPr lang="de-DE" sz="1800" b="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Helvetica"/>
                        </a:rPr>
                        <a:t>Fehler gar nicht erst auftreten</a:t>
                      </a:r>
                      <a:r>
                        <a:rPr lang="de-DE" sz="1800" dirty="0">
                          <a:latin typeface="+mn-lt"/>
                          <a:ea typeface="Times New Roman"/>
                          <a:cs typeface="Helvetica"/>
                        </a:rPr>
                        <a:t>.	</a:t>
                      </a:r>
                      <a:r>
                        <a:rPr lang="de-DE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Helvetica"/>
                        </a:rPr>
                        <a:t>??</a:t>
                      </a:r>
                      <a:endParaRPr lang="de-DE" sz="1800" dirty="0">
                        <a:latin typeface="+mn-lt"/>
                        <a:ea typeface="Times New Roman"/>
                        <a:cs typeface="Helvetica"/>
                      </a:endParaRPr>
                    </a:p>
                  </a:txBody>
                  <a:tcPr marL="50803" marR="508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Arten der Wartung - 3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Erfüllung geänderter Anforderungen </a:t>
            </a:r>
            <a:r>
              <a:rPr lang="de-DE" altLang="en-US" smtClean="0"/>
              <a:t>ist keine „</a:t>
            </a:r>
            <a:r>
              <a:rPr lang="de-DE" altLang="en-US" smtClean="0">
                <a:solidFill>
                  <a:srgbClr val="FF0000"/>
                </a:solidFill>
              </a:rPr>
              <a:t>Verbesserung</a:t>
            </a:r>
            <a:r>
              <a:rPr lang="de-DE" altLang="en-US" smtClean="0"/>
              <a:t>“, sondern eine </a:t>
            </a:r>
            <a:r>
              <a:rPr lang="de-DE" altLang="en-US" smtClean="0">
                <a:solidFill>
                  <a:srgbClr val="FF0000"/>
                </a:solidFill>
              </a:rPr>
              <a:t>Anpassung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Beseitigung eines Mangels</a:t>
            </a:r>
            <a:r>
              <a:rPr lang="de-DE" altLang="en-US" smtClean="0"/>
              <a:t>, der noch nicht wirksam geworden ist, ist keine </a:t>
            </a:r>
            <a:r>
              <a:rPr lang="de-DE" altLang="en-US" smtClean="0">
                <a:solidFill>
                  <a:srgbClr val="FF0000"/>
                </a:solidFill>
              </a:rPr>
              <a:t>Prävention</a:t>
            </a:r>
            <a:r>
              <a:rPr lang="de-DE" altLang="en-US" smtClean="0"/>
              <a:t>, sondern eine </a:t>
            </a:r>
            <a:r>
              <a:rPr lang="de-DE" altLang="en-US" smtClean="0">
                <a:solidFill>
                  <a:srgbClr val="FF0000"/>
                </a:solidFill>
              </a:rPr>
              <a:t>Korrektur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Das beliebteste Beispiel für präventive Wartung ist das sogenannte Y2K-Problem, die mangelnde Vorbereitung vieler Software-Systeme für Jahreszahlen ab 2000. Es handelt sich aber durchgängig um Korrektur oder Anpassung.</a:t>
            </a:r>
          </a:p>
          <a:p>
            <a:pPr marL="0" indent="0"/>
            <a:r>
              <a:rPr lang="de-DE" altLang="en-US" smtClean="0"/>
              <a:t>Wir folgern daraus, dass der Begriff der </a:t>
            </a:r>
            <a:r>
              <a:rPr lang="de-DE" altLang="en-US" smtClean="0">
                <a:solidFill>
                  <a:srgbClr val="FF0000"/>
                </a:solidFill>
              </a:rPr>
              <a:t>präventiven Wartung überflüssig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FF0000"/>
                </a:solidFill>
              </a:rPr>
              <a:t>irreführend</a:t>
            </a:r>
            <a:r>
              <a:rPr lang="de-DE" altLang="en-US" smtClean="0"/>
              <a:t> ist.</a:t>
            </a:r>
          </a:p>
          <a:p>
            <a:pPr marL="0" indent="0"/>
            <a:r>
              <a:rPr lang="de-DE" altLang="en-US" smtClean="0"/>
              <a:t>Von </a:t>
            </a:r>
            <a:r>
              <a:rPr lang="de-DE" altLang="en-US" smtClean="0">
                <a:solidFill>
                  <a:srgbClr val="0000FF"/>
                </a:solidFill>
              </a:rPr>
              <a:t>verbessernder Wartung </a:t>
            </a:r>
            <a:r>
              <a:rPr lang="de-DE" altLang="en-US" smtClean="0"/>
              <a:t>sprechen wir dann und nur dann, wenn es um </a:t>
            </a:r>
            <a:r>
              <a:rPr lang="de-DE" altLang="en-US" smtClean="0">
                <a:solidFill>
                  <a:srgbClr val="0000FF"/>
                </a:solidFill>
              </a:rPr>
              <a:t>weiche Anforderungen </a:t>
            </a:r>
            <a:r>
              <a:rPr lang="de-DE" altLang="en-US" smtClean="0"/>
              <a:t>geht, die nach der Bearbeitung in höherem Maße erfüllt werden.</a:t>
            </a:r>
          </a:p>
          <a:p>
            <a:pPr marL="0" indent="0"/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DAF595-4E59-41BA-BCBB-7A2BEF7CE374}" type="slidenum">
              <a:rPr lang="de-DE" altLang="en-US" sz="1100"/>
              <a:pPr eaLnBrk="1" hangingPunct="1"/>
              <a:t>9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 Boo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01_Grundlagen.ppt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01_Grundlagen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_Grundlagen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1854</Words>
  <Application>Microsoft Office PowerPoint</Application>
  <PresentationFormat>A4 Paper (210x297 mm)</PresentationFormat>
  <Paragraphs>244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Tahoma</vt:lpstr>
      <vt:lpstr>Arial</vt:lpstr>
      <vt:lpstr>Arial Rounded MT Bold</vt:lpstr>
      <vt:lpstr>Verdana</vt:lpstr>
      <vt:lpstr>Wingdings</vt:lpstr>
      <vt:lpstr>Times New Roman</vt:lpstr>
      <vt:lpstr>Calibri</vt:lpstr>
      <vt:lpstr>Symbol</vt:lpstr>
      <vt:lpstr>Helvetica</vt:lpstr>
      <vt:lpstr>PMingLiU</vt:lpstr>
      <vt:lpstr>SE Book</vt:lpstr>
      <vt:lpstr>22 Software-Wartung</vt:lpstr>
      <vt:lpstr>Einleitung</vt:lpstr>
      <vt:lpstr>22.1 Begriff und Taxonomie der Software-Wartung</vt:lpstr>
      <vt:lpstr>Verschleiß und Wartung</vt:lpstr>
      <vt:lpstr>Definitionen des Wartungsbegriffs - 1</vt:lpstr>
      <vt:lpstr>Definitionen des Wartungsbegriffs - 2</vt:lpstr>
      <vt:lpstr>Arten der Wartung - 1</vt:lpstr>
      <vt:lpstr>Arten der Wartung - 2</vt:lpstr>
      <vt:lpstr>Arten der Wartung - 3</vt:lpstr>
      <vt:lpstr>Die Kosten der Wartung</vt:lpstr>
      <vt:lpstr>Verteilung über die Arten der Wartung</vt:lpstr>
      <vt:lpstr>22.2 Inhalt und Ablauf der Wartung </vt:lpstr>
      <vt:lpstr>Ein Modell der Wartung - 1</vt:lpstr>
      <vt:lpstr>Ein Modell der Wartung - 1</vt:lpstr>
      <vt:lpstr>Schritte der Wartung - 1</vt:lpstr>
      <vt:lpstr>Schritte der Wartung - 2</vt:lpstr>
      <vt:lpstr>Die Verteilung der geänderten Software</vt:lpstr>
      <vt:lpstr>Update-Arten</vt:lpstr>
      <vt:lpstr>Dokumentation von Updates</vt:lpstr>
      <vt:lpstr>22.3 Risiken, Probleme und Grundsätze der Wartung</vt:lpstr>
      <vt:lpstr>Risiken und Probleme - 1</vt:lpstr>
      <vt:lpstr>Risiken und Probleme - 2</vt:lpstr>
      <vt:lpstr>Risiken und Probleme - 3</vt:lpstr>
      <vt:lpstr>Grundsätze der Wartung - 1</vt:lpstr>
      <vt:lpstr>Grundsätze der Wartung - 2</vt:lpstr>
      <vt:lpstr>22.4 Die Wartungsorganisation</vt:lpstr>
      <vt:lpstr>Gründe für Änderungen</vt:lpstr>
      <vt:lpstr>Problemmeldung und Änderungsantrag</vt:lpstr>
      <vt:lpstr>SPR - Beispiel</vt:lpstr>
      <vt:lpstr>Bearbeitungsschritte eines SPRs</vt:lpstr>
      <vt:lpstr>Die Wartungsingenieure</vt:lpstr>
      <vt:lpstr>Der Änderungsausschuss</vt:lpstr>
    </vt:vector>
  </TitlesOfParts>
  <Company>LuFGI3 RWTH Aachen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lichter</dc:creator>
  <cp:lastModifiedBy>Horst Lichter</cp:lastModifiedBy>
  <cp:revision>478</cp:revision>
  <cp:lastPrinted>1999-12-02T11:37:08Z</cp:lastPrinted>
  <dcterms:created xsi:type="dcterms:W3CDTF">1999-10-20T06:37:44Z</dcterms:created>
  <dcterms:modified xsi:type="dcterms:W3CDTF">2022-11-16T09:42:27Z</dcterms:modified>
</cp:coreProperties>
</file>