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notesMasterIdLst>
    <p:notesMasterId r:id="rId36"/>
  </p:notesMasterIdLst>
  <p:handoutMasterIdLst>
    <p:handoutMasterId r:id="rId37"/>
  </p:handoutMasterIdLst>
  <p:sldIdLst>
    <p:sldId id="256" r:id="rId2"/>
    <p:sldId id="257" r:id="rId3"/>
    <p:sldId id="258" r:id="rId4"/>
    <p:sldId id="259" r:id="rId5"/>
    <p:sldId id="260" r:id="rId6"/>
    <p:sldId id="261" r:id="rId7"/>
    <p:sldId id="262" r:id="rId8"/>
    <p:sldId id="263" r:id="rId9"/>
    <p:sldId id="264" r:id="rId10"/>
    <p:sldId id="271" r:id="rId11"/>
    <p:sldId id="266" r:id="rId12"/>
    <p:sldId id="267" r:id="rId13"/>
    <p:sldId id="268" r:id="rId14"/>
    <p:sldId id="270" r:id="rId15"/>
    <p:sldId id="272" r:id="rId16"/>
    <p:sldId id="273" r:id="rId17"/>
    <p:sldId id="274" r:id="rId18"/>
    <p:sldId id="275" r:id="rId19"/>
    <p:sldId id="277" r:id="rId20"/>
    <p:sldId id="276"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Lst>
  <p:sldSz cx="9906000" cy="6858000" type="A4"/>
  <p:notesSz cx="7099300" cy="10234613"/>
  <p:defaultTextStyle>
    <a:defPPr>
      <a:defRPr lang="en-US"/>
    </a:defPPr>
    <a:lvl1pPr algn="l" rtl="0" fontAlgn="base">
      <a:spcBef>
        <a:spcPct val="0"/>
      </a:spcBef>
      <a:spcAft>
        <a:spcPct val="0"/>
      </a:spcAft>
      <a:defRPr sz="1600" kern="1200">
        <a:solidFill>
          <a:schemeClr val="tx1"/>
        </a:solidFill>
        <a:latin typeface="Tahoma" panose="020B0604030504040204" pitchFamily="34" charset="0"/>
        <a:ea typeface="+mn-ea"/>
        <a:cs typeface="Arial" panose="020B0604020202020204" pitchFamily="34" charset="0"/>
      </a:defRPr>
    </a:lvl1pPr>
    <a:lvl2pPr marL="457200" algn="l" rtl="0" fontAlgn="base">
      <a:spcBef>
        <a:spcPct val="0"/>
      </a:spcBef>
      <a:spcAft>
        <a:spcPct val="0"/>
      </a:spcAft>
      <a:defRPr sz="1600" kern="1200">
        <a:solidFill>
          <a:schemeClr val="tx1"/>
        </a:solidFill>
        <a:latin typeface="Tahoma" panose="020B0604030504040204" pitchFamily="34" charset="0"/>
        <a:ea typeface="+mn-ea"/>
        <a:cs typeface="Arial" panose="020B0604020202020204" pitchFamily="34" charset="0"/>
      </a:defRPr>
    </a:lvl2pPr>
    <a:lvl3pPr marL="914400" algn="l" rtl="0" fontAlgn="base">
      <a:spcBef>
        <a:spcPct val="0"/>
      </a:spcBef>
      <a:spcAft>
        <a:spcPct val="0"/>
      </a:spcAft>
      <a:defRPr sz="1600" kern="1200">
        <a:solidFill>
          <a:schemeClr val="tx1"/>
        </a:solidFill>
        <a:latin typeface="Tahoma" panose="020B0604030504040204" pitchFamily="34" charset="0"/>
        <a:ea typeface="+mn-ea"/>
        <a:cs typeface="Arial" panose="020B0604020202020204" pitchFamily="34" charset="0"/>
      </a:defRPr>
    </a:lvl3pPr>
    <a:lvl4pPr marL="1371600" algn="l" rtl="0" fontAlgn="base">
      <a:spcBef>
        <a:spcPct val="0"/>
      </a:spcBef>
      <a:spcAft>
        <a:spcPct val="0"/>
      </a:spcAft>
      <a:defRPr sz="1600" kern="1200">
        <a:solidFill>
          <a:schemeClr val="tx1"/>
        </a:solidFill>
        <a:latin typeface="Tahoma" panose="020B0604030504040204" pitchFamily="34" charset="0"/>
        <a:ea typeface="+mn-ea"/>
        <a:cs typeface="Arial" panose="020B0604020202020204" pitchFamily="34" charset="0"/>
      </a:defRPr>
    </a:lvl4pPr>
    <a:lvl5pPr marL="1828800" algn="l" rtl="0" fontAlgn="base">
      <a:spcBef>
        <a:spcPct val="0"/>
      </a:spcBef>
      <a:spcAft>
        <a:spcPct val="0"/>
      </a:spcAft>
      <a:defRPr sz="1600" kern="1200">
        <a:solidFill>
          <a:schemeClr val="tx1"/>
        </a:solidFill>
        <a:latin typeface="Tahoma" panose="020B0604030504040204" pitchFamily="34" charset="0"/>
        <a:ea typeface="+mn-ea"/>
        <a:cs typeface="Arial" panose="020B0604020202020204" pitchFamily="34" charset="0"/>
      </a:defRPr>
    </a:lvl5pPr>
    <a:lvl6pPr marL="2286000" algn="l" defTabSz="914400" rtl="0" eaLnBrk="1" latinLnBrk="0" hangingPunct="1">
      <a:defRPr sz="1600" kern="1200">
        <a:solidFill>
          <a:schemeClr val="tx1"/>
        </a:solidFill>
        <a:latin typeface="Tahoma" panose="020B0604030504040204" pitchFamily="34" charset="0"/>
        <a:ea typeface="+mn-ea"/>
        <a:cs typeface="Arial" panose="020B0604020202020204" pitchFamily="34" charset="0"/>
      </a:defRPr>
    </a:lvl6pPr>
    <a:lvl7pPr marL="2743200" algn="l" defTabSz="914400" rtl="0" eaLnBrk="1" latinLnBrk="0" hangingPunct="1">
      <a:defRPr sz="1600" kern="1200">
        <a:solidFill>
          <a:schemeClr val="tx1"/>
        </a:solidFill>
        <a:latin typeface="Tahoma" panose="020B0604030504040204" pitchFamily="34" charset="0"/>
        <a:ea typeface="+mn-ea"/>
        <a:cs typeface="Arial" panose="020B0604020202020204" pitchFamily="34" charset="0"/>
      </a:defRPr>
    </a:lvl7pPr>
    <a:lvl8pPr marL="3200400" algn="l" defTabSz="914400" rtl="0" eaLnBrk="1" latinLnBrk="0" hangingPunct="1">
      <a:defRPr sz="1600" kern="1200">
        <a:solidFill>
          <a:schemeClr val="tx1"/>
        </a:solidFill>
        <a:latin typeface="Tahoma" panose="020B0604030504040204" pitchFamily="34" charset="0"/>
        <a:ea typeface="+mn-ea"/>
        <a:cs typeface="Arial" panose="020B0604020202020204" pitchFamily="34" charset="0"/>
      </a:defRPr>
    </a:lvl8pPr>
    <a:lvl9pPr marL="3657600" algn="l" defTabSz="914400" rtl="0" eaLnBrk="1" latinLnBrk="0" hangingPunct="1">
      <a:defRPr sz="1600" kern="1200">
        <a:solidFill>
          <a:schemeClr val="tx1"/>
        </a:solidFill>
        <a:latin typeface="Tahoma" panose="020B060403050404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3223">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E42835"/>
    <a:srgbClr val="CCCCFF"/>
    <a:srgbClr val="9999FF"/>
    <a:srgbClr val="F5F5F7"/>
    <a:srgbClr val="E73B49"/>
    <a:srgbClr val="8CB990"/>
    <a:srgbClr val="85A5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1111" autoAdjust="0"/>
    <p:restoredTop sz="94660" autoAdjust="0"/>
  </p:normalViewPr>
  <p:slideViewPr>
    <p:cSldViewPr>
      <p:cViewPr varScale="1">
        <p:scale>
          <a:sx n="121" d="100"/>
          <a:sy n="121" d="100"/>
        </p:scale>
        <p:origin x="474" y="102"/>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7" d="100"/>
          <a:sy n="77" d="100"/>
        </p:scale>
        <p:origin x="-3270" y="-84"/>
      </p:cViewPr>
      <p:guideLst>
        <p:guide orient="horz" pos="3223"/>
        <p:guide pos="223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30" name="Rectangle 6"/>
          <p:cNvSpPr>
            <a:spLocks noChangeArrowheads="1"/>
          </p:cNvSpPr>
          <p:nvPr/>
        </p:nvSpPr>
        <p:spPr bwMode="auto">
          <a:xfrm>
            <a:off x="315913" y="428625"/>
            <a:ext cx="6462712" cy="250825"/>
          </a:xfrm>
          <a:prstGeom prst="rect">
            <a:avLst/>
          </a:prstGeom>
          <a:noFill/>
          <a:ln w="12700">
            <a:noFill/>
            <a:miter lim="800000"/>
            <a:headEnd/>
            <a:tailEnd/>
          </a:ln>
          <a:effectLst/>
        </p:spPr>
        <p:txBody>
          <a:bodyPr wrap="none" lIns="95504" tIns="46914" rIns="95504" bIns="46914">
            <a:spAutoFit/>
          </a:bodyPr>
          <a:lstStyle/>
          <a:p>
            <a:pPr defTabSz="804863" eaLnBrk="0" hangingPunct="0">
              <a:lnSpc>
                <a:spcPct val="90000"/>
              </a:lnSpc>
              <a:defRPr/>
            </a:pPr>
            <a:r>
              <a:rPr lang="de-DE" sz="1000">
                <a:latin typeface="Arial" charset="0"/>
                <a:cs typeface="+mn-cs"/>
              </a:rPr>
              <a:t>SW-Projekt-Management 		         WS 99/00		 H. Lichter, RWTH Aachen</a:t>
            </a:r>
          </a:p>
        </p:txBody>
      </p:sp>
      <p:sp>
        <p:nvSpPr>
          <p:cNvPr id="26631" name="Rectangle 7"/>
          <p:cNvSpPr>
            <a:spLocks noChangeArrowheads="1"/>
          </p:cNvSpPr>
          <p:nvPr/>
        </p:nvSpPr>
        <p:spPr bwMode="auto">
          <a:xfrm>
            <a:off x="3463925" y="9637713"/>
            <a:ext cx="384175" cy="252412"/>
          </a:xfrm>
          <a:prstGeom prst="rect">
            <a:avLst/>
          </a:prstGeom>
          <a:noFill/>
          <a:ln w="12700">
            <a:noFill/>
            <a:miter lim="800000"/>
            <a:headEnd/>
            <a:tailEnd/>
          </a:ln>
          <a:effectLst/>
        </p:spPr>
        <p:txBody>
          <a:bodyPr wrap="none" lIns="95504" tIns="46914" rIns="95504" bIns="46914">
            <a:spAutoFit/>
          </a:bodyPr>
          <a:lstStyle>
            <a:lvl1pPr defTabSz="804863" eaLnBrk="0" hangingPunct="0">
              <a:defRPr sz="1600">
                <a:solidFill>
                  <a:schemeClr val="tx1"/>
                </a:solidFill>
                <a:latin typeface="Tahoma" panose="020B0604030504040204" pitchFamily="34" charset="0"/>
                <a:cs typeface="Arial" panose="020B0604020202020204" pitchFamily="34" charset="0"/>
              </a:defRPr>
            </a:lvl1pPr>
            <a:lvl2pPr marL="742950" indent="-285750" defTabSz="804863" eaLnBrk="0" hangingPunct="0">
              <a:defRPr sz="1600">
                <a:solidFill>
                  <a:schemeClr val="tx1"/>
                </a:solidFill>
                <a:latin typeface="Tahoma" panose="020B0604030504040204" pitchFamily="34" charset="0"/>
                <a:cs typeface="Arial" panose="020B0604020202020204" pitchFamily="34" charset="0"/>
              </a:defRPr>
            </a:lvl2pPr>
            <a:lvl3pPr marL="1143000" indent="-228600" defTabSz="804863" eaLnBrk="0" hangingPunct="0">
              <a:defRPr sz="1600">
                <a:solidFill>
                  <a:schemeClr val="tx1"/>
                </a:solidFill>
                <a:latin typeface="Tahoma" panose="020B0604030504040204" pitchFamily="34" charset="0"/>
                <a:cs typeface="Arial" panose="020B0604020202020204" pitchFamily="34" charset="0"/>
              </a:defRPr>
            </a:lvl3pPr>
            <a:lvl4pPr marL="1600200" indent="-228600" defTabSz="804863" eaLnBrk="0" hangingPunct="0">
              <a:defRPr sz="1600">
                <a:solidFill>
                  <a:schemeClr val="tx1"/>
                </a:solidFill>
                <a:latin typeface="Tahoma" panose="020B0604030504040204" pitchFamily="34" charset="0"/>
                <a:cs typeface="Arial" panose="020B0604020202020204" pitchFamily="34" charset="0"/>
              </a:defRPr>
            </a:lvl4pPr>
            <a:lvl5pPr marL="2057400" indent="-228600" defTabSz="804863" eaLnBrk="0" hangingPunct="0">
              <a:defRPr sz="1600">
                <a:solidFill>
                  <a:schemeClr val="tx1"/>
                </a:solidFill>
                <a:latin typeface="Tahoma" panose="020B0604030504040204" pitchFamily="34" charset="0"/>
                <a:cs typeface="Arial" panose="020B0604020202020204" pitchFamily="34" charset="0"/>
              </a:defRPr>
            </a:lvl5pPr>
            <a:lvl6pPr marL="2514600" indent="-228600" defTabSz="804863"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defTabSz="804863"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defTabSz="804863"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defTabSz="804863"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algn="ctr">
              <a:lnSpc>
                <a:spcPct val="90000"/>
              </a:lnSpc>
            </a:pPr>
            <a:r>
              <a:rPr lang="en-US" altLang="en-US" sz="1000">
                <a:latin typeface="Arial" panose="020B0604020202020204" pitchFamily="34" charset="0"/>
              </a:rPr>
              <a:t> </a:t>
            </a:r>
            <a:fld id="{A2B87EA9-1062-4951-A823-02FB2C2BF440}" type="slidenum">
              <a:rPr lang="en-US" altLang="en-US" sz="1000">
                <a:latin typeface="Arial" panose="020B0604020202020204" pitchFamily="34" charset="0"/>
              </a:rPr>
              <a:pPr algn="ctr">
                <a:lnSpc>
                  <a:spcPct val="90000"/>
                </a:lnSpc>
              </a:pPr>
              <a:t>‹#›</a:t>
            </a:fld>
            <a:endParaRPr lang="en-US" altLang="en-US" sz="1000">
              <a:latin typeface="Arial" panose="020B0604020202020204"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3076575" cy="511175"/>
          </a:xfrm>
          <a:prstGeom prst="rect">
            <a:avLst/>
          </a:prstGeom>
          <a:noFill/>
          <a:ln w="12700">
            <a:noFill/>
            <a:miter lim="800000"/>
            <a:headEnd/>
            <a:tailEnd/>
          </a:ln>
          <a:effectLst/>
        </p:spPr>
        <p:txBody>
          <a:bodyPr vert="horz" wrap="square" lIns="96508" tIns="48254" rIns="96508" bIns="48254" numCol="1" anchor="t" anchorCtr="0" compatLnSpc="1">
            <a:prstTxWarp prst="textNoShape">
              <a:avLst/>
            </a:prstTxWarp>
          </a:bodyPr>
          <a:lstStyle>
            <a:lvl1pPr defTabSz="965200" eaLnBrk="0" hangingPunct="0">
              <a:defRPr sz="1200">
                <a:latin typeface="Times New Roman" pitchFamily="18" charset="0"/>
                <a:cs typeface="Arial" pitchFamily="34" charset="0"/>
              </a:defRPr>
            </a:lvl1pPr>
          </a:lstStyle>
          <a:p>
            <a:pPr>
              <a:defRPr/>
            </a:pPr>
            <a:endParaRPr lang="de-DE"/>
          </a:p>
        </p:txBody>
      </p:sp>
      <p:sp>
        <p:nvSpPr>
          <p:cNvPr id="25603" name="Rectangle 3"/>
          <p:cNvSpPr>
            <a:spLocks noGrp="1" noChangeArrowheads="1"/>
          </p:cNvSpPr>
          <p:nvPr>
            <p:ph type="dt" idx="1"/>
          </p:nvPr>
        </p:nvSpPr>
        <p:spPr bwMode="auto">
          <a:xfrm>
            <a:off x="4022725" y="0"/>
            <a:ext cx="3076575" cy="511175"/>
          </a:xfrm>
          <a:prstGeom prst="rect">
            <a:avLst/>
          </a:prstGeom>
          <a:noFill/>
          <a:ln w="12700">
            <a:noFill/>
            <a:miter lim="800000"/>
            <a:headEnd/>
            <a:tailEnd/>
          </a:ln>
          <a:effectLst/>
        </p:spPr>
        <p:txBody>
          <a:bodyPr vert="horz" wrap="square" lIns="96508" tIns="48254" rIns="96508" bIns="48254" numCol="1" anchor="t" anchorCtr="0" compatLnSpc="1">
            <a:prstTxWarp prst="textNoShape">
              <a:avLst/>
            </a:prstTxWarp>
          </a:bodyPr>
          <a:lstStyle>
            <a:lvl1pPr algn="r" defTabSz="965200" eaLnBrk="0" hangingPunct="0">
              <a:defRPr sz="1200">
                <a:latin typeface="Times New Roman" pitchFamily="18" charset="0"/>
                <a:cs typeface="Arial" pitchFamily="34" charset="0"/>
              </a:defRPr>
            </a:lvl1pPr>
          </a:lstStyle>
          <a:p>
            <a:pPr>
              <a:defRPr/>
            </a:pPr>
            <a:endParaRPr lang="de-DE"/>
          </a:p>
        </p:txBody>
      </p:sp>
      <p:sp>
        <p:nvSpPr>
          <p:cNvPr id="38916" name="Rectangle 4"/>
          <p:cNvSpPr>
            <a:spLocks noGrp="1" noRot="1" noChangeAspect="1" noChangeArrowheads="1" noTextEdit="1"/>
          </p:cNvSpPr>
          <p:nvPr>
            <p:ph type="sldImg" idx="2"/>
          </p:nvPr>
        </p:nvSpPr>
        <p:spPr bwMode="auto">
          <a:xfrm>
            <a:off x="776288" y="766763"/>
            <a:ext cx="5546725" cy="38401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5" name="Rectangle 5"/>
          <p:cNvSpPr>
            <a:spLocks noGrp="1" noChangeArrowheads="1"/>
          </p:cNvSpPr>
          <p:nvPr>
            <p:ph type="body" sz="quarter" idx="3"/>
          </p:nvPr>
        </p:nvSpPr>
        <p:spPr bwMode="auto">
          <a:xfrm>
            <a:off x="946150" y="4862513"/>
            <a:ext cx="5207000" cy="4605337"/>
          </a:xfrm>
          <a:prstGeom prst="rect">
            <a:avLst/>
          </a:prstGeom>
          <a:noFill/>
          <a:ln w="12700">
            <a:noFill/>
            <a:miter lim="800000"/>
            <a:headEnd/>
            <a:tailEnd/>
          </a:ln>
          <a:effectLst/>
        </p:spPr>
        <p:txBody>
          <a:bodyPr vert="horz" wrap="square" lIns="96508" tIns="48254" rIns="96508" bIns="48254" numCol="1" anchor="t" anchorCtr="0" compatLnSpc="1">
            <a:prstTxWarp prst="textNoShape">
              <a:avLst/>
            </a:prstTxWarp>
          </a:bodyPr>
          <a:lstStyle/>
          <a:p>
            <a:pPr lvl="0"/>
            <a:r>
              <a:rPr lang="de-DE" noProof="0" smtClean="0"/>
              <a:t>Click to edit Master text styles</a:t>
            </a:r>
          </a:p>
          <a:p>
            <a:pPr lvl="1"/>
            <a:r>
              <a:rPr lang="de-DE" noProof="0" smtClean="0"/>
              <a:t>Second level</a:t>
            </a:r>
          </a:p>
          <a:p>
            <a:pPr lvl="2"/>
            <a:r>
              <a:rPr lang="de-DE" noProof="0" smtClean="0"/>
              <a:t>Third level</a:t>
            </a:r>
          </a:p>
          <a:p>
            <a:pPr lvl="3"/>
            <a:r>
              <a:rPr lang="de-DE" noProof="0" smtClean="0"/>
              <a:t>Fourth level</a:t>
            </a:r>
          </a:p>
          <a:p>
            <a:pPr lvl="4"/>
            <a:r>
              <a:rPr lang="de-DE" noProof="0" smtClean="0"/>
              <a:t>Fifth level</a:t>
            </a:r>
          </a:p>
        </p:txBody>
      </p:sp>
      <p:sp>
        <p:nvSpPr>
          <p:cNvPr id="25606" name="Rectangle 6"/>
          <p:cNvSpPr>
            <a:spLocks noGrp="1" noChangeArrowheads="1"/>
          </p:cNvSpPr>
          <p:nvPr>
            <p:ph type="ftr" sz="quarter" idx="4"/>
          </p:nvPr>
        </p:nvSpPr>
        <p:spPr bwMode="auto">
          <a:xfrm>
            <a:off x="0" y="9723438"/>
            <a:ext cx="3076575" cy="511175"/>
          </a:xfrm>
          <a:prstGeom prst="rect">
            <a:avLst/>
          </a:prstGeom>
          <a:noFill/>
          <a:ln w="12700">
            <a:noFill/>
            <a:miter lim="800000"/>
            <a:headEnd/>
            <a:tailEnd/>
          </a:ln>
          <a:effectLst/>
        </p:spPr>
        <p:txBody>
          <a:bodyPr vert="horz" wrap="square" lIns="96508" tIns="48254" rIns="96508" bIns="48254" numCol="1" anchor="b" anchorCtr="0" compatLnSpc="1">
            <a:prstTxWarp prst="textNoShape">
              <a:avLst/>
            </a:prstTxWarp>
          </a:bodyPr>
          <a:lstStyle>
            <a:lvl1pPr defTabSz="965200" eaLnBrk="0" hangingPunct="0">
              <a:defRPr sz="1200">
                <a:latin typeface="Times New Roman" pitchFamily="18" charset="0"/>
                <a:cs typeface="Arial" pitchFamily="34" charset="0"/>
              </a:defRPr>
            </a:lvl1pPr>
          </a:lstStyle>
          <a:p>
            <a:pPr>
              <a:defRPr/>
            </a:pPr>
            <a:endParaRPr lang="de-DE"/>
          </a:p>
        </p:txBody>
      </p:sp>
      <p:sp>
        <p:nvSpPr>
          <p:cNvPr id="25607" name="Rectangle 7"/>
          <p:cNvSpPr>
            <a:spLocks noGrp="1" noChangeArrowheads="1"/>
          </p:cNvSpPr>
          <p:nvPr>
            <p:ph type="sldNum" sz="quarter" idx="5"/>
          </p:nvPr>
        </p:nvSpPr>
        <p:spPr bwMode="auto">
          <a:xfrm>
            <a:off x="4022725" y="9723438"/>
            <a:ext cx="3076575" cy="511175"/>
          </a:xfrm>
          <a:prstGeom prst="rect">
            <a:avLst/>
          </a:prstGeom>
          <a:noFill/>
          <a:ln w="12700">
            <a:noFill/>
            <a:miter lim="800000"/>
            <a:headEnd/>
            <a:tailEnd/>
          </a:ln>
          <a:effectLst/>
        </p:spPr>
        <p:txBody>
          <a:bodyPr vert="horz" wrap="square" lIns="96508" tIns="48254" rIns="96508" bIns="48254" numCol="1" anchor="b" anchorCtr="0" compatLnSpc="1">
            <a:prstTxWarp prst="textNoShape">
              <a:avLst/>
            </a:prstTxWarp>
          </a:bodyPr>
          <a:lstStyle>
            <a:lvl1pPr algn="r" defTabSz="965200" eaLnBrk="0" hangingPunct="0">
              <a:defRPr sz="1200">
                <a:latin typeface="Times New Roman" panose="02020603050405020304" pitchFamily="18" charset="0"/>
              </a:defRPr>
            </a:lvl1pPr>
          </a:lstStyle>
          <a:p>
            <a:fld id="{04D19EB0-EA42-456B-8C89-350801490885}" type="slidenum">
              <a:rPr lang="de-DE" altLang="en-US"/>
              <a:pPr/>
              <a:t>‹#›</a:t>
            </a:fld>
            <a:endParaRPr lang="de-DE"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6" name="Content Placeholder 2"/>
          <p:cNvSpPr>
            <a:spLocks noGrp="1"/>
          </p:cNvSpPr>
          <p:nvPr>
            <p:ph idx="1"/>
          </p:nvPr>
        </p:nvSpPr>
        <p:spPr>
          <a:xfrm>
            <a:off x="166690" y="981075"/>
            <a:ext cx="9501187" cy="5326063"/>
          </a:xfrm>
        </p:spPr>
        <p:txBody>
          <a:bodyPr/>
          <a:lstStyle>
            <a:lvl1pPr>
              <a:buClr>
                <a:srgbClr val="3333FF"/>
              </a:buClr>
              <a:defRPr/>
            </a:lvl1pPr>
            <a:lvl2pPr>
              <a:buClr>
                <a:srgbClr val="3333FF"/>
              </a:buClr>
              <a:defRPr/>
            </a:lvl2pPr>
            <a:lvl3pPr>
              <a:buClr>
                <a:srgbClr val="3333FF"/>
              </a:buClr>
              <a:defRPr/>
            </a:lvl3pPr>
            <a:lvl4pPr>
              <a:buClr>
                <a:srgbClr val="3333FF"/>
              </a:buClr>
              <a:defRPr/>
            </a:lvl4pPr>
            <a:lvl5pPr>
              <a:buClr>
                <a:srgbClr val="3333FF"/>
              </a:buClr>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4" name="Slide Number Placeholder 9"/>
          <p:cNvSpPr>
            <a:spLocks noGrp="1"/>
          </p:cNvSpPr>
          <p:nvPr>
            <p:ph type="sldNum" sz="quarter" idx="10"/>
          </p:nvPr>
        </p:nvSpPr>
        <p:spPr/>
        <p:txBody>
          <a:bodyPr/>
          <a:lstStyle>
            <a:lvl1pPr>
              <a:defRPr/>
            </a:lvl1pPr>
          </a:lstStyle>
          <a:p>
            <a:fld id="{80363738-E4CC-4C19-BAC7-C2AB4A4B57F1}" type="slidenum">
              <a:rPr lang="de-DE" altLang="en-US"/>
              <a:pPr/>
              <a:t>‹#›</a:t>
            </a:fld>
            <a:endParaRPr lang="de-DE" altLang="en-US"/>
          </a:p>
        </p:txBody>
      </p:sp>
    </p:spTree>
    <p:extLst>
      <p:ext uri="{BB962C8B-B14F-4D97-AF65-F5344CB8AC3E}">
        <p14:creationId xmlns:p14="http://schemas.microsoft.com/office/powerpoint/2010/main" val="8106001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6" name="Text Placeholder 3"/>
          <p:cNvSpPr>
            <a:spLocks noGrp="1"/>
          </p:cNvSpPr>
          <p:nvPr>
            <p:ph type="body" sz="half" idx="2"/>
          </p:nvPr>
        </p:nvSpPr>
        <p:spPr>
          <a:xfrm>
            <a:off x="344488" y="5648474"/>
            <a:ext cx="9073008" cy="804862"/>
          </a:xfrm>
        </p:spPr>
        <p:txBody>
          <a:bodyPr/>
          <a:lstStyle>
            <a:lvl1pPr marL="0" indent="0" algn="ctr">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8" name="Content Placeholder 7"/>
          <p:cNvSpPr>
            <a:spLocks noGrp="1"/>
          </p:cNvSpPr>
          <p:nvPr>
            <p:ph sz="quarter" idx="12"/>
          </p:nvPr>
        </p:nvSpPr>
        <p:spPr>
          <a:xfrm>
            <a:off x="416496" y="836612"/>
            <a:ext cx="9001000" cy="4608611"/>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
        <p:nvSpPr>
          <p:cNvPr id="5" name="Slide Number Placeholder 9"/>
          <p:cNvSpPr>
            <a:spLocks noGrp="1"/>
          </p:cNvSpPr>
          <p:nvPr>
            <p:ph type="sldNum" sz="quarter" idx="13"/>
          </p:nvPr>
        </p:nvSpPr>
        <p:spPr/>
        <p:txBody>
          <a:bodyPr/>
          <a:lstStyle>
            <a:lvl1pPr>
              <a:defRPr/>
            </a:lvl1pPr>
          </a:lstStyle>
          <a:p>
            <a:fld id="{7ED21B62-C777-463E-9075-43A67A69EF9E}" type="slidenum">
              <a:rPr lang="de-DE" altLang="en-US"/>
              <a:pPr/>
              <a:t>‹#›</a:t>
            </a:fld>
            <a:endParaRPr lang="de-DE" altLang="en-US"/>
          </a:p>
        </p:txBody>
      </p:sp>
    </p:spTree>
    <p:extLst>
      <p:ext uri="{BB962C8B-B14F-4D97-AF65-F5344CB8AC3E}">
        <p14:creationId xmlns:p14="http://schemas.microsoft.com/office/powerpoint/2010/main" val="31429868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7" name="Content Placeholder 6"/>
          <p:cNvSpPr>
            <a:spLocks noGrp="1"/>
          </p:cNvSpPr>
          <p:nvPr>
            <p:ph sz="quarter" idx="13"/>
          </p:nvPr>
        </p:nvSpPr>
        <p:spPr>
          <a:xfrm>
            <a:off x="200472" y="980728"/>
            <a:ext cx="4608512" cy="5400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
        <p:nvSpPr>
          <p:cNvPr id="10" name="Content Placeholder 9"/>
          <p:cNvSpPr>
            <a:spLocks noGrp="1"/>
          </p:cNvSpPr>
          <p:nvPr>
            <p:ph sz="quarter" idx="14"/>
          </p:nvPr>
        </p:nvSpPr>
        <p:spPr>
          <a:xfrm>
            <a:off x="5097016" y="980728"/>
            <a:ext cx="4608512" cy="54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Slide Number Placeholder 9"/>
          <p:cNvSpPr>
            <a:spLocks noGrp="1"/>
          </p:cNvSpPr>
          <p:nvPr>
            <p:ph type="sldNum" sz="quarter" idx="15"/>
          </p:nvPr>
        </p:nvSpPr>
        <p:spPr/>
        <p:txBody>
          <a:bodyPr/>
          <a:lstStyle>
            <a:lvl1pPr>
              <a:defRPr/>
            </a:lvl1pPr>
          </a:lstStyle>
          <a:p>
            <a:fld id="{87C90D1B-B9CE-4F8C-8D92-05F9C0380BBA}" type="slidenum">
              <a:rPr lang="de-DE" altLang="en-US"/>
              <a:pPr/>
              <a:t>‹#›</a:t>
            </a:fld>
            <a:endParaRPr lang="de-DE" altLang="en-US"/>
          </a:p>
        </p:txBody>
      </p:sp>
    </p:spTree>
    <p:extLst>
      <p:ext uri="{BB962C8B-B14F-4D97-AF65-F5344CB8AC3E}">
        <p14:creationId xmlns:p14="http://schemas.microsoft.com/office/powerpoint/2010/main" val="25138965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7" name="Content Placeholder 6"/>
          <p:cNvSpPr>
            <a:spLocks noGrp="1"/>
          </p:cNvSpPr>
          <p:nvPr>
            <p:ph sz="quarter" idx="13"/>
          </p:nvPr>
        </p:nvSpPr>
        <p:spPr>
          <a:xfrm>
            <a:off x="200472" y="980728"/>
            <a:ext cx="9505056" cy="252028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
        <p:nvSpPr>
          <p:cNvPr id="10" name="Content Placeholder 9"/>
          <p:cNvSpPr>
            <a:spLocks noGrp="1"/>
          </p:cNvSpPr>
          <p:nvPr>
            <p:ph sz="quarter" idx="14"/>
          </p:nvPr>
        </p:nvSpPr>
        <p:spPr>
          <a:xfrm>
            <a:off x="200472" y="4005064"/>
            <a:ext cx="9505056" cy="237626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
        <p:nvSpPr>
          <p:cNvPr id="5" name="Slide Number Placeholder 9"/>
          <p:cNvSpPr>
            <a:spLocks noGrp="1"/>
          </p:cNvSpPr>
          <p:nvPr>
            <p:ph type="sldNum" sz="quarter" idx="15"/>
          </p:nvPr>
        </p:nvSpPr>
        <p:spPr/>
        <p:txBody>
          <a:bodyPr/>
          <a:lstStyle>
            <a:lvl1pPr>
              <a:defRPr/>
            </a:lvl1pPr>
          </a:lstStyle>
          <a:p>
            <a:fld id="{5F93A724-5A29-4CF3-89DD-7FA359735FA6}" type="slidenum">
              <a:rPr lang="de-DE" altLang="en-US"/>
              <a:pPr/>
              <a:t>‹#›</a:t>
            </a:fld>
            <a:endParaRPr lang="de-DE" altLang="en-US"/>
          </a:p>
        </p:txBody>
      </p:sp>
    </p:spTree>
    <p:extLst>
      <p:ext uri="{BB962C8B-B14F-4D97-AF65-F5344CB8AC3E}">
        <p14:creationId xmlns:p14="http://schemas.microsoft.com/office/powerpoint/2010/main" val="11498876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de-DE" dirty="0"/>
          </a:p>
        </p:txBody>
      </p:sp>
      <p:sp>
        <p:nvSpPr>
          <p:cNvPr id="3" name="Slide Number Placeholder 9"/>
          <p:cNvSpPr>
            <a:spLocks noGrp="1"/>
          </p:cNvSpPr>
          <p:nvPr>
            <p:ph type="sldNum" sz="quarter" idx="10"/>
          </p:nvPr>
        </p:nvSpPr>
        <p:spPr/>
        <p:txBody>
          <a:bodyPr/>
          <a:lstStyle>
            <a:lvl1pPr>
              <a:defRPr/>
            </a:lvl1pPr>
          </a:lstStyle>
          <a:p>
            <a:fld id="{43F63C39-CAE2-4A6E-8F8F-EBB7C5B7FE57}" type="slidenum">
              <a:rPr lang="de-DE" altLang="en-US"/>
              <a:pPr/>
              <a:t>‹#›</a:t>
            </a:fld>
            <a:endParaRPr lang="de-DE" altLang="en-US"/>
          </a:p>
        </p:txBody>
      </p:sp>
    </p:spTree>
    <p:extLst>
      <p:ext uri="{BB962C8B-B14F-4D97-AF65-F5344CB8AC3E}">
        <p14:creationId xmlns:p14="http://schemas.microsoft.com/office/powerpoint/2010/main" val="3269443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TextBox 3"/>
          <p:cNvSpPr txBox="1"/>
          <p:nvPr userDrawn="1"/>
        </p:nvSpPr>
        <p:spPr>
          <a:xfrm>
            <a:off x="920750" y="344488"/>
            <a:ext cx="7848600" cy="708025"/>
          </a:xfrm>
          <a:prstGeom prst="rect">
            <a:avLst/>
          </a:prstGeom>
          <a:noFill/>
        </p:spPr>
        <p:txBody>
          <a:bodyPr>
            <a:spAutoFit/>
          </a:bodyPr>
          <a:lstStyle/>
          <a:p>
            <a:pPr>
              <a:defRPr/>
            </a:pPr>
            <a:r>
              <a:rPr lang="de-DE" sz="4000" dirty="0">
                <a:latin typeface="+mn-lt"/>
              </a:rPr>
              <a:t>Software Engineering</a:t>
            </a:r>
          </a:p>
        </p:txBody>
      </p:sp>
      <p:sp>
        <p:nvSpPr>
          <p:cNvPr id="5" name="Rectangle 4"/>
          <p:cNvSpPr/>
          <p:nvPr userDrawn="1"/>
        </p:nvSpPr>
        <p:spPr bwMode="auto">
          <a:xfrm>
            <a:off x="992188" y="188913"/>
            <a:ext cx="7921625" cy="144462"/>
          </a:xfrm>
          <a:prstGeom prst="rect">
            <a:avLst/>
          </a:prstGeom>
          <a:solidFill>
            <a:schemeClr val="bg1">
              <a:lumMod val="65000"/>
            </a:schemeClr>
          </a:solidFill>
          <a:ln w="12700" cap="flat" cmpd="sng" algn="ctr">
            <a:noFill/>
            <a:prstDash val="solid"/>
            <a:round/>
            <a:headEnd type="none" w="med" len="med"/>
            <a:tailEnd type="none" w="med" len="med"/>
          </a:ln>
          <a:effectLst/>
        </p:spPr>
        <p:txBody>
          <a:bodyPr lIns="90488" tIns="44450" rIns="90488" bIns="44450"/>
          <a:lstStyle/>
          <a:p>
            <a:pPr marL="381000" indent="-381000" algn="ctr" defTabSz="762000" eaLnBrk="0" hangingPunct="0">
              <a:lnSpc>
                <a:spcPct val="90000"/>
              </a:lnSpc>
              <a:spcBef>
                <a:spcPct val="60000"/>
              </a:spcBef>
              <a:spcAft>
                <a:spcPct val="5000"/>
              </a:spcAft>
              <a:buClr>
                <a:srgbClr val="0000FF"/>
              </a:buClr>
              <a:buSzPct val="100000"/>
              <a:buFont typeface="Wingdings" pitchFamily="2" charset="2"/>
              <a:buNone/>
              <a:defRPr/>
            </a:pPr>
            <a:endParaRPr lang="de-DE"/>
          </a:p>
        </p:txBody>
      </p:sp>
      <p:sp>
        <p:nvSpPr>
          <p:cNvPr id="6" name="Rectangle 5"/>
          <p:cNvSpPr/>
          <p:nvPr userDrawn="1"/>
        </p:nvSpPr>
        <p:spPr bwMode="auto">
          <a:xfrm>
            <a:off x="992188" y="6165850"/>
            <a:ext cx="7921625" cy="142875"/>
          </a:xfrm>
          <a:prstGeom prst="rect">
            <a:avLst/>
          </a:prstGeom>
          <a:solidFill>
            <a:schemeClr val="bg1">
              <a:lumMod val="65000"/>
            </a:schemeClr>
          </a:solidFill>
          <a:ln w="12700" cap="flat" cmpd="sng" algn="ctr">
            <a:noFill/>
            <a:prstDash val="solid"/>
            <a:round/>
            <a:headEnd type="none" w="med" len="med"/>
            <a:tailEnd type="none" w="med" len="med"/>
          </a:ln>
          <a:effectLst/>
        </p:spPr>
        <p:txBody>
          <a:bodyPr lIns="90488" tIns="44450" rIns="90488" bIns="44450"/>
          <a:lstStyle/>
          <a:p>
            <a:pPr marL="381000" indent="-381000" algn="ctr" defTabSz="762000" eaLnBrk="0" hangingPunct="0">
              <a:lnSpc>
                <a:spcPct val="90000"/>
              </a:lnSpc>
              <a:spcBef>
                <a:spcPct val="60000"/>
              </a:spcBef>
              <a:spcAft>
                <a:spcPct val="5000"/>
              </a:spcAft>
              <a:buClr>
                <a:srgbClr val="0000FF"/>
              </a:buClr>
              <a:buSzPct val="100000"/>
              <a:buFont typeface="Wingdings" pitchFamily="2" charset="2"/>
              <a:buNone/>
              <a:defRPr/>
            </a:pPr>
            <a:endParaRPr lang="de-DE"/>
          </a:p>
        </p:txBody>
      </p:sp>
      <p:sp>
        <p:nvSpPr>
          <p:cNvPr id="7" name="TextBox 6"/>
          <p:cNvSpPr txBox="1"/>
          <p:nvPr userDrawn="1"/>
        </p:nvSpPr>
        <p:spPr>
          <a:xfrm>
            <a:off x="920750" y="6308725"/>
            <a:ext cx="8135938" cy="261938"/>
          </a:xfrm>
          <a:prstGeom prst="rect">
            <a:avLst/>
          </a:prstGeom>
          <a:noFill/>
        </p:spPr>
        <p:txBody>
          <a:bodyPr>
            <a:spAutoFit/>
          </a:bodyPr>
          <a:lstStyle/>
          <a:p>
            <a:pPr>
              <a:defRPr/>
            </a:pPr>
            <a:r>
              <a:rPr lang="de-DE" sz="1100" dirty="0">
                <a:latin typeface="+mn-lt"/>
              </a:rPr>
              <a:t>© Ludewig, J., H. Lichter: Software Engineering  –   Grundlagen, Menschen, Prozesse, Techniken. 2. Aufl., </a:t>
            </a:r>
            <a:r>
              <a:rPr lang="de-DE" sz="1100" dirty="0" err="1">
                <a:latin typeface="+mn-lt"/>
              </a:rPr>
              <a:t>dpunkt.verlag</a:t>
            </a:r>
            <a:r>
              <a:rPr lang="de-DE" sz="1100" dirty="0">
                <a:latin typeface="+mn-lt"/>
              </a:rPr>
              <a:t>, 2010.</a:t>
            </a:r>
          </a:p>
        </p:txBody>
      </p:sp>
      <p:sp>
        <p:nvSpPr>
          <p:cNvPr id="2" name="Title 1"/>
          <p:cNvSpPr>
            <a:spLocks noGrp="1"/>
          </p:cNvSpPr>
          <p:nvPr>
            <p:ph type="title"/>
          </p:nvPr>
        </p:nvSpPr>
        <p:spPr>
          <a:xfrm>
            <a:off x="992560" y="1196603"/>
            <a:ext cx="7920880" cy="1224136"/>
          </a:xfrm>
        </p:spPr>
        <p:txBody>
          <a:bodyPr>
            <a:normAutofit/>
          </a:bodyPr>
          <a:lstStyle>
            <a:lvl1pPr marL="712788" indent="-712788">
              <a:defRPr/>
            </a:lvl1pPr>
          </a:lstStyle>
          <a:p>
            <a:r>
              <a:rPr lang="en-US" dirty="0" smtClean="0"/>
              <a:t>Click to edit Master title style</a:t>
            </a:r>
            <a:endParaRPr lang="de-DE" dirty="0"/>
          </a:p>
        </p:txBody>
      </p:sp>
      <p:sp>
        <p:nvSpPr>
          <p:cNvPr id="13" name="Content Placeholder 12"/>
          <p:cNvSpPr>
            <a:spLocks noGrp="1"/>
          </p:cNvSpPr>
          <p:nvPr>
            <p:ph sz="quarter" idx="13"/>
          </p:nvPr>
        </p:nvSpPr>
        <p:spPr>
          <a:xfrm>
            <a:off x="1496616" y="2564755"/>
            <a:ext cx="7416824" cy="3528392"/>
          </a:xfrm>
        </p:spPr>
        <p:txBody>
          <a:bodyPr/>
          <a:lstStyle>
            <a:lvl1pPr marL="631825" indent="-631825">
              <a:spcBef>
                <a:spcPts val="800"/>
              </a:spcBef>
              <a:defRPr sz="2000">
                <a:solidFill>
                  <a:schemeClr val="bg1">
                    <a:lumMod val="50000"/>
                  </a:schemeClr>
                </a:solidFill>
              </a:defRPr>
            </a:lvl1pPr>
            <a:lvl2pPr>
              <a:defRPr sz="2000">
                <a:solidFill>
                  <a:schemeClr val="bg1">
                    <a:lumMod val="50000"/>
                  </a:schemeClr>
                </a:solidFill>
              </a:defRPr>
            </a:lvl2pPr>
            <a:lvl3pPr>
              <a:defRPr sz="2000">
                <a:solidFill>
                  <a:schemeClr val="bg1">
                    <a:lumMod val="50000"/>
                  </a:schemeClr>
                </a:solidFill>
              </a:defRPr>
            </a:lvl3pPr>
            <a:lvl4pPr>
              <a:defRPr sz="2000">
                <a:solidFill>
                  <a:schemeClr val="bg1">
                    <a:lumMod val="50000"/>
                  </a:schemeClr>
                </a:solidFill>
              </a:defRPr>
            </a:lvl4pPr>
            <a:lvl5pPr>
              <a:defRPr sz="2000">
                <a:solidFill>
                  <a:schemeClr val="bg1">
                    <a:lumMod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extLst>
      <p:ext uri="{BB962C8B-B14F-4D97-AF65-F5344CB8AC3E}">
        <p14:creationId xmlns:p14="http://schemas.microsoft.com/office/powerpoint/2010/main" val="8647823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sp>
        <p:nvSpPr>
          <p:cNvPr id="3" name="Rectangle 2"/>
          <p:cNvSpPr/>
          <p:nvPr userDrawn="1"/>
        </p:nvSpPr>
        <p:spPr bwMode="auto">
          <a:xfrm>
            <a:off x="992188" y="1196975"/>
            <a:ext cx="7921625" cy="144463"/>
          </a:xfrm>
          <a:prstGeom prst="rect">
            <a:avLst/>
          </a:prstGeom>
          <a:solidFill>
            <a:schemeClr val="bg1">
              <a:lumMod val="65000"/>
            </a:schemeClr>
          </a:solidFill>
          <a:ln w="12700" cap="flat" cmpd="sng" algn="ctr">
            <a:noFill/>
            <a:prstDash val="solid"/>
            <a:round/>
            <a:headEnd type="none" w="med" len="med"/>
            <a:tailEnd type="none" w="med" len="med"/>
          </a:ln>
          <a:effectLst/>
        </p:spPr>
        <p:txBody>
          <a:bodyPr lIns="90488" tIns="44450" rIns="90488" bIns="44450"/>
          <a:lstStyle/>
          <a:p>
            <a:pPr marL="381000" indent="-381000" algn="ctr" defTabSz="762000" eaLnBrk="0" hangingPunct="0">
              <a:lnSpc>
                <a:spcPct val="90000"/>
              </a:lnSpc>
              <a:spcBef>
                <a:spcPct val="60000"/>
              </a:spcBef>
              <a:spcAft>
                <a:spcPct val="5000"/>
              </a:spcAft>
              <a:buClr>
                <a:srgbClr val="0000FF"/>
              </a:buClr>
              <a:buSzPct val="100000"/>
              <a:buFont typeface="Wingdings" pitchFamily="2" charset="2"/>
              <a:buNone/>
              <a:defRPr/>
            </a:pPr>
            <a:endParaRPr lang="de-DE"/>
          </a:p>
        </p:txBody>
      </p:sp>
      <p:sp>
        <p:nvSpPr>
          <p:cNvPr id="4" name="Rectangle 3"/>
          <p:cNvSpPr/>
          <p:nvPr userDrawn="1"/>
        </p:nvSpPr>
        <p:spPr bwMode="auto">
          <a:xfrm>
            <a:off x="992188" y="3429000"/>
            <a:ext cx="7921625" cy="144463"/>
          </a:xfrm>
          <a:prstGeom prst="rect">
            <a:avLst/>
          </a:prstGeom>
          <a:solidFill>
            <a:schemeClr val="bg1">
              <a:lumMod val="65000"/>
            </a:schemeClr>
          </a:solidFill>
          <a:ln w="12700" cap="flat" cmpd="sng" algn="ctr">
            <a:noFill/>
            <a:prstDash val="solid"/>
            <a:round/>
            <a:headEnd type="none" w="med" len="med"/>
            <a:tailEnd type="none" w="med" len="med"/>
          </a:ln>
          <a:effectLst/>
        </p:spPr>
        <p:txBody>
          <a:bodyPr lIns="90488" tIns="44450" rIns="90488" bIns="44450"/>
          <a:lstStyle/>
          <a:p>
            <a:pPr marL="381000" indent="-381000" algn="ctr" defTabSz="762000" eaLnBrk="0" hangingPunct="0">
              <a:lnSpc>
                <a:spcPct val="90000"/>
              </a:lnSpc>
              <a:spcBef>
                <a:spcPct val="60000"/>
              </a:spcBef>
              <a:spcAft>
                <a:spcPct val="5000"/>
              </a:spcAft>
              <a:buClr>
                <a:srgbClr val="0000FF"/>
              </a:buClr>
              <a:buSzPct val="100000"/>
              <a:buFont typeface="Wingdings" pitchFamily="2" charset="2"/>
              <a:buNone/>
              <a:defRPr/>
            </a:pPr>
            <a:endParaRPr lang="de-DE"/>
          </a:p>
        </p:txBody>
      </p:sp>
      <p:sp>
        <p:nvSpPr>
          <p:cNvPr id="2" name="Title 1"/>
          <p:cNvSpPr>
            <a:spLocks noGrp="1"/>
          </p:cNvSpPr>
          <p:nvPr>
            <p:ph type="title"/>
          </p:nvPr>
        </p:nvSpPr>
        <p:spPr>
          <a:xfrm>
            <a:off x="992560" y="1700808"/>
            <a:ext cx="7920880" cy="1224135"/>
          </a:xfrm>
        </p:spPr>
        <p:txBody>
          <a:bodyPr tIns="252000" bIns="252000">
            <a:normAutofit/>
          </a:bodyPr>
          <a:lstStyle>
            <a:lvl1pPr marL="1071563" indent="-1071563">
              <a:defRPr/>
            </a:lvl1pPr>
          </a:lstStyle>
          <a:p>
            <a:r>
              <a:rPr lang="en-US" dirty="0" smtClean="0"/>
              <a:t>Click to edit Master title style</a:t>
            </a:r>
            <a:endParaRPr lang="de-DE" dirty="0"/>
          </a:p>
        </p:txBody>
      </p:sp>
    </p:spTree>
    <p:extLst>
      <p:ext uri="{BB962C8B-B14F-4D97-AF65-F5344CB8AC3E}">
        <p14:creationId xmlns:p14="http://schemas.microsoft.com/office/powerpoint/2010/main" val="23880714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0" y="0"/>
            <a:ext cx="9906000" cy="588963"/>
          </a:xfrm>
          <a:prstGeom prst="rect">
            <a:avLst/>
          </a:prstGeom>
          <a:solidFill>
            <a:schemeClr val="accent1">
              <a:lumMod val="40000"/>
              <a:lumOff val="60000"/>
            </a:schemeClr>
          </a:solidFill>
          <a:ln w="12700">
            <a:noFill/>
            <a:miter lim="800000"/>
            <a:headEnd/>
            <a:tailEnd/>
          </a:ln>
          <a:effectLst/>
        </p:spPr>
        <p:txBody>
          <a:bodyPr vert="horz" wrap="square" lIns="288000" tIns="44450" rIns="90488" bIns="44450" numCol="1" anchor="ctr" anchorCtr="0" compatLnSpc="1">
            <a:prstTxWarp prst="textNoShape">
              <a:avLst/>
            </a:prstTxWarp>
            <a:spAutoFit/>
          </a:bodyPr>
          <a:lstStyle/>
          <a:p>
            <a:pPr lvl="0"/>
            <a:r>
              <a:rPr lang="en-US" noProof="0" dirty="0" smtClean="0"/>
              <a:t>Click to edit Master title style</a:t>
            </a:r>
          </a:p>
        </p:txBody>
      </p:sp>
      <p:sp>
        <p:nvSpPr>
          <p:cNvPr id="3079" name="Rectangle 7"/>
          <p:cNvSpPr>
            <a:spLocks noChangeAspect="1" noChangeArrowheads="1"/>
          </p:cNvSpPr>
          <p:nvPr/>
        </p:nvSpPr>
        <p:spPr bwMode="auto">
          <a:xfrm>
            <a:off x="0" y="6572250"/>
            <a:ext cx="9906000" cy="285750"/>
          </a:xfrm>
          <a:prstGeom prst="rect">
            <a:avLst/>
          </a:prstGeom>
          <a:solidFill>
            <a:schemeClr val="accent1">
              <a:lumMod val="40000"/>
              <a:lumOff val="60000"/>
            </a:schemeClr>
          </a:solidFill>
          <a:ln w="12700">
            <a:noFill/>
            <a:miter lim="800000"/>
            <a:headEnd/>
            <a:tailEnd/>
          </a:ln>
          <a:effectLst/>
        </p:spPr>
        <p:txBody>
          <a:bodyPr lIns="180000" tIns="36000" rIns="0" bIns="72000"/>
          <a:lstStyle/>
          <a:p>
            <a:pPr defTabSz="762000" eaLnBrk="0" hangingPunct="0">
              <a:lnSpc>
                <a:spcPct val="90000"/>
              </a:lnSpc>
              <a:tabLst>
                <a:tab pos="3856038" algn="ctr"/>
                <a:tab pos="7620000" algn="r"/>
              </a:tabLst>
              <a:defRPr/>
            </a:pPr>
            <a:endParaRPr lang="de-DE" sz="1100">
              <a:solidFill>
                <a:srgbClr val="01186C"/>
              </a:solidFill>
            </a:endParaRPr>
          </a:p>
        </p:txBody>
      </p:sp>
      <p:sp>
        <p:nvSpPr>
          <p:cNvPr id="1028" name="Rectangle 6"/>
          <p:cNvSpPr>
            <a:spLocks noGrp="1" noChangeArrowheads="1"/>
          </p:cNvSpPr>
          <p:nvPr>
            <p:ph type="body" idx="1"/>
          </p:nvPr>
        </p:nvSpPr>
        <p:spPr bwMode="auto">
          <a:xfrm>
            <a:off x="166688" y="981075"/>
            <a:ext cx="9501187" cy="532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0488" tIns="44450" rIns="90488" bIns="44450" numCol="1" anchor="t" anchorCtr="0" compatLnSpc="1">
            <a:prstTxWarp prst="textNoShape">
              <a:avLst/>
            </a:prstTxWarp>
          </a:bodyPr>
          <a:lstStyle/>
          <a:p>
            <a:pPr lvl="0"/>
            <a:r>
              <a:rPr lang="en-US" altLang="en-US" smtClean="0"/>
              <a:t>Hauptteiltext</a:t>
            </a:r>
          </a:p>
          <a:p>
            <a:pPr lvl="1"/>
            <a:r>
              <a:rPr lang="en-US" altLang="en-US" smtClean="0"/>
              <a:t>Zweite Ebene</a:t>
            </a:r>
          </a:p>
          <a:p>
            <a:pPr lvl="2"/>
            <a:r>
              <a:rPr lang="en-US" altLang="en-US" smtClean="0"/>
              <a:t>Dritte Ebene</a:t>
            </a:r>
          </a:p>
          <a:p>
            <a:pPr lvl="3"/>
            <a:r>
              <a:rPr lang="en-US" altLang="en-US" smtClean="0"/>
              <a:t>Vierte Ebene</a:t>
            </a:r>
          </a:p>
          <a:p>
            <a:pPr lvl="4"/>
            <a:r>
              <a:rPr lang="en-US" altLang="en-US" smtClean="0"/>
              <a:t>Fünfte Ebene</a:t>
            </a:r>
          </a:p>
        </p:txBody>
      </p:sp>
      <p:sp>
        <p:nvSpPr>
          <p:cNvPr id="10" name="Slide Number Placeholder 9"/>
          <p:cNvSpPr>
            <a:spLocks noGrp="1"/>
          </p:cNvSpPr>
          <p:nvPr>
            <p:ph type="sldNum" sz="quarter" idx="4"/>
          </p:nvPr>
        </p:nvSpPr>
        <p:spPr>
          <a:xfrm>
            <a:off x="7400925" y="6597650"/>
            <a:ext cx="2311400" cy="260350"/>
          </a:xfrm>
          <a:prstGeom prst="rect">
            <a:avLst/>
          </a:prstGeom>
        </p:spPr>
        <p:txBody>
          <a:bodyPr vert="horz" wrap="square" lIns="91440" tIns="45720" rIns="91440" bIns="45720" numCol="1" anchor="ctr" anchorCtr="0" compatLnSpc="1">
            <a:prstTxWarp prst="textNoShape">
              <a:avLst/>
            </a:prstTxWarp>
          </a:bodyPr>
          <a:lstStyle>
            <a:lvl1pPr algn="r">
              <a:defRPr sz="1100"/>
            </a:lvl1pPr>
          </a:lstStyle>
          <a:p>
            <a:fld id="{A1AADD24-851A-448F-8562-B80F021F0624}" type="slidenum">
              <a:rPr lang="de-DE" altLang="en-US"/>
              <a:pPr/>
              <a:t>‹#›</a:t>
            </a:fld>
            <a:endParaRPr lang="de-DE" altLang="en-US"/>
          </a:p>
        </p:txBody>
      </p:sp>
    </p:spTree>
  </p:cSld>
  <p:clrMap bg1="lt1" tx1="dk1" bg2="lt2" tx2="dk2" accent1="accent1" accent2="accent2" accent3="accent3" accent4="accent4" accent5="accent5" accent6="accent6" hlink="hlink" folHlink="folHlink"/>
  <p:sldLayoutIdLst>
    <p:sldLayoutId id="2147483835" r:id="rId1"/>
    <p:sldLayoutId id="2147483836" r:id="rId2"/>
    <p:sldLayoutId id="2147483837" r:id="rId3"/>
    <p:sldLayoutId id="2147483838" r:id="rId4"/>
    <p:sldLayoutId id="2147483839" r:id="rId5"/>
    <p:sldLayoutId id="2147483840" r:id="rId6"/>
    <p:sldLayoutId id="2147483841" r:id="rId7"/>
  </p:sldLayoutIdLst>
  <p:hf hdr="0"/>
  <p:txStyles>
    <p:titleStyle>
      <a:lvl1pPr algn="l" defTabSz="762000" rtl="0" eaLnBrk="0" fontAlgn="base" hangingPunct="0">
        <a:lnSpc>
          <a:spcPct val="90000"/>
        </a:lnSpc>
        <a:spcBef>
          <a:spcPct val="0"/>
        </a:spcBef>
        <a:spcAft>
          <a:spcPct val="0"/>
        </a:spcAft>
        <a:defRPr sz="3600">
          <a:solidFill>
            <a:schemeClr val="tx1"/>
          </a:solidFill>
          <a:latin typeface="+mj-lt"/>
          <a:ea typeface="+mj-ea"/>
          <a:cs typeface="+mj-cs"/>
        </a:defRPr>
      </a:lvl1pPr>
      <a:lvl2pPr algn="l" defTabSz="762000" rtl="0" eaLnBrk="0" fontAlgn="base" hangingPunct="0">
        <a:lnSpc>
          <a:spcPct val="90000"/>
        </a:lnSpc>
        <a:spcBef>
          <a:spcPct val="0"/>
        </a:spcBef>
        <a:spcAft>
          <a:spcPct val="0"/>
        </a:spcAft>
        <a:defRPr sz="3600">
          <a:solidFill>
            <a:schemeClr val="tx1"/>
          </a:solidFill>
          <a:effectLst>
            <a:outerShdw blurRad="38100" dist="38100" dir="2700000" algn="tl">
              <a:srgbClr val="C0C0C0"/>
            </a:outerShdw>
          </a:effectLst>
          <a:latin typeface="Arial Rounded MT Bold" pitchFamily="34" charset="0"/>
        </a:defRPr>
      </a:lvl2pPr>
      <a:lvl3pPr algn="l" defTabSz="762000" rtl="0" eaLnBrk="0" fontAlgn="base" hangingPunct="0">
        <a:lnSpc>
          <a:spcPct val="90000"/>
        </a:lnSpc>
        <a:spcBef>
          <a:spcPct val="0"/>
        </a:spcBef>
        <a:spcAft>
          <a:spcPct val="0"/>
        </a:spcAft>
        <a:defRPr sz="3600">
          <a:solidFill>
            <a:schemeClr val="tx1"/>
          </a:solidFill>
          <a:effectLst>
            <a:outerShdw blurRad="38100" dist="38100" dir="2700000" algn="tl">
              <a:srgbClr val="C0C0C0"/>
            </a:outerShdw>
          </a:effectLst>
          <a:latin typeface="Arial Rounded MT Bold" pitchFamily="34" charset="0"/>
        </a:defRPr>
      </a:lvl3pPr>
      <a:lvl4pPr algn="l" defTabSz="762000" rtl="0" eaLnBrk="0" fontAlgn="base" hangingPunct="0">
        <a:lnSpc>
          <a:spcPct val="90000"/>
        </a:lnSpc>
        <a:spcBef>
          <a:spcPct val="0"/>
        </a:spcBef>
        <a:spcAft>
          <a:spcPct val="0"/>
        </a:spcAft>
        <a:defRPr sz="3600">
          <a:solidFill>
            <a:schemeClr val="tx1"/>
          </a:solidFill>
          <a:effectLst>
            <a:outerShdw blurRad="38100" dist="38100" dir="2700000" algn="tl">
              <a:srgbClr val="C0C0C0"/>
            </a:outerShdw>
          </a:effectLst>
          <a:latin typeface="Arial Rounded MT Bold" pitchFamily="34" charset="0"/>
        </a:defRPr>
      </a:lvl4pPr>
      <a:lvl5pPr algn="l" defTabSz="762000" rtl="0" eaLnBrk="0" fontAlgn="base" hangingPunct="0">
        <a:lnSpc>
          <a:spcPct val="90000"/>
        </a:lnSpc>
        <a:spcBef>
          <a:spcPct val="0"/>
        </a:spcBef>
        <a:spcAft>
          <a:spcPct val="0"/>
        </a:spcAft>
        <a:defRPr sz="3600">
          <a:solidFill>
            <a:schemeClr val="tx1"/>
          </a:solidFill>
          <a:effectLst>
            <a:outerShdw blurRad="38100" dist="38100" dir="2700000" algn="tl">
              <a:srgbClr val="C0C0C0"/>
            </a:outerShdw>
          </a:effectLst>
          <a:latin typeface="Arial Rounded MT Bold" pitchFamily="34" charset="0"/>
        </a:defRPr>
      </a:lvl5pPr>
      <a:lvl6pPr marL="457200" algn="ctr" defTabSz="762000"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Rounded MT Bold" pitchFamily="34" charset="0"/>
        </a:defRPr>
      </a:lvl6pPr>
      <a:lvl7pPr marL="914400" algn="ctr" defTabSz="762000"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Rounded MT Bold" pitchFamily="34" charset="0"/>
        </a:defRPr>
      </a:lvl7pPr>
      <a:lvl8pPr marL="1371600" algn="ctr" defTabSz="762000"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Rounded MT Bold" pitchFamily="34" charset="0"/>
        </a:defRPr>
      </a:lvl8pPr>
      <a:lvl9pPr marL="1828800" algn="ctr" defTabSz="762000"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Rounded MT Bold" pitchFamily="34" charset="0"/>
        </a:defRPr>
      </a:lvl9pPr>
    </p:titleStyle>
    <p:bodyStyle>
      <a:lvl1pPr algn="l" defTabSz="762000" rtl="0" eaLnBrk="0" fontAlgn="base" hangingPunct="0">
        <a:lnSpc>
          <a:spcPct val="90000"/>
        </a:lnSpc>
        <a:spcBef>
          <a:spcPct val="60000"/>
        </a:spcBef>
        <a:spcAft>
          <a:spcPct val="5000"/>
        </a:spcAft>
        <a:buClr>
          <a:srgbClr val="0330D8"/>
        </a:buClr>
        <a:buSzPct val="100000"/>
        <a:buFont typeface="Wingdings" panose="05000000000000000000" pitchFamily="2" charset="2"/>
        <a:defRPr sz="2400">
          <a:solidFill>
            <a:schemeClr val="tx1"/>
          </a:solidFill>
          <a:latin typeface="+mn-lt"/>
          <a:ea typeface="Verdana" pitchFamily="34" charset="0"/>
          <a:cs typeface="Verdana" pitchFamily="34" charset="0"/>
        </a:defRPr>
      </a:lvl1pPr>
      <a:lvl2pPr marL="381000" indent="-381000" algn="l" defTabSz="762000" rtl="0" eaLnBrk="0" fontAlgn="base" hangingPunct="0">
        <a:lnSpc>
          <a:spcPct val="90000"/>
        </a:lnSpc>
        <a:spcBef>
          <a:spcPct val="30000"/>
        </a:spcBef>
        <a:spcAft>
          <a:spcPct val="0"/>
        </a:spcAft>
        <a:buClr>
          <a:srgbClr val="0330D8"/>
        </a:buClr>
        <a:buSzPct val="100000"/>
        <a:buFont typeface="Arial" panose="020B0604020202020204" pitchFamily="34" charset="0"/>
        <a:buChar char="●"/>
        <a:defRPr sz="2400">
          <a:solidFill>
            <a:schemeClr val="tx1"/>
          </a:solidFill>
          <a:latin typeface="+mn-lt"/>
          <a:ea typeface="Verdana" pitchFamily="34" charset="0"/>
          <a:cs typeface="Verdana" pitchFamily="34" charset="0"/>
        </a:defRPr>
      </a:lvl2pPr>
      <a:lvl3pPr marL="715963" indent="-384175" algn="l" defTabSz="762000" rtl="0" eaLnBrk="0" fontAlgn="base" hangingPunct="0">
        <a:lnSpc>
          <a:spcPct val="90000"/>
        </a:lnSpc>
        <a:spcBef>
          <a:spcPct val="30000"/>
        </a:spcBef>
        <a:spcAft>
          <a:spcPct val="0"/>
        </a:spcAft>
        <a:buClr>
          <a:srgbClr val="0330D8"/>
        </a:buClr>
        <a:buSzPct val="100000"/>
        <a:buFont typeface="Arial" panose="020B0604020202020204" pitchFamily="34" charset="0"/>
        <a:buChar char="●"/>
        <a:defRPr sz="2400">
          <a:solidFill>
            <a:schemeClr val="tx1"/>
          </a:solidFill>
          <a:latin typeface="+mn-lt"/>
          <a:ea typeface="Verdana" pitchFamily="34" charset="0"/>
          <a:cs typeface="Verdana" pitchFamily="34" charset="0"/>
        </a:defRPr>
      </a:lvl3pPr>
      <a:lvl4pPr marL="1077913" indent="-352425" algn="l" defTabSz="762000" rtl="0" eaLnBrk="0" fontAlgn="base" hangingPunct="0">
        <a:lnSpc>
          <a:spcPct val="90000"/>
        </a:lnSpc>
        <a:spcBef>
          <a:spcPct val="30000"/>
        </a:spcBef>
        <a:spcAft>
          <a:spcPct val="0"/>
        </a:spcAft>
        <a:buClr>
          <a:srgbClr val="0330D8"/>
        </a:buClr>
        <a:buSzPct val="100000"/>
        <a:buFont typeface="Arial" panose="020B0604020202020204" pitchFamily="34" charset="0"/>
        <a:buChar char="●"/>
        <a:defRPr sz="2400">
          <a:solidFill>
            <a:schemeClr val="tx1"/>
          </a:solidFill>
          <a:latin typeface="+mn-lt"/>
          <a:ea typeface="Verdana" pitchFamily="34" charset="0"/>
          <a:cs typeface="Verdana" pitchFamily="34" charset="0"/>
        </a:defRPr>
      </a:lvl4pPr>
      <a:lvl5pPr marL="1430338" indent="-323850" algn="l" defTabSz="762000" rtl="0" eaLnBrk="0" fontAlgn="base" hangingPunct="0">
        <a:lnSpc>
          <a:spcPct val="90000"/>
        </a:lnSpc>
        <a:spcBef>
          <a:spcPct val="30000"/>
        </a:spcBef>
        <a:spcAft>
          <a:spcPct val="0"/>
        </a:spcAft>
        <a:buClr>
          <a:srgbClr val="0330D8"/>
        </a:buClr>
        <a:buSzPct val="100000"/>
        <a:buFont typeface="Arial" panose="020B0604020202020204" pitchFamily="34" charset="0"/>
        <a:buChar char="●"/>
        <a:defRPr sz="2400">
          <a:solidFill>
            <a:schemeClr val="tx1"/>
          </a:solidFill>
          <a:latin typeface="+mn-lt"/>
          <a:ea typeface="Verdana" pitchFamily="34" charset="0"/>
          <a:cs typeface="Verdana" pitchFamily="34" charset="0"/>
        </a:defRPr>
      </a:lvl5pPr>
      <a:lvl6pPr marL="2724150" indent="-171450" algn="l" defTabSz="762000" rtl="0" eaLnBrk="0" fontAlgn="base" hangingPunct="0">
        <a:lnSpc>
          <a:spcPct val="90000"/>
        </a:lnSpc>
        <a:spcBef>
          <a:spcPct val="30000"/>
        </a:spcBef>
        <a:spcAft>
          <a:spcPct val="0"/>
        </a:spcAft>
        <a:buClr>
          <a:srgbClr val="0000FF"/>
        </a:buClr>
        <a:buSzPct val="100000"/>
        <a:buChar char="–"/>
        <a:defRPr sz="1600">
          <a:solidFill>
            <a:schemeClr val="tx1"/>
          </a:solidFill>
          <a:latin typeface="+mn-lt"/>
        </a:defRPr>
      </a:lvl6pPr>
      <a:lvl7pPr marL="3181350" indent="-171450" algn="l" defTabSz="762000" rtl="0" eaLnBrk="0" fontAlgn="base" hangingPunct="0">
        <a:lnSpc>
          <a:spcPct val="90000"/>
        </a:lnSpc>
        <a:spcBef>
          <a:spcPct val="30000"/>
        </a:spcBef>
        <a:spcAft>
          <a:spcPct val="0"/>
        </a:spcAft>
        <a:buClr>
          <a:srgbClr val="0000FF"/>
        </a:buClr>
        <a:buSzPct val="100000"/>
        <a:buChar char="–"/>
        <a:defRPr sz="1600">
          <a:solidFill>
            <a:schemeClr val="tx1"/>
          </a:solidFill>
          <a:latin typeface="+mn-lt"/>
        </a:defRPr>
      </a:lvl7pPr>
      <a:lvl8pPr marL="3638550" indent="-171450" algn="l" defTabSz="762000" rtl="0" eaLnBrk="0" fontAlgn="base" hangingPunct="0">
        <a:lnSpc>
          <a:spcPct val="90000"/>
        </a:lnSpc>
        <a:spcBef>
          <a:spcPct val="30000"/>
        </a:spcBef>
        <a:spcAft>
          <a:spcPct val="0"/>
        </a:spcAft>
        <a:buClr>
          <a:srgbClr val="0000FF"/>
        </a:buClr>
        <a:buSzPct val="100000"/>
        <a:buChar char="–"/>
        <a:defRPr sz="1600">
          <a:solidFill>
            <a:schemeClr val="tx1"/>
          </a:solidFill>
          <a:latin typeface="+mn-lt"/>
        </a:defRPr>
      </a:lvl8pPr>
      <a:lvl9pPr marL="4095750" indent="-171450" algn="l" defTabSz="762000" rtl="0" eaLnBrk="0" fontAlgn="base" hangingPunct="0">
        <a:lnSpc>
          <a:spcPct val="90000"/>
        </a:lnSpc>
        <a:spcBef>
          <a:spcPct val="30000"/>
        </a:spcBef>
        <a:spcAft>
          <a:spcPct val="0"/>
        </a:spcAft>
        <a:buClr>
          <a:srgbClr val="0000FF"/>
        </a:buClr>
        <a:buSzPct val="100000"/>
        <a:buChar char="–"/>
        <a:defRPr sz="16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992188" y="1196975"/>
            <a:ext cx="7921625" cy="1223963"/>
          </a:xfrm>
        </p:spPr>
        <p:txBody>
          <a:bodyPr>
            <a:spAutoFit/>
          </a:bodyPr>
          <a:lstStyle/>
          <a:p>
            <a:r>
              <a:rPr lang="de-DE" altLang="en-US" smtClean="0"/>
              <a:t>7	Das Software-Projekt – Begriffe und Organisation</a:t>
            </a:r>
          </a:p>
        </p:txBody>
      </p:sp>
      <p:sp>
        <p:nvSpPr>
          <p:cNvPr id="3" name="Content Placeholder 2"/>
          <p:cNvSpPr>
            <a:spLocks noGrp="1"/>
          </p:cNvSpPr>
          <p:nvPr>
            <p:ph sz="quarter" idx="13"/>
          </p:nvPr>
        </p:nvSpPr>
        <p:spPr>
          <a:xfrm>
            <a:off x="1497013" y="2565400"/>
            <a:ext cx="7416800" cy="3527425"/>
          </a:xfrm>
        </p:spPr>
        <p:txBody>
          <a:bodyPr/>
          <a:lstStyle/>
          <a:p>
            <a:pPr>
              <a:defRPr/>
            </a:pPr>
            <a:r>
              <a:rPr lang="de-DE" dirty="0" smtClean="0"/>
              <a:t>7.1  Begriffsbildung</a:t>
            </a:r>
          </a:p>
          <a:p>
            <a:pPr>
              <a:defRPr/>
            </a:pPr>
            <a:r>
              <a:rPr lang="de-DE" dirty="0" smtClean="0"/>
              <a:t>7.2  Software-Projekte</a:t>
            </a:r>
          </a:p>
          <a:p>
            <a:pPr>
              <a:defRPr/>
            </a:pPr>
            <a:r>
              <a:rPr lang="de-DE" dirty="0" smtClean="0"/>
              <a:t>7.3  Projekttypen</a:t>
            </a:r>
          </a:p>
          <a:p>
            <a:pPr>
              <a:defRPr/>
            </a:pPr>
            <a:r>
              <a:rPr lang="de-DE" dirty="0" smtClean="0"/>
              <a:t>7.4  Formen der Teamorganisation</a:t>
            </a:r>
          </a:p>
          <a:p>
            <a:pPr>
              <a:defRPr/>
            </a:pPr>
            <a:r>
              <a:rPr lang="de-DE" dirty="0" smtClean="0"/>
              <a:t>7.5  Die interne Organisation der Software-Hersteller</a:t>
            </a:r>
            <a:endParaRPr lang="de-DE"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el 1"/>
          <p:cNvSpPr>
            <a:spLocks noGrp="1"/>
          </p:cNvSpPr>
          <p:nvPr>
            <p:ph type="title"/>
          </p:nvPr>
        </p:nvSpPr>
        <p:spPr>
          <a:xfrm>
            <a:off x="992188" y="1700213"/>
            <a:ext cx="7921625" cy="1223962"/>
          </a:xfrm>
        </p:spPr>
        <p:txBody>
          <a:bodyPr>
            <a:spAutoFit/>
          </a:bodyPr>
          <a:lstStyle/>
          <a:p>
            <a:r>
              <a:rPr lang="de-DE" altLang="en-US" sz="3200" smtClean="0"/>
              <a:t>7.2	Software-Projekte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el 1"/>
          <p:cNvSpPr>
            <a:spLocks noGrp="1"/>
          </p:cNvSpPr>
          <p:nvPr>
            <p:ph type="title"/>
          </p:nvPr>
        </p:nvSpPr>
        <p:spPr>
          <a:xfrm>
            <a:off x="0" y="0"/>
            <a:ext cx="9906000" cy="477838"/>
          </a:xfrm>
        </p:spPr>
        <p:txBody>
          <a:bodyPr/>
          <a:lstStyle/>
          <a:p>
            <a:r>
              <a:rPr lang="de-DE" altLang="en-US" sz="2800" smtClean="0"/>
              <a:t>Software-Projekt</a:t>
            </a:r>
          </a:p>
        </p:txBody>
      </p:sp>
      <p:sp>
        <p:nvSpPr>
          <p:cNvPr id="14339" name="Inhaltsplatzhalter 2"/>
          <p:cNvSpPr>
            <a:spLocks noGrp="1"/>
          </p:cNvSpPr>
          <p:nvPr>
            <p:ph idx="1"/>
          </p:nvPr>
        </p:nvSpPr>
        <p:spPr>
          <a:xfrm>
            <a:off x="166688" y="571500"/>
            <a:ext cx="9501187" cy="5326063"/>
          </a:xfrm>
        </p:spPr>
        <p:txBody>
          <a:bodyPr/>
          <a:lstStyle/>
          <a:p>
            <a:r>
              <a:rPr lang="de-DE" altLang="en-US" smtClean="0"/>
              <a:t>Allgemein: </a:t>
            </a:r>
            <a:r>
              <a:rPr lang="de-DE" altLang="en-US" b="1" smtClean="0"/>
              <a:t>Ein Software-Projekt ist ein Projekt</a:t>
            </a:r>
            <a:r>
              <a:rPr lang="de-DE" altLang="en-US" smtClean="0"/>
              <a:t>.</a:t>
            </a:r>
          </a:p>
          <a:p>
            <a:pPr lvl="1"/>
            <a:r>
              <a:rPr lang="de-DE" altLang="en-US" smtClean="0"/>
              <a:t>Das heißt: Es gelten alle Regeln, die für andere Projekte gelten.</a:t>
            </a:r>
          </a:p>
          <a:p>
            <a:r>
              <a:rPr lang="de-DE" altLang="en-US" smtClean="0"/>
              <a:t>In allen Fällen kommt es darauf an, die </a:t>
            </a:r>
            <a:r>
              <a:rPr lang="de-DE" altLang="en-US" b="1" smtClean="0"/>
              <a:t>Zusammenarbeit der Menschen </a:t>
            </a:r>
            <a:r>
              <a:rPr lang="de-DE" altLang="en-US" smtClean="0"/>
              <a:t>so zu organisieren und die Bedingungen so zu beeinflussen, dass die </a:t>
            </a:r>
            <a:r>
              <a:rPr lang="de-DE" altLang="en-US" b="1" smtClean="0"/>
              <a:t>Ziele des Projekts sicher erreicht </a:t>
            </a:r>
            <a:r>
              <a:rPr lang="de-DE" altLang="en-US" smtClean="0"/>
              <a:t>werden können.</a:t>
            </a:r>
          </a:p>
          <a:p>
            <a:r>
              <a:rPr lang="de-DE" altLang="en-US" smtClean="0"/>
              <a:t>(Besonderheiten der Software-Projekte durch die speziellen Eigenschaften der Software, vor allem die Unsichtbarkeit)</a:t>
            </a:r>
          </a:p>
        </p:txBody>
      </p:sp>
      <p:sp>
        <p:nvSpPr>
          <p:cNvPr id="14340"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4F6AF038-E562-435E-B3DB-498EBCE73D76}" type="slidenum">
              <a:rPr lang="de-DE" altLang="en-US" sz="1100"/>
              <a:pPr eaLnBrk="1" hangingPunct="1"/>
              <a:t>11</a:t>
            </a:fld>
            <a:endParaRPr lang="de-DE" altLang="en-US" sz="1100"/>
          </a:p>
        </p:txBody>
      </p:sp>
      <p:sp>
        <p:nvSpPr>
          <p:cNvPr id="14341" name="TextBox 6"/>
          <p:cNvSpPr txBox="1">
            <a:spLocks noChangeArrowheads="1"/>
          </p:cNvSpPr>
          <p:nvPr/>
        </p:nvSpPr>
        <p:spPr bwMode="auto">
          <a:xfrm>
            <a:off x="309563" y="4076700"/>
            <a:ext cx="9001125" cy="2308225"/>
          </a:xfrm>
          <a:prstGeom prst="rect">
            <a:avLst/>
          </a:prstGeom>
          <a:noFill/>
          <a:ln w="9525">
            <a:solidFill>
              <a:schemeClr val="tx2"/>
            </a:solidFill>
            <a:miter lim="800000"/>
            <a:headEnd/>
            <a:tailEnd/>
          </a:ln>
        </p:spPr>
        <p:txBody>
          <a:bodyPr>
            <a:spAutoFit/>
          </a:bodyPr>
          <a:lstStyle/>
          <a:p>
            <a:pPr marL="357188" indent="-357188">
              <a:defRPr/>
            </a:pPr>
            <a:r>
              <a:rPr lang="en-US" sz="2400" b="1" dirty="0">
                <a:solidFill>
                  <a:srgbClr val="0000FF"/>
                </a:solidFill>
                <a:latin typeface="Calibri" pitchFamily="34" charset="0"/>
                <a:cs typeface="Calibri" pitchFamily="34" charset="0"/>
              </a:rPr>
              <a:t>project</a:t>
            </a:r>
            <a:r>
              <a:rPr lang="en-US" sz="2400" dirty="0">
                <a:solidFill>
                  <a:srgbClr val="0000FF"/>
                </a:solidFill>
                <a:latin typeface="Calibri" pitchFamily="34" charset="0"/>
                <a:cs typeface="Calibri" pitchFamily="34" charset="0"/>
              </a:rPr>
              <a:t> — </a:t>
            </a:r>
            <a:r>
              <a:rPr lang="en-US" sz="2400" i="1" dirty="0">
                <a:solidFill>
                  <a:srgbClr val="0000FF"/>
                </a:solidFill>
                <a:latin typeface="Calibri" pitchFamily="34" charset="0"/>
                <a:cs typeface="Calibri" pitchFamily="34" charset="0"/>
              </a:rPr>
              <a:t>A temporary activity that is characterized by having a start date, specific objectives and constraints, established responsibilities, a budget and schedule, and a completion date. If the objective of the project is to develop a software system, then it is sometimes called a software development or software engineering project. </a:t>
            </a:r>
          </a:p>
          <a:p>
            <a:pPr algn="r">
              <a:defRPr/>
            </a:pPr>
            <a:r>
              <a:rPr lang="de-DE" sz="2400" dirty="0">
                <a:latin typeface="Calibri" pitchFamily="34" charset="0"/>
                <a:cs typeface="Calibri" pitchFamily="34" charset="0"/>
              </a:rPr>
              <a:t>Thayer (1997)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el 1"/>
          <p:cNvSpPr>
            <a:spLocks noGrp="1"/>
          </p:cNvSpPr>
          <p:nvPr>
            <p:ph type="title"/>
          </p:nvPr>
        </p:nvSpPr>
        <p:spPr/>
        <p:txBody>
          <a:bodyPr/>
          <a:lstStyle/>
          <a:p>
            <a:r>
              <a:rPr lang="de-DE" altLang="en-US" smtClean="0"/>
              <a:t>Eigenschaften von Software-Projekten - 1</a:t>
            </a:r>
          </a:p>
        </p:txBody>
      </p:sp>
      <p:sp>
        <p:nvSpPr>
          <p:cNvPr id="15363" name="Inhaltsplatzhalter 2"/>
          <p:cNvSpPr>
            <a:spLocks noGrp="1"/>
          </p:cNvSpPr>
          <p:nvPr>
            <p:ph idx="1"/>
          </p:nvPr>
        </p:nvSpPr>
        <p:spPr>
          <a:xfrm>
            <a:off x="238125" y="857250"/>
            <a:ext cx="9501188" cy="5326063"/>
          </a:xfrm>
        </p:spPr>
        <p:txBody>
          <a:bodyPr/>
          <a:lstStyle/>
          <a:p>
            <a:r>
              <a:rPr lang="de-DE" altLang="en-US" smtClean="0"/>
              <a:t>Diese Definition wertet und ist zu eng. In der Realität hat kaum ein Projekt stabile Ziele und Randbedingungen. </a:t>
            </a:r>
          </a:p>
          <a:p>
            <a:r>
              <a:rPr lang="de-DE" altLang="en-US" smtClean="0"/>
              <a:t>Was lässt sich über (Software-)Projekte wirklich Allgemeingültiges aussagen? Wir stellen im Einzelnen fest:</a:t>
            </a:r>
          </a:p>
          <a:p>
            <a:pPr lvl="1"/>
            <a:r>
              <a:rPr lang="de-DE" altLang="en-US" smtClean="0"/>
              <a:t>Die </a:t>
            </a:r>
            <a:r>
              <a:rPr lang="de-DE" altLang="en-US" b="1" smtClean="0"/>
              <a:t>Laufzeit</a:t>
            </a:r>
            <a:r>
              <a:rPr lang="de-DE" altLang="en-US" smtClean="0"/>
              <a:t> jedes Projekts ist </a:t>
            </a:r>
            <a:r>
              <a:rPr lang="de-DE" altLang="en-US" b="1" smtClean="0"/>
              <a:t>begrenzt</a:t>
            </a:r>
            <a:r>
              <a:rPr lang="de-DE" altLang="en-US" smtClean="0"/>
              <a:t>.</a:t>
            </a:r>
          </a:p>
          <a:p>
            <a:pPr lvl="1"/>
            <a:r>
              <a:rPr lang="de-DE" altLang="en-US" smtClean="0"/>
              <a:t>Jedes Projekt hat einen „Erzeuger“ (= eine Person oder Institution, die es initiiert hat, typisch das höhere Management). Der </a:t>
            </a:r>
            <a:r>
              <a:rPr lang="de-DE" altLang="en-US" b="1" smtClean="0"/>
              <a:t>Projekteigentümer</a:t>
            </a:r>
            <a:r>
              <a:rPr lang="de-DE" altLang="en-US" smtClean="0"/>
              <a:t> ist der Erzeuger oder vertritt dessen Interessen. Ihm ist der </a:t>
            </a:r>
            <a:r>
              <a:rPr lang="de-DE" altLang="en-US" b="1" smtClean="0"/>
              <a:t>Projektleiter</a:t>
            </a:r>
            <a:r>
              <a:rPr lang="de-DE" altLang="en-US" smtClean="0"/>
              <a:t> verantwortlich.</a:t>
            </a:r>
          </a:p>
          <a:p>
            <a:pPr lvl="1"/>
            <a:r>
              <a:rPr lang="de-DE" altLang="en-US" smtClean="0"/>
              <a:t>Jedes Projekt hat einen </a:t>
            </a:r>
            <a:r>
              <a:rPr lang="de-DE" altLang="en-US" b="1" smtClean="0"/>
              <a:t>Zweck</a:t>
            </a:r>
            <a:r>
              <a:rPr lang="de-DE" altLang="en-US" smtClean="0"/>
              <a:t>, ein Bündel von Zielen. </a:t>
            </a:r>
            <a:br>
              <a:rPr lang="de-DE" altLang="en-US" smtClean="0"/>
            </a:br>
            <a:r>
              <a:rPr lang="de-DE" altLang="en-US" smtClean="0"/>
              <a:t>Das wichtigste Ziel ist meist, eine </a:t>
            </a:r>
            <a:r>
              <a:rPr lang="de-DE" altLang="en-US" b="1" smtClean="0"/>
              <a:t>Software herzustellen oder zu verändern</a:t>
            </a:r>
            <a:r>
              <a:rPr lang="de-DE" altLang="en-US" smtClean="0"/>
              <a:t>; sie ist also das Resultat des Projekts, das </a:t>
            </a:r>
            <a:r>
              <a:rPr lang="de-DE" altLang="en-US" b="1" smtClean="0"/>
              <a:t>Produkt</a:t>
            </a:r>
            <a:r>
              <a:rPr lang="de-DE" altLang="en-US" smtClean="0"/>
              <a:t>. </a:t>
            </a:r>
            <a:br>
              <a:rPr lang="de-DE" altLang="en-US" smtClean="0"/>
            </a:br>
            <a:r>
              <a:rPr lang="de-DE" altLang="en-US" smtClean="0"/>
              <a:t>Andere wichtige Ziele sind: Erweiterung des Know-hows, Bereitstellung von Bausteinen für spätere Projekte,</a:t>
            </a:r>
            <a:br>
              <a:rPr lang="de-DE" altLang="en-US" smtClean="0"/>
            </a:br>
            <a:r>
              <a:rPr lang="de-DE" altLang="en-US" smtClean="0"/>
              <a:t>Auslastung der Mitarbeiter.</a:t>
            </a:r>
          </a:p>
          <a:p>
            <a:endParaRPr lang="de-DE" altLang="en-US" smtClean="0"/>
          </a:p>
        </p:txBody>
      </p:sp>
      <p:sp>
        <p:nvSpPr>
          <p:cNvPr id="15364"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2B249C34-A378-449B-9584-7EE84AE5ED46}" type="slidenum">
              <a:rPr lang="de-DE" altLang="en-US" sz="1100"/>
              <a:pPr eaLnBrk="1" hangingPunct="1"/>
              <a:t>12</a:t>
            </a:fld>
            <a:endParaRPr lang="de-DE" altLang="en-US" sz="11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el 1"/>
          <p:cNvSpPr>
            <a:spLocks noGrp="1"/>
          </p:cNvSpPr>
          <p:nvPr>
            <p:ph type="title"/>
          </p:nvPr>
        </p:nvSpPr>
        <p:spPr/>
        <p:txBody>
          <a:bodyPr/>
          <a:lstStyle/>
          <a:p>
            <a:r>
              <a:rPr lang="de-DE" altLang="en-US" smtClean="0"/>
              <a:t>Eigenschaften von Software-Projekten - 2</a:t>
            </a:r>
          </a:p>
        </p:txBody>
      </p:sp>
      <p:sp>
        <p:nvSpPr>
          <p:cNvPr id="16387" name="Inhaltsplatzhalter 2"/>
          <p:cNvSpPr>
            <a:spLocks noGrp="1"/>
          </p:cNvSpPr>
          <p:nvPr>
            <p:ph idx="1"/>
          </p:nvPr>
        </p:nvSpPr>
        <p:spPr>
          <a:xfrm>
            <a:off x="166688" y="714375"/>
            <a:ext cx="9501187" cy="5326063"/>
          </a:xfrm>
        </p:spPr>
        <p:txBody>
          <a:bodyPr/>
          <a:lstStyle/>
          <a:p>
            <a:pPr lvl="1"/>
            <a:r>
              <a:rPr lang="de-DE" altLang="en-US" smtClean="0"/>
              <a:t>Werden die Ziele in hohem Maße erreicht, so ist das </a:t>
            </a:r>
            <a:r>
              <a:rPr lang="de-DE" altLang="en-US" b="1" smtClean="0"/>
              <a:t>Projekt erfolgreich</a:t>
            </a:r>
            <a:r>
              <a:rPr lang="de-DE" altLang="en-US" smtClean="0"/>
              <a:t>. </a:t>
            </a:r>
          </a:p>
          <a:p>
            <a:pPr lvl="1"/>
            <a:r>
              <a:rPr lang="de-DE" altLang="en-US" smtClean="0"/>
              <a:t>Das Produkt hat einen </a:t>
            </a:r>
            <a:r>
              <a:rPr lang="de-DE" altLang="en-US" b="1" smtClean="0"/>
              <a:t>Abnehmer</a:t>
            </a:r>
            <a:r>
              <a:rPr lang="de-DE" altLang="en-US" smtClean="0"/>
              <a:t> oder wird (hoffentlich) einen haben. Dieser Abnehmer ist der </a:t>
            </a:r>
            <a:r>
              <a:rPr lang="de-DE" altLang="en-US" b="1" smtClean="0"/>
              <a:t>Kunde</a:t>
            </a:r>
            <a:r>
              <a:rPr lang="de-DE" altLang="en-US" smtClean="0"/>
              <a:t>. Die späteren Anwender gehören zum Kunden.</a:t>
            </a:r>
          </a:p>
          <a:p>
            <a:pPr lvl="1"/>
            <a:r>
              <a:rPr lang="de-DE" altLang="en-US" smtClean="0"/>
              <a:t>Das Projekt verbindet </a:t>
            </a:r>
            <a:r>
              <a:rPr lang="de-DE" altLang="en-US" b="1" smtClean="0"/>
              <a:t>Menschen</a:t>
            </a:r>
            <a:r>
              <a:rPr lang="de-DE" altLang="en-US" smtClean="0"/>
              <a:t>, </a:t>
            </a:r>
            <a:r>
              <a:rPr lang="de-DE" altLang="en-US" b="1" smtClean="0"/>
              <a:t>Resultate</a:t>
            </a:r>
            <a:r>
              <a:rPr lang="de-DE" altLang="en-US" smtClean="0"/>
              <a:t> (Zwischen- und Endprodukte) und </a:t>
            </a:r>
            <a:r>
              <a:rPr lang="de-DE" altLang="en-US" b="1" smtClean="0"/>
              <a:t>Hilfsmittel</a:t>
            </a:r>
            <a:r>
              <a:rPr lang="de-DE" altLang="en-US" smtClean="0"/>
              <a:t> (</a:t>
            </a:r>
            <a:r>
              <a:rPr lang="de-DE" altLang="en-US" b="1" smtClean="0"/>
              <a:t>Ressourcen</a:t>
            </a:r>
            <a:r>
              <a:rPr lang="de-DE" altLang="en-US" smtClean="0"/>
              <a:t>). </a:t>
            </a:r>
          </a:p>
          <a:p>
            <a:pPr lvl="1"/>
            <a:r>
              <a:rPr lang="de-DE" altLang="en-US" smtClean="0"/>
              <a:t>Die </a:t>
            </a:r>
            <a:r>
              <a:rPr lang="de-DE" altLang="en-US" b="1" smtClean="0"/>
              <a:t>Organisation</a:t>
            </a:r>
            <a:r>
              <a:rPr lang="de-DE" altLang="en-US" smtClean="0"/>
              <a:t> bestimmt deren </a:t>
            </a:r>
            <a:r>
              <a:rPr lang="de-DE" altLang="en-US" b="1" smtClean="0"/>
              <a:t>Rollen</a:t>
            </a:r>
            <a:r>
              <a:rPr lang="de-DE" altLang="en-US" smtClean="0"/>
              <a:t> und </a:t>
            </a:r>
            <a:r>
              <a:rPr lang="de-DE" altLang="en-US" b="1" smtClean="0"/>
              <a:t>Beziehungen</a:t>
            </a:r>
            <a:r>
              <a:rPr lang="de-DE" altLang="en-US" smtClean="0"/>
              <a:t> und die </a:t>
            </a:r>
            <a:r>
              <a:rPr lang="de-DE" altLang="en-US" b="1" smtClean="0"/>
              <a:t>Schnittstellen</a:t>
            </a:r>
            <a:r>
              <a:rPr lang="de-DE" altLang="en-US" smtClean="0"/>
              <a:t> des Projekts nach außen.</a:t>
            </a:r>
          </a:p>
          <a:p>
            <a:r>
              <a:rPr lang="de-DE" altLang="en-US" smtClean="0"/>
              <a:t>Wir verwenden hier die Begriffe </a:t>
            </a:r>
            <a:r>
              <a:rPr lang="de-DE" altLang="en-US" b="1" smtClean="0"/>
              <a:t>Klient</a:t>
            </a:r>
            <a:r>
              <a:rPr lang="de-DE" altLang="en-US" smtClean="0"/>
              <a:t> und </a:t>
            </a:r>
            <a:r>
              <a:rPr lang="de-DE" altLang="en-US" b="1" smtClean="0"/>
              <a:t>Hersteller</a:t>
            </a:r>
            <a:r>
              <a:rPr lang="de-DE" altLang="en-US" smtClean="0"/>
              <a:t>.</a:t>
            </a:r>
          </a:p>
          <a:p>
            <a:r>
              <a:rPr lang="de-DE" altLang="en-US" b="1" smtClean="0"/>
              <a:t>Hersteller</a:t>
            </a:r>
            <a:r>
              <a:rPr lang="de-DE" altLang="en-US" smtClean="0"/>
              <a:t> = Oberbegriff für alle Organisationen, die irgendetwas, insbesondere Software, produzieren. Auch </a:t>
            </a:r>
            <a:r>
              <a:rPr lang="de-DE" altLang="en-US" b="1" smtClean="0"/>
              <a:t>Dienstleistungen</a:t>
            </a:r>
            <a:r>
              <a:rPr lang="de-DE" altLang="en-US" smtClean="0"/>
              <a:t> sind eingeschlossen. </a:t>
            </a:r>
            <a:br>
              <a:rPr lang="de-DE" altLang="en-US" smtClean="0"/>
            </a:br>
            <a:r>
              <a:rPr lang="de-DE" altLang="en-US" smtClean="0"/>
              <a:t>Damit können auch Behörden, Universitäten und Einzelpersonen unter den Begriff des Herstellers fallen.</a:t>
            </a:r>
          </a:p>
          <a:p>
            <a:endParaRPr lang="de-DE" altLang="en-US" smtClean="0"/>
          </a:p>
        </p:txBody>
      </p:sp>
      <p:sp>
        <p:nvSpPr>
          <p:cNvPr id="16388"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AA89AEC9-2AAB-44EE-A18E-1D4345BF28EF}" type="slidenum">
              <a:rPr lang="de-DE" altLang="en-US" sz="1100"/>
              <a:pPr eaLnBrk="1" hangingPunct="1"/>
              <a:t>13</a:t>
            </a:fld>
            <a:endParaRPr lang="de-DE" altLang="en-US" sz="11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el 1"/>
          <p:cNvSpPr>
            <a:spLocks noGrp="1"/>
          </p:cNvSpPr>
          <p:nvPr>
            <p:ph type="title"/>
          </p:nvPr>
        </p:nvSpPr>
        <p:spPr>
          <a:xfrm>
            <a:off x="992188" y="1808163"/>
            <a:ext cx="7921625" cy="1008062"/>
          </a:xfrm>
        </p:spPr>
        <p:txBody>
          <a:bodyPr>
            <a:spAutoFit/>
          </a:bodyPr>
          <a:lstStyle/>
          <a:p>
            <a:r>
              <a:rPr lang="de-DE" altLang="en-US" smtClean="0"/>
              <a:t>7.3	Projekttypen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el 1"/>
          <p:cNvSpPr>
            <a:spLocks noGrp="1"/>
          </p:cNvSpPr>
          <p:nvPr>
            <p:ph type="title"/>
          </p:nvPr>
        </p:nvSpPr>
        <p:spPr/>
        <p:txBody>
          <a:bodyPr/>
          <a:lstStyle/>
          <a:p>
            <a:r>
              <a:rPr lang="de-DE" altLang="en-US" smtClean="0"/>
              <a:t>Projekttypen - 1</a:t>
            </a:r>
          </a:p>
        </p:txBody>
      </p:sp>
      <p:sp>
        <p:nvSpPr>
          <p:cNvPr id="18435" name="Inhaltsplatzhalter 2"/>
          <p:cNvSpPr>
            <a:spLocks noGrp="1"/>
          </p:cNvSpPr>
          <p:nvPr>
            <p:ph idx="1"/>
          </p:nvPr>
        </p:nvSpPr>
        <p:spPr>
          <a:xfrm>
            <a:off x="166688" y="981075"/>
            <a:ext cx="9501187" cy="5326063"/>
          </a:xfrm>
        </p:spPr>
        <p:txBody>
          <a:bodyPr/>
          <a:lstStyle/>
          <a:p>
            <a:r>
              <a:rPr lang="de-DE" altLang="en-US" smtClean="0"/>
              <a:t>Klassifikation nach Art der </a:t>
            </a:r>
            <a:r>
              <a:rPr lang="de-DE" altLang="en-US" b="1" smtClean="0"/>
              <a:t>Auftragsbeziehung</a:t>
            </a:r>
            <a:r>
              <a:rPr lang="de-DE" altLang="en-US" smtClean="0"/>
              <a:t> und der </a:t>
            </a:r>
            <a:r>
              <a:rPr lang="de-DE" altLang="en-US" b="1" smtClean="0"/>
              <a:t>Abrechnung</a:t>
            </a:r>
            <a:r>
              <a:rPr lang="de-DE" altLang="en-US" smtClean="0"/>
              <a:t>.</a:t>
            </a:r>
          </a:p>
          <a:p>
            <a:r>
              <a:rPr lang="de-DE" altLang="en-US" smtClean="0">
                <a:solidFill>
                  <a:srgbClr val="0000FF"/>
                </a:solidFill>
              </a:rPr>
              <a:t>Entwicklungsprojekt</a:t>
            </a:r>
          </a:p>
          <a:p>
            <a:pPr lvl="1"/>
            <a:r>
              <a:rPr lang="de-DE" altLang="en-US" smtClean="0"/>
              <a:t>Ein Software-Produkt wird entwickelt, damit es später </a:t>
            </a:r>
            <a:r>
              <a:rPr lang="de-DE" altLang="en-US" b="1" smtClean="0"/>
              <a:t>auf dem Markt </a:t>
            </a:r>
            <a:r>
              <a:rPr lang="de-DE" altLang="en-US" smtClean="0"/>
              <a:t>angeboten werden kann. </a:t>
            </a:r>
          </a:p>
          <a:p>
            <a:pPr lvl="1"/>
            <a:r>
              <a:rPr lang="de-DE" altLang="en-US" smtClean="0"/>
              <a:t>Auftraggeber = Marketingabteilung; Finanzierung aus dem </a:t>
            </a:r>
            <a:r>
              <a:rPr lang="de-DE" altLang="en-US" b="1" smtClean="0"/>
              <a:t>Entwicklungsbudge</a:t>
            </a:r>
            <a:r>
              <a:rPr lang="de-DE" altLang="en-US" smtClean="0"/>
              <a:t>t Projekte. </a:t>
            </a:r>
          </a:p>
          <a:p>
            <a:r>
              <a:rPr lang="de-DE" altLang="en-US" smtClean="0">
                <a:solidFill>
                  <a:srgbClr val="0000FF"/>
                </a:solidFill>
              </a:rPr>
              <a:t>Auftragsprojekt</a:t>
            </a:r>
          </a:p>
          <a:p>
            <a:pPr lvl="1"/>
            <a:r>
              <a:rPr lang="de-DE" altLang="en-US" smtClean="0"/>
              <a:t>Der Software- Hersteller entwickelt die Software nach den </a:t>
            </a:r>
            <a:r>
              <a:rPr lang="de-DE" altLang="en-US" b="1" smtClean="0"/>
              <a:t>Wünschen eines externen Auftraggebers</a:t>
            </a:r>
            <a:r>
              <a:rPr lang="de-DE" altLang="en-US" smtClean="0"/>
              <a:t>. </a:t>
            </a:r>
          </a:p>
          <a:p>
            <a:pPr lvl="1"/>
            <a:r>
              <a:rPr lang="de-DE" altLang="en-US" smtClean="0"/>
              <a:t>Klare Rollenverteilung, expliziter Vertrag, Lieferungen sind mit Zahlungen verknüpft. Oft gibt der Kunde Merkmale des Projekts vor, z. B. die einzusetzenden Programmiersprachen.</a:t>
            </a:r>
          </a:p>
          <a:p>
            <a:endParaRPr lang="de-DE" altLang="en-US" smtClean="0"/>
          </a:p>
        </p:txBody>
      </p:sp>
      <p:sp>
        <p:nvSpPr>
          <p:cNvPr id="18436"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1F2444C9-B616-4E5D-883C-5600702A669A}" type="slidenum">
              <a:rPr lang="de-DE" altLang="en-US" sz="1100"/>
              <a:pPr eaLnBrk="1" hangingPunct="1"/>
              <a:t>15</a:t>
            </a:fld>
            <a:endParaRPr lang="de-DE" altLang="en-US" sz="11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el 1"/>
          <p:cNvSpPr>
            <a:spLocks noGrp="1"/>
          </p:cNvSpPr>
          <p:nvPr>
            <p:ph type="title"/>
          </p:nvPr>
        </p:nvSpPr>
        <p:spPr/>
        <p:txBody>
          <a:bodyPr/>
          <a:lstStyle/>
          <a:p>
            <a:r>
              <a:rPr lang="de-DE" altLang="en-US" smtClean="0"/>
              <a:t>Projekttypen - 2</a:t>
            </a:r>
          </a:p>
        </p:txBody>
      </p:sp>
      <p:sp>
        <p:nvSpPr>
          <p:cNvPr id="19459" name="Inhaltsplatzhalter 2"/>
          <p:cNvSpPr>
            <a:spLocks noGrp="1"/>
          </p:cNvSpPr>
          <p:nvPr>
            <p:ph idx="1"/>
          </p:nvPr>
        </p:nvSpPr>
        <p:spPr>
          <a:xfrm>
            <a:off x="166688" y="785813"/>
            <a:ext cx="9501187" cy="5326062"/>
          </a:xfrm>
        </p:spPr>
        <p:txBody>
          <a:bodyPr/>
          <a:lstStyle/>
          <a:p>
            <a:r>
              <a:rPr lang="de-DE" altLang="en-US" smtClean="0">
                <a:solidFill>
                  <a:srgbClr val="0000FF"/>
                </a:solidFill>
              </a:rPr>
              <a:t>EDV-Projekt</a:t>
            </a:r>
          </a:p>
          <a:p>
            <a:pPr lvl="1"/>
            <a:r>
              <a:rPr lang="de-DE" altLang="en-US" smtClean="0"/>
              <a:t>Im Hause wird Software für den </a:t>
            </a:r>
            <a:r>
              <a:rPr lang="de-DE" altLang="en-US" b="1" smtClean="0"/>
              <a:t>eigenen Bedarf </a:t>
            </a:r>
            <a:r>
              <a:rPr lang="de-DE" altLang="en-US" smtClean="0"/>
              <a:t>entwickelt.</a:t>
            </a:r>
          </a:p>
          <a:p>
            <a:pPr lvl="1"/>
            <a:r>
              <a:rPr lang="de-DE" altLang="en-US" smtClean="0"/>
              <a:t>Hersteller und Auftraggeber sind in derselben Organisation, Bezahlung erfolgt mit „Papiergeld“. Konflikte werden durch den gemeinsamen Vorgesetzten gelöst (oder nicht gelöst). </a:t>
            </a:r>
          </a:p>
          <a:p>
            <a:r>
              <a:rPr lang="de-DE" altLang="en-US" smtClean="0">
                <a:solidFill>
                  <a:srgbClr val="0000FF"/>
                </a:solidFill>
              </a:rPr>
              <a:t>Systemprojekt</a:t>
            </a:r>
          </a:p>
          <a:p>
            <a:pPr lvl="1"/>
            <a:r>
              <a:rPr lang="de-DE" altLang="en-US" smtClean="0"/>
              <a:t>Kunde bestellt ein </a:t>
            </a:r>
            <a:r>
              <a:rPr lang="de-DE" altLang="en-US" b="1" smtClean="0"/>
              <a:t>komplexes System</a:t>
            </a:r>
            <a:r>
              <a:rPr lang="de-DE" altLang="en-US" smtClean="0"/>
              <a:t>, </a:t>
            </a:r>
            <a:r>
              <a:rPr lang="de-DE" altLang="en-US" smtClean="0">
                <a:solidFill>
                  <a:srgbClr val="0000FF"/>
                </a:solidFill>
              </a:rPr>
              <a:t>z.B. eine Industrieanlage</a:t>
            </a:r>
            <a:r>
              <a:rPr lang="de-DE" altLang="en-US" smtClean="0"/>
              <a:t>. </a:t>
            </a:r>
            <a:br>
              <a:rPr lang="de-DE" altLang="en-US" smtClean="0"/>
            </a:br>
            <a:r>
              <a:rPr lang="de-DE" altLang="en-US" smtClean="0"/>
              <a:t>Das System enthält mehr oder minder viel Software (d. h. die Software ist </a:t>
            </a:r>
            <a:r>
              <a:rPr lang="de-DE" altLang="en-US" b="1" smtClean="0"/>
              <a:t>Teil des Systems</a:t>
            </a:r>
            <a:r>
              <a:rPr lang="de-DE" altLang="en-US" smtClean="0"/>
              <a:t>). Die Software-Leute erbringen ihre Leistung also zusammen mit den übrigen Ingenieuren des Herstellers.</a:t>
            </a:r>
          </a:p>
          <a:p>
            <a:pPr lvl="1"/>
            <a:r>
              <a:rPr lang="de-DE" altLang="en-US" smtClean="0"/>
              <a:t>Unterschiedlich starke Einflussnahme des Kunden auf die Software! </a:t>
            </a:r>
          </a:p>
          <a:p>
            <a:r>
              <a:rPr lang="de-DE" altLang="en-US" b="1" smtClean="0"/>
              <a:t>Ähnlich</a:t>
            </a:r>
            <a:r>
              <a:rPr lang="de-DE" altLang="en-US" smtClean="0"/>
              <a:t>: Entwicklung eines </a:t>
            </a:r>
            <a:r>
              <a:rPr lang="de-DE" altLang="en-US" b="1" smtClean="0"/>
              <a:t>Produkts aus Hard- und Software</a:t>
            </a:r>
            <a:r>
              <a:rPr lang="de-DE" altLang="en-US" smtClean="0"/>
              <a:t>.</a:t>
            </a:r>
          </a:p>
          <a:p>
            <a:endParaRPr lang="de-DE" altLang="en-US" smtClean="0"/>
          </a:p>
        </p:txBody>
      </p:sp>
      <p:sp>
        <p:nvSpPr>
          <p:cNvPr id="19460"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F1E5DD51-AC6D-4ADD-948A-8DFA293BBA2D}" type="slidenum">
              <a:rPr lang="de-DE" altLang="en-US" sz="1100"/>
              <a:pPr eaLnBrk="1" hangingPunct="1"/>
              <a:t>16</a:t>
            </a:fld>
            <a:endParaRPr lang="de-DE" altLang="en-US" sz="11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el 1"/>
          <p:cNvSpPr>
            <a:spLocks noGrp="1"/>
          </p:cNvSpPr>
          <p:nvPr>
            <p:ph type="title"/>
          </p:nvPr>
        </p:nvSpPr>
        <p:spPr/>
        <p:txBody>
          <a:bodyPr/>
          <a:lstStyle/>
          <a:p>
            <a:r>
              <a:rPr lang="de-DE" altLang="en-US" smtClean="0"/>
              <a:t>Zusammenfassung der Projekttypen</a:t>
            </a:r>
          </a:p>
        </p:txBody>
      </p:sp>
      <p:sp>
        <p:nvSpPr>
          <p:cNvPr id="20483" name="Inhaltsplatzhalter 4"/>
          <p:cNvSpPr>
            <a:spLocks noGrp="1"/>
          </p:cNvSpPr>
          <p:nvPr>
            <p:ph idx="1"/>
          </p:nvPr>
        </p:nvSpPr>
        <p:spPr>
          <a:xfrm>
            <a:off x="166688" y="5357813"/>
            <a:ext cx="9501187" cy="949325"/>
          </a:xfrm>
        </p:spPr>
        <p:txBody>
          <a:bodyPr/>
          <a:lstStyle/>
          <a:p>
            <a:r>
              <a:rPr lang="de-DE" altLang="en-US" smtClean="0"/>
              <a:t>In kleinen Firmen wird meist vorhandene Software bearbeitet. Das ist dem EDV-Projekt ähnlich, aber mit anderem Anwendungsgebiet.</a:t>
            </a:r>
          </a:p>
          <a:p>
            <a:endParaRPr lang="de-DE" altLang="en-US" smtClean="0"/>
          </a:p>
        </p:txBody>
      </p:sp>
      <p:sp>
        <p:nvSpPr>
          <p:cNvPr id="20484" name="Foliennummernplatzhalter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48F889EB-C13C-4E58-8C70-C79EA6833F45}" type="slidenum">
              <a:rPr lang="de-DE" altLang="en-US" sz="1100"/>
              <a:pPr eaLnBrk="1" hangingPunct="1"/>
              <a:t>17</a:t>
            </a:fld>
            <a:endParaRPr lang="de-DE" altLang="en-US" sz="1100"/>
          </a:p>
        </p:txBody>
      </p:sp>
      <p:graphicFrame>
        <p:nvGraphicFramePr>
          <p:cNvPr id="7" name="Table 6"/>
          <p:cNvGraphicFramePr>
            <a:graphicFrameLocks noGrp="1"/>
          </p:cNvGraphicFramePr>
          <p:nvPr/>
        </p:nvGraphicFramePr>
        <p:xfrm>
          <a:off x="273050" y="836613"/>
          <a:ext cx="9217025" cy="4265612"/>
        </p:xfrm>
        <a:graphic>
          <a:graphicData uri="http://schemas.openxmlformats.org/drawingml/2006/table">
            <a:tbl>
              <a:tblPr/>
              <a:tblGrid>
                <a:gridCol w="1661208">
                  <a:extLst>
                    <a:ext uri="{9D8B030D-6E8A-4147-A177-3AD203B41FA5}">
                      <a16:colId xmlns:a16="http://schemas.microsoft.com/office/drawing/2014/main" val="20000"/>
                    </a:ext>
                  </a:extLst>
                </a:gridCol>
                <a:gridCol w="2331050">
                  <a:extLst>
                    <a:ext uri="{9D8B030D-6E8A-4147-A177-3AD203B41FA5}">
                      <a16:colId xmlns:a16="http://schemas.microsoft.com/office/drawing/2014/main" val="20001"/>
                    </a:ext>
                  </a:extLst>
                </a:gridCol>
                <a:gridCol w="1286097">
                  <a:extLst>
                    <a:ext uri="{9D8B030D-6E8A-4147-A177-3AD203B41FA5}">
                      <a16:colId xmlns:a16="http://schemas.microsoft.com/office/drawing/2014/main" val="20002"/>
                    </a:ext>
                  </a:extLst>
                </a:gridCol>
                <a:gridCol w="1286097">
                  <a:extLst>
                    <a:ext uri="{9D8B030D-6E8A-4147-A177-3AD203B41FA5}">
                      <a16:colId xmlns:a16="http://schemas.microsoft.com/office/drawing/2014/main" val="20003"/>
                    </a:ext>
                  </a:extLst>
                </a:gridCol>
                <a:gridCol w="1366477">
                  <a:extLst>
                    <a:ext uri="{9D8B030D-6E8A-4147-A177-3AD203B41FA5}">
                      <a16:colId xmlns:a16="http://schemas.microsoft.com/office/drawing/2014/main" val="20004"/>
                    </a:ext>
                  </a:extLst>
                </a:gridCol>
                <a:gridCol w="1286097">
                  <a:extLst>
                    <a:ext uri="{9D8B030D-6E8A-4147-A177-3AD203B41FA5}">
                      <a16:colId xmlns:a16="http://schemas.microsoft.com/office/drawing/2014/main" val="20005"/>
                    </a:ext>
                  </a:extLst>
                </a:gridCol>
              </a:tblGrid>
              <a:tr h="357571">
                <a:tc>
                  <a:txBody>
                    <a:bodyPr/>
                    <a:lstStyle/>
                    <a:p>
                      <a:pPr marL="177800">
                        <a:lnSpc>
                          <a:spcPct val="100000"/>
                        </a:lnSpc>
                        <a:spcBef>
                          <a:spcPts val="900"/>
                        </a:spcBef>
                        <a:spcAft>
                          <a:spcPts val="0"/>
                        </a:spcAft>
                        <a:tabLst>
                          <a:tab pos="177800" algn="l"/>
                          <a:tab pos="215900" algn="l"/>
                          <a:tab pos="393700" algn="l"/>
                          <a:tab pos="749300" algn="l"/>
                          <a:tab pos="1104900" algn="l"/>
                          <a:tab pos="1473200" algn="l"/>
                          <a:tab pos="1828800" algn="l"/>
                        </a:tabLst>
                      </a:pPr>
                      <a:r>
                        <a:rPr lang="de-DE" sz="1600" b="1" dirty="0">
                          <a:solidFill>
                            <a:srgbClr val="000000"/>
                          </a:solidFill>
                          <a:latin typeface="+mn-lt"/>
                          <a:ea typeface="PMingLiU"/>
                          <a:cs typeface="Helvetica"/>
                        </a:rPr>
                        <a:t>Projektart</a:t>
                      </a:r>
                      <a:endParaRPr lang="de-DE" sz="1600" dirty="0">
                        <a:solidFill>
                          <a:srgbClr val="000000"/>
                        </a:solidFill>
                        <a:latin typeface="+mn-lt"/>
                        <a:ea typeface="PMingLiU"/>
                        <a:cs typeface="Times New Roman"/>
                      </a:endParaRPr>
                    </a:p>
                  </a:txBody>
                  <a:tcPr marL="50800" marR="25400" marT="50804" marB="38103">
                    <a:lnL>
                      <a:noFill/>
                    </a:lnL>
                    <a:lnR w="12700" cap="flat" cmpd="sng" algn="ctr">
                      <a:solidFill>
                        <a:srgbClr val="000000"/>
                      </a:solidFill>
                      <a:prstDash val="solid"/>
                      <a:round/>
                      <a:headEnd type="none" w="med" len="med"/>
                      <a:tailEnd type="none" w="med" len="med"/>
                    </a:lnR>
                    <a:lnT w="19050" cap="flat" cmpd="sng" algn="ctr">
                      <a:solidFill>
                        <a:srgbClr val="666666"/>
                      </a:solidFill>
                      <a:prstDash val="solid"/>
                      <a:round/>
                      <a:headEnd type="none" w="med" len="med"/>
                      <a:tailEnd type="none" w="med" len="med"/>
                    </a:lnT>
                    <a:lnB>
                      <a:noFill/>
                    </a:lnB>
                    <a:solidFill>
                      <a:schemeClr val="accent1">
                        <a:lumMod val="20000"/>
                        <a:lumOff val="80000"/>
                      </a:schemeClr>
                    </a:solidFill>
                  </a:tcPr>
                </a:tc>
                <a:tc>
                  <a:txBody>
                    <a:bodyPr/>
                    <a:lstStyle/>
                    <a:p>
                      <a:pPr marL="177800">
                        <a:lnSpc>
                          <a:spcPct val="100000"/>
                        </a:lnSpc>
                        <a:spcBef>
                          <a:spcPts val="900"/>
                        </a:spcBef>
                        <a:spcAft>
                          <a:spcPts val="0"/>
                        </a:spcAft>
                        <a:tabLst>
                          <a:tab pos="177800" algn="l"/>
                          <a:tab pos="215900" algn="l"/>
                          <a:tab pos="393700" algn="l"/>
                          <a:tab pos="749300" algn="l"/>
                          <a:tab pos="1104900" algn="l"/>
                          <a:tab pos="1473200" algn="l"/>
                          <a:tab pos="1828800" algn="l"/>
                        </a:tabLst>
                      </a:pPr>
                      <a:r>
                        <a:rPr lang="de-DE" sz="1600" b="1" dirty="0">
                          <a:solidFill>
                            <a:srgbClr val="000000"/>
                          </a:solidFill>
                          <a:latin typeface="+mn-lt"/>
                          <a:ea typeface="PMingLiU"/>
                          <a:cs typeface="Helvetica"/>
                        </a:rPr>
                        <a:t>Ergebnis</a:t>
                      </a:r>
                      <a:endParaRPr lang="de-DE" sz="1600" dirty="0">
                        <a:solidFill>
                          <a:srgbClr val="000000"/>
                        </a:solidFill>
                        <a:latin typeface="+mn-lt"/>
                        <a:ea typeface="PMingLiU"/>
                        <a:cs typeface="Times New Roman"/>
                      </a:endParaRPr>
                    </a:p>
                  </a:txBody>
                  <a:tcPr marL="50800" marR="25400" marT="50804" marB="381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666666"/>
                      </a:solidFill>
                      <a:prstDash val="solid"/>
                      <a:round/>
                      <a:headEnd type="none" w="med" len="med"/>
                      <a:tailEnd type="none" w="med" len="med"/>
                    </a:lnT>
                    <a:lnB>
                      <a:noFill/>
                    </a:lnB>
                    <a:solidFill>
                      <a:schemeClr val="accent1">
                        <a:lumMod val="20000"/>
                        <a:lumOff val="80000"/>
                      </a:schemeClr>
                    </a:solidFill>
                  </a:tcPr>
                </a:tc>
                <a:tc gridSpan="4">
                  <a:txBody>
                    <a:bodyPr/>
                    <a:lstStyle/>
                    <a:p>
                      <a:pPr marL="177800" algn="ctr">
                        <a:lnSpc>
                          <a:spcPct val="100000"/>
                        </a:lnSpc>
                        <a:spcBef>
                          <a:spcPts val="900"/>
                        </a:spcBef>
                        <a:spcAft>
                          <a:spcPts val="0"/>
                        </a:spcAft>
                        <a:tabLst>
                          <a:tab pos="177800" algn="l"/>
                          <a:tab pos="215900" algn="l"/>
                          <a:tab pos="393700" algn="l"/>
                          <a:tab pos="749300" algn="l"/>
                          <a:tab pos="1104900" algn="l"/>
                          <a:tab pos="1473200" algn="l"/>
                          <a:tab pos="1828800" algn="l"/>
                        </a:tabLst>
                      </a:pPr>
                      <a:r>
                        <a:rPr lang="de-DE" sz="1600" b="1">
                          <a:solidFill>
                            <a:srgbClr val="000000"/>
                          </a:solidFill>
                          <a:latin typeface="+mn-lt"/>
                          <a:ea typeface="PMingLiU"/>
                          <a:cs typeface="Helvetica"/>
                        </a:rPr>
                        <a:t>Auftraggeber</a:t>
                      </a:r>
                      <a:endParaRPr lang="de-DE" sz="1600">
                        <a:solidFill>
                          <a:srgbClr val="000000"/>
                        </a:solidFill>
                        <a:latin typeface="+mn-lt"/>
                        <a:ea typeface="PMingLiU"/>
                        <a:cs typeface="Times New Roman"/>
                      </a:endParaRPr>
                    </a:p>
                  </a:txBody>
                  <a:tcPr marL="50800" marR="25400" marT="50804" marB="38103">
                    <a:lnL w="12700" cap="flat" cmpd="sng" algn="ctr">
                      <a:solidFill>
                        <a:srgbClr val="000000"/>
                      </a:solidFill>
                      <a:prstDash val="solid"/>
                      <a:round/>
                      <a:headEnd type="none" w="med" len="med"/>
                      <a:tailEnd type="none" w="med" len="med"/>
                    </a:lnL>
                    <a:lnR>
                      <a:noFill/>
                    </a:lnR>
                    <a:lnT w="19050" cap="flat" cmpd="sng" algn="ctr">
                      <a:solidFill>
                        <a:srgbClr val="666666"/>
                      </a:solidFill>
                      <a:prstDash val="solid"/>
                      <a:round/>
                      <a:headEnd type="none" w="med" len="med"/>
                      <a:tailEnd type="none" w="med" len="med"/>
                    </a:lnT>
                    <a:lnB>
                      <a:noFill/>
                    </a:lnB>
                    <a:solidFill>
                      <a:schemeClr val="accent1">
                        <a:lumMod val="20000"/>
                        <a:lumOff val="80000"/>
                      </a:schemeClr>
                    </a:solidFill>
                  </a:tcP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10000"/>
                  </a:ext>
                </a:extLst>
              </a:tr>
              <a:tr h="357571">
                <a:tc>
                  <a:txBody>
                    <a:bodyPr/>
                    <a:lstStyle/>
                    <a:p>
                      <a:pPr marL="177800">
                        <a:lnSpc>
                          <a:spcPct val="100000"/>
                        </a:lnSpc>
                        <a:spcBef>
                          <a:spcPts val="900"/>
                        </a:spcBef>
                        <a:spcAft>
                          <a:spcPts val="0"/>
                        </a:spcAft>
                        <a:tabLst>
                          <a:tab pos="177800" algn="l"/>
                          <a:tab pos="215900" algn="l"/>
                          <a:tab pos="393700" algn="l"/>
                          <a:tab pos="749300" algn="l"/>
                          <a:tab pos="1104900" algn="l"/>
                          <a:tab pos="1473200" algn="l"/>
                          <a:tab pos="1828800" algn="l"/>
                        </a:tabLst>
                      </a:pPr>
                      <a:endParaRPr lang="de-DE" sz="1600" dirty="0">
                        <a:solidFill>
                          <a:srgbClr val="000000"/>
                        </a:solidFill>
                        <a:latin typeface="+mn-lt"/>
                        <a:ea typeface="PMingLiU"/>
                        <a:cs typeface="Times New Roman"/>
                      </a:endParaRPr>
                    </a:p>
                  </a:txBody>
                  <a:tcPr marL="50800" marR="25400" marT="50804" marB="38103">
                    <a:lnL>
                      <a:noFill/>
                    </a:lnL>
                    <a:lnR w="12700" cap="flat" cmpd="sng" algn="ctr">
                      <a:solidFill>
                        <a:srgbClr val="000000"/>
                      </a:solidFill>
                      <a:prstDash val="solid"/>
                      <a:round/>
                      <a:headEnd type="none" w="med" len="med"/>
                      <a:tailEnd type="none" w="med" len="med"/>
                    </a:lnR>
                    <a:lnT>
                      <a:noFill/>
                    </a:lnT>
                    <a:lnB>
                      <a:noFill/>
                    </a:lnB>
                    <a:solidFill>
                      <a:schemeClr val="accent1">
                        <a:lumMod val="20000"/>
                        <a:lumOff val="80000"/>
                      </a:schemeClr>
                    </a:solidFill>
                  </a:tcPr>
                </a:tc>
                <a:tc>
                  <a:txBody>
                    <a:bodyPr/>
                    <a:lstStyle/>
                    <a:p>
                      <a:pPr marL="177800">
                        <a:lnSpc>
                          <a:spcPct val="100000"/>
                        </a:lnSpc>
                        <a:spcBef>
                          <a:spcPts val="900"/>
                        </a:spcBef>
                        <a:spcAft>
                          <a:spcPts val="0"/>
                        </a:spcAft>
                        <a:tabLst>
                          <a:tab pos="177800" algn="l"/>
                          <a:tab pos="215900" algn="l"/>
                          <a:tab pos="393700" algn="l"/>
                          <a:tab pos="749300" algn="l"/>
                          <a:tab pos="1104900" algn="l"/>
                          <a:tab pos="1473200" algn="l"/>
                          <a:tab pos="1828800" algn="l"/>
                        </a:tabLst>
                      </a:pPr>
                      <a:endParaRPr lang="de-DE" sz="1600" dirty="0">
                        <a:solidFill>
                          <a:srgbClr val="000000"/>
                        </a:solidFill>
                        <a:latin typeface="+mn-lt"/>
                        <a:ea typeface="PMingLiU"/>
                        <a:cs typeface="Times New Roman"/>
                      </a:endParaRPr>
                    </a:p>
                  </a:txBody>
                  <a:tcPr marL="50800" marR="25400" marT="50804" marB="381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1">
                        <a:lumMod val="20000"/>
                        <a:lumOff val="80000"/>
                      </a:schemeClr>
                    </a:solidFill>
                  </a:tcPr>
                </a:tc>
                <a:tc rowSpan="2">
                  <a:txBody>
                    <a:bodyPr/>
                    <a:lstStyle/>
                    <a:p>
                      <a:pPr marL="0" algn="ctr">
                        <a:lnSpc>
                          <a:spcPct val="100000"/>
                        </a:lnSpc>
                        <a:spcBef>
                          <a:spcPts val="700"/>
                        </a:spcBef>
                        <a:spcAft>
                          <a:spcPts val="0"/>
                        </a:spcAft>
                        <a:tabLst>
                          <a:tab pos="177800" algn="l"/>
                          <a:tab pos="215900" algn="l"/>
                          <a:tab pos="393700" algn="l"/>
                          <a:tab pos="749300" algn="l"/>
                          <a:tab pos="1104900" algn="l"/>
                          <a:tab pos="1473200" algn="l"/>
                          <a:tab pos="1828800" algn="l"/>
                        </a:tabLst>
                      </a:pPr>
                      <a:r>
                        <a:rPr lang="de-DE" sz="1600" b="1" dirty="0">
                          <a:solidFill>
                            <a:srgbClr val="000000"/>
                          </a:solidFill>
                          <a:latin typeface="+mn-lt"/>
                          <a:ea typeface="PMingLiU"/>
                          <a:cs typeface="Helvetica"/>
                        </a:rPr>
                        <a:t>internes</a:t>
                      </a:r>
                      <a:br>
                        <a:rPr lang="de-DE" sz="1600" b="1" dirty="0">
                          <a:solidFill>
                            <a:srgbClr val="000000"/>
                          </a:solidFill>
                          <a:latin typeface="+mn-lt"/>
                          <a:ea typeface="PMingLiU"/>
                          <a:cs typeface="Helvetica"/>
                        </a:rPr>
                      </a:br>
                      <a:r>
                        <a:rPr lang="de-DE" sz="1600" b="1" dirty="0">
                          <a:solidFill>
                            <a:srgbClr val="000000"/>
                          </a:solidFill>
                          <a:latin typeface="+mn-lt"/>
                          <a:ea typeface="PMingLiU"/>
                          <a:cs typeface="Helvetica"/>
                        </a:rPr>
                        <a:t>Marketing</a:t>
                      </a:r>
                      <a:endParaRPr lang="de-DE" sz="1600" dirty="0">
                        <a:solidFill>
                          <a:srgbClr val="000000"/>
                        </a:solidFill>
                        <a:latin typeface="+mn-lt"/>
                        <a:ea typeface="PMingLiU"/>
                        <a:cs typeface="Times New Roman"/>
                      </a:endParaRPr>
                    </a:p>
                  </a:txBody>
                  <a:tcPr marL="50800" marR="25400" marT="25402" marB="381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20000"/>
                        <a:lumOff val="80000"/>
                      </a:schemeClr>
                    </a:solidFill>
                  </a:tcPr>
                </a:tc>
                <a:tc rowSpan="2">
                  <a:txBody>
                    <a:bodyPr/>
                    <a:lstStyle/>
                    <a:p>
                      <a:pPr marL="0" algn="ctr">
                        <a:lnSpc>
                          <a:spcPct val="100000"/>
                        </a:lnSpc>
                        <a:spcBef>
                          <a:spcPts val="700"/>
                        </a:spcBef>
                        <a:spcAft>
                          <a:spcPts val="0"/>
                        </a:spcAft>
                        <a:tabLst>
                          <a:tab pos="177800" algn="l"/>
                          <a:tab pos="215900" algn="l"/>
                          <a:tab pos="393700" algn="l"/>
                          <a:tab pos="749300" algn="l"/>
                          <a:tab pos="1104900" algn="l"/>
                          <a:tab pos="1473200" algn="l"/>
                          <a:tab pos="1828800" algn="l"/>
                        </a:tabLst>
                      </a:pPr>
                      <a:r>
                        <a:rPr lang="de-DE" sz="1600" b="1" dirty="0">
                          <a:solidFill>
                            <a:srgbClr val="000000"/>
                          </a:solidFill>
                          <a:latin typeface="+mn-lt"/>
                          <a:ea typeface="PMingLiU"/>
                          <a:cs typeface="Helvetica"/>
                        </a:rPr>
                        <a:t>externer Kunde</a:t>
                      </a:r>
                      <a:endParaRPr lang="de-DE" sz="1600" dirty="0">
                        <a:solidFill>
                          <a:srgbClr val="000000"/>
                        </a:solidFill>
                        <a:latin typeface="+mn-lt"/>
                        <a:ea typeface="PMingLiU"/>
                        <a:cs typeface="Times New Roman"/>
                      </a:endParaRPr>
                    </a:p>
                  </a:txBody>
                  <a:tcPr marL="50800" marR="25400" marT="25402" marB="381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20000"/>
                        <a:lumOff val="80000"/>
                      </a:schemeClr>
                    </a:solidFill>
                  </a:tcPr>
                </a:tc>
                <a:tc rowSpan="2">
                  <a:txBody>
                    <a:bodyPr/>
                    <a:lstStyle/>
                    <a:p>
                      <a:pPr marL="0" algn="ctr">
                        <a:lnSpc>
                          <a:spcPct val="100000"/>
                        </a:lnSpc>
                        <a:spcBef>
                          <a:spcPts val="700"/>
                        </a:spcBef>
                        <a:spcAft>
                          <a:spcPts val="0"/>
                        </a:spcAft>
                        <a:tabLst>
                          <a:tab pos="177800" algn="l"/>
                          <a:tab pos="393700" algn="l"/>
                          <a:tab pos="749300" algn="l"/>
                          <a:tab pos="1104900" algn="l"/>
                          <a:tab pos="1473200" algn="l"/>
                          <a:tab pos="1828800" algn="l"/>
                        </a:tabLst>
                      </a:pPr>
                      <a:r>
                        <a:rPr lang="de-DE" sz="1600" b="1" dirty="0">
                          <a:solidFill>
                            <a:srgbClr val="000000"/>
                          </a:solidFill>
                          <a:latin typeface="+mn-lt"/>
                          <a:ea typeface="PMingLiU"/>
                          <a:cs typeface="Helvetica"/>
                        </a:rPr>
                        <a:t>internes</a:t>
                      </a:r>
                      <a:br>
                        <a:rPr lang="de-DE" sz="1600" b="1" dirty="0">
                          <a:solidFill>
                            <a:srgbClr val="000000"/>
                          </a:solidFill>
                          <a:latin typeface="+mn-lt"/>
                          <a:ea typeface="PMingLiU"/>
                          <a:cs typeface="Helvetica"/>
                        </a:rPr>
                      </a:br>
                      <a:r>
                        <a:rPr lang="de-DE" sz="1600" b="1" dirty="0" smtClean="0">
                          <a:solidFill>
                            <a:srgbClr val="000000"/>
                          </a:solidFill>
                          <a:latin typeface="+mn-lt"/>
                          <a:ea typeface="PMingLiU"/>
                          <a:cs typeface="Helvetica"/>
                        </a:rPr>
                        <a:t>Manage-</a:t>
                      </a:r>
                      <a:r>
                        <a:rPr lang="de-DE" sz="1600" b="1" dirty="0" err="1" smtClean="0">
                          <a:solidFill>
                            <a:srgbClr val="000000"/>
                          </a:solidFill>
                          <a:latin typeface="+mn-lt"/>
                          <a:ea typeface="PMingLiU"/>
                          <a:cs typeface="Helvetica"/>
                        </a:rPr>
                        <a:t>ment</a:t>
                      </a:r>
                      <a:endParaRPr lang="de-DE" sz="1600" dirty="0">
                        <a:solidFill>
                          <a:srgbClr val="000000"/>
                        </a:solidFill>
                        <a:latin typeface="+mn-lt"/>
                        <a:ea typeface="PMingLiU"/>
                        <a:cs typeface="Times New Roman"/>
                      </a:endParaRPr>
                    </a:p>
                  </a:txBody>
                  <a:tcPr marL="50800" marR="25400" marT="25402" marB="381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20000"/>
                        <a:lumOff val="80000"/>
                      </a:schemeClr>
                    </a:solidFill>
                  </a:tcPr>
                </a:tc>
                <a:tc rowSpan="2">
                  <a:txBody>
                    <a:bodyPr/>
                    <a:lstStyle/>
                    <a:p>
                      <a:pPr marL="0" algn="ctr">
                        <a:lnSpc>
                          <a:spcPct val="100000"/>
                        </a:lnSpc>
                        <a:spcBef>
                          <a:spcPts val="700"/>
                        </a:spcBef>
                        <a:spcAft>
                          <a:spcPts val="0"/>
                        </a:spcAft>
                        <a:tabLst>
                          <a:tab pos="177800" algn="l"/>
                          <a:tab pos="215900" algn="l"/>
                          <a:tab pos="393700" algn="l"/>
                          <a:tab pos="749300" algn="l"/>
                          <a:tab pos="1104900" algn="l"/>
                          <a:tab pos="1473200" algn="l"/>
                          <a:tab pos="1828800" algn="l"/>
                        </a:tabLst>
                      </a:pPr>
                      <a:r>
                        <a:rPr lang="de-DE" sz="1600" b="1" dirty="0">
                          <a:solidFill>
                            <a:srgbClr val="000000"/>
                          </a:solidFill>
                          <a:latin typeface="+mn-lt"/>
                          <a:ea typeface="PMingLiU"/>
                          <a:cs typeface="Helvetica"/>
                        </a:rPr>
                        <a:t>Verkauf /</a:t>
                      </a:r>
                      <a:br>
                        <a:rPr lang="de-DE" sz="1600" b="1" dirty="0">
                          <a:solidFill>
                            <a:srgbClr val="000000"/>
                          </a:solidFill>
                          <a:latin typeface="+mn-lt"/>
                          <a:ea typeface="PMingLiU"/>
                          <a:cs typeface="Helvetica"/>
                        </a:rPr>
                      </a:br>
                      <a:r>
                        <a:rPr lang="de-DE" sz="1600" b="1" dirty="0">
                          <a:solidFill>
                            <a:srgbClr val="000000"/>
                          </a:solidFill>
                          <a:latin typeface="+mn-lt"/>
                          <a:ea typeface="PMingLiU"/>
                          <a:cs typeface="Helvetica"/>
                        </a:rPr>
                        <a:t>ext. Kunde</a:t>
                      </a:r>
                      <a:endParaRPr lang="de-DE" sz="1600" dirty="0">
                        <a:solidFill>
                          <a:srgbClr val="000000"/>
                        </a:solidFill>
                        <a:latin typeface="+mn-lt"/>
                        <a:ea typeface="PMingLiU"/>
                        <a:cs typeface="Times New Roman"/>
                      </a:endParaRPr>
                    </a:p>
                  </a:txBody>
                  <a:tcPr marL="50800" marR="25400" marT="25402" marB="38103">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1"/>
                  </a:ext>
                </a:extLst>
              </a:tr>
              <a:tr h="437506">
                <a:tc>
                  <a:txBody>
                    <a:bodyPr/>
                    <a:lstStyle/>
                    <a:p>
                      <a:pPr marL="177800">
                        <a:lnSpc>
                          <a:spcPct val="100000"/>
                        </a:lnSpc>
                        <a:spcBef>
                          <a:spcPts val="900"/>
                        </a:spcBef>
                        <a:spcAft>
                          <a:spcPts val="0"/>
                        </a:spcAft>
                        <a:tabLst>
                          <a:tab pos="177800" algn="l"/>
                          <a:tab pos="215900" algn="l"/>
                          <a:tab pos="393700" algn="l"/>
                          <a:tab pos="749300" algn="l"/>
                          <a:tab pos="1104900" algn="l"/>
                          <a:tab pos="1473200" algn="l"/>
                          <a:tab pos="1828800" algn="l"/>
                        </a:tabLst>
                      </a:pPr>
                      <a:endParaRPr lang="de-DE" sz="1600">
                        <a:solidFill>
                          <a:srgbClr val="000000"/>
                        </a:solidFill>
                        <a:latin typeface="+mn-lt"/>
                        <a:ea typeface="PMingLiU"/>
                        <a:cs typeface="Times New Roman"/>
                      </a:endParaRPr>
                    </a:p>
                  </a:txBody>
                  <a:tcPr marL="50800" marR="25400" marT="50804" marB="38103">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177800">
                        <a:lnSpc>
                          <a:spcPct val="100000"/>
                        </a:lnSpc>
                        <a:spcBef>
                          <a:spcPts val="900"/>
                        </a:spcBef>
                        <a:spcAft>
                          <a:spcPts val="0"/>
                        </a:spcAft>
                        <a:tabLst>
                          <a:tab pos="177800" algn="l"/>
                          <a:tab pos="215900" algn="l"/>
                          <a:tab pos="393700" algn="l"/>
                          <a:tab pos="749300" algn="l"/>
                          <a:tab pos="1104900" algn="l"/>
                          <a:tab pos="1473200" algn="l"/>
                          <a:tab pos="1828800" algn="l"/>
                        </a:tabLst>
                      </a:pPr>
                      <a:endParaRPr lang="de-DE" sz="1600" dirty="0">
                        <a:solidFill>
                          <a:srgbClr val="000000"/>
                        </a:solidFill>
                        <a:latin typeface="+mn-lt"/>
                        <a:ea typeface="PMingLiU"/>
                        <a:cs typeface="Times New Roman"/>
                      </a:endParaRPr>
                    </a:p>
                  </a:txBody>
                  <a:tcPr marL="50800" marR="25400" marT="50804" marB="381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20000"/>
                        <a:lumOff val="80000"/>
                      </a:schemeClr>
                    </a:solidFill>
                  </a:tcPr>
                </a:tc>
                <a:tc vMerge="1">
                  <a:txBody>
                    <a:bodyPr/>
                    <a:lstStyle/>
                    <a:p>
                      <a:endParaRPr lang="de-DE"/>
                    </a:p>
                  </a:txBody>
                  <a:tcPr/>
                </a:tc>
                <a:tc vMerge="1">
                  <a:txBody>
                    <a:bodyPr/>
                    <a:lstStyle/>
                    <a:p>
                      <a:endParaRPr lang="de-DE"/>
                    </a:p>
                  </a:txBody>
                  <a:tcPr/>
                </a:tc>
                <a:tc vMerge="1">
                  <a:txBody>
                    <a:bodyPr/>
                    <a:lstStyle/>
                    <a:p>
                      <a:endParaRPr lang="de-DE"/>
                    </a:p>
                  </a:txBody>
                  <a:tcPr/>
                </a:tc>
                <a:tc vMerge="1">
                  <a:txBody>
                    <a:bodyPr/>
                    <a:lstStyle/>
                    <a:p>
                      <a:endParaRPr lang="de-DE"/>
                    </a:p>
                  </a:txBody>
                  <a:tcPr/>
                </a:tc>
                <a:extLst>
                  <a:ext uri="{0D108BD9-81ED-4DB2-BD59-A6C34878D82A}">
                    <a16:rowId xmlns:a16="http://schemas.microsoft.com/office/drawing/2014/main" val="10002"/>
                  </a:ext>
                </a:extLst>
              </a:tr>
              <a:tr h="778241">
                <a:tc>
                  <a:txBody>
                    <a:bodyPr/>
                    <a:lstStyle/>
                    <a:p>
                      <a:pPr marL="177800">
                        <a:lnSpc>
                          <a:spcPct val="100000"/>
                        </a:lnSpc>
                        <a:spcBef>
                          <a:spcPts val="1000"/>
                        </a:spcBef>
                        <a:spcAft>
                          <a:spcPts val="0"/>
                        </a:spcAft>
                        <a:tabLst>
                          <a:tab pos="177800" algn="l"/>
                          <a:tab pos="215900" algn="l"/>
                          <a:tab pos="393700" algn="l"/>
                          <a:tab pos="749300" algn="l"/>
                        </a:tabLst>
                      </a:pPr>
                      <a:r>
                        <a:rPr lang="de-DE" sz="1600" b="1">
                          <a:solidFill>
                            <a:srgbClr val="000000"/>
                          </a:solidFill>
                          <a:latin typeface="+mn-lt"/>
                          <a:ea typeface="PMingLiU"/>
                          <a:cs typeface="Helvetica"/>
                        </a:rPr>
                        <a:t>Entwicklungs-</a:t>
                      </a:r>
                      <a:br>
                        <a:rPr lang="de-DE" sz="1600" b="1">
                          <a:solidFill>
                            <a:srgbClr val="000000"/>
                          </a:solidFill>
                          <a:latin typeface="+mn-lt"/>
                          <a:ea typeface="PMingLiU"/>
                          <a:cs typeface="Helvetica"/>
                        </a:rPr>
                      </a:br>
                      <a:r>
                        <a:rPr lang="de-DE" sz="1600" b="1">
                          <a:solidFill>
                            <a:srgbClr val="000000"/>
                          </a:solidFill>
                          <a:latin typeface="+mn-lt"/>
                          <a:ea typeface="PMingLiU"/>
                          <a:cs typeface="Helvetica"/>
                        </a:rPr>
                        <a:t>projekt</a:t>
                      </a:r>
                      <a:endParaRPr lang="de-DE" sz="1600">
                        <a:solidFill>
                          <a:srgbClr val="000000"/>
                        </a:solidFill>
                        <a:latin typeface="+mn-lt"/>
                        <a:ea typeface="PMingLiU"/>
                        <a:cs typeface="Times New Roman"/>
                      </a:endParaRPr>
                    </a:p>
                  </a:txBody>
                  <a:tcPr marL="50800" marR="25400" marT="50804" marB="38103">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1000"/>
                        </a:spcBef>
                        <a:spcAft>
                          <a:spcPts val="0"/>
                        </a:spcAft>
                        <a:tabLst>
                          <a:tab pos="177800" algn="l"/>
                          <a:tab pos="215900" algn="l"/>
                          <a:tab pos="393700" algn="l"/>
                          <a:tab pos="749300" algn="l"/>
                        </a:tabLst>
                      </a:pPr>
                      <a:r>
                        <a:rPr lang="de-DE" sz="1600">
                          <a:solidFill>
                            <a:srgbClr val="000000"/>
                          </a:solidFill>
                          <a:latin typeface="+mn-lt"/>
                          <a:ea typeface="PMingLiU"/>
                          <a:cs typeface="Helvetica"/>
                        </a:rPr>
                        <a:t>Produkte, Systeme</a:t>
                      </a:r>
                      <a:br>
                        <a:rPr lang="de-DE" sz="1600">
                          <a:solidFill>
                            <a:srgbClr val="000000"/>
                          </a:solidFill>
                          <a:latin typeface="+mn-lt"/>
                          <a:ea typeface="PMingLiU"/>
                          <a:cs typeface="Helvetica"/>
                        </a:rPr>
                      </a:br>
                      <a:r>
                        <a:rPr lang="de-DE" sz="1600">
                          <a:solidFill>
                            <a:srgbClr val="000000"/>
                          </a:solidFill>
                          <a:latin typeface="+mn-lt"/>
                          <a:ea typeface="PMingLiU"/>
                          <a:cs typeface="Helvetica"/>
                        </a:rPr>
                        <a:t>für den Markt</a:t>
                      </a:r>
                      <a:endParaRPr lang="de-DE" sz="1600">
                        <a:solidFill>
                          <a:srgbClr val="000000"/>
                        </a:solidFill>
                        <a:latin typeface="+mn-lt"/>
                        <a:ea typeface="PMingLiU"/>
                        <a:cs typeface="Times New Roman"/>
                      </a:endParaRPr>
                    </a:p>
                  </a:txBody>
                  <a:tcPr marL="50800" marR="25400" marT="50804" marB="381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a:lnSpc>
                          <a:spcPct val="100000"/>
                        </a:lnSpc>
                        <a:spcBef>
                          <a:spcPts val="1100"/>
                        </a:spcBef>
                        <a:spcAft>
                          <a:spcPts val="0"/>
                        </a:spcAft>
                        <a:tabLst>
                          <a:tab pos="177800" algn="l"/>
                          <a:tab pos="215900" algn="l"/>
                          <a:tab pos="393700" algn="l"/>
                          <a:tab pos="749300" algn="l"/>
                        </a:tabLst>
                      </a:pPr>
                      <a:r>
                        <a:rPr lang="de-DE" sz="1600" b="1">
                          <a:solidFill>
                            <a:srgbClr val="000000"/>
                          </a:solidFill>
                          <a:latin typeface="+mn-lt"/>
                          <a:ea typeface="PMingLiU"/>
                          <a:cs typeface="Helvetica"/>
                        </a:rPr>
                        <a:t>x</a:t>
                      </a:r>
                      <a:endParaRPr lang="de-DE" sz="1600">
                        <a:solidFill>
                          <a:srgbClr val="000000"/>
                        </a:solidFill>
                        <a:latin typeface="+mn-lt"/>
                        <a:ea typeface="PMingLiU"/>
                        <a:cs typeface="Times New Roman"/>
                      </a:endParaRPr>
                    </a:p>
                  </a:txBody>
                  <a:tcPr marL="50800" marR="25400" marT="50804" marB="3810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a:lnSpc>
                          <a:spcPct val="100000"/>
                        </a:lnSpc>
                        <a:spcBef>
                          <a:spcPts val="1100"/>
                        </a:spcBef>
                        <a:spcAft>
                          <a:spcPts val="0"/>
                        </a:spcAft>
                        <a:tabLst>
                          <a:tab pos="177800" algn="l"/>
                          <a:tab pos="215900" algn="l"/>
                          <a:tab pos="393700" algn="l"/>
                          <a:tab pos="749300" algn="l"/>
                        </a:tabLst>
                      </a:pPr>
                      <a:r>
                        <a:rPr lang="de-DE" sz="1600" dirty="0">
                          <a:solidFill>
                            <a:srgbClr val="000000"/>
                          </a:solidFill>
                          <a:latin typeface="+mn-lt"/>
                          <a:ea typeface="PMingLiU"/>
                          <a:cs typeface="Helvetica"/>
                        </a:rPr>
                        <a:t>(x)</a:t>
                      </a:r>
                      <a:endParaRPr lang="de-DE" sz="1600" dirty="0">
                        <a:solidFill>
                          <a:srgbClr val="000000"/>
                        </a:solidFill>
                        <a:latin typeface="+mn-lt"/>
                        <a:ea typeface="PMingLiU"/>
                        <a:cs typeface="Times New Roman"/>
                      </a:endParaRPr>
                    </a:p>
                  </a:txBody>
                  <a:tcPr marL="50800" marR="25400" marT="50804" marB="3810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a:lnSpc>
                          <a:spcPct val="100000"/>
                        </a:lnSpc>
                        <a:spcBef>
                          <a:spcPts val="1100"/>
                        </a:spcBef>
                        <a:spcAft>
                          <a:spcPts val="0"/>
                        </a:spcAft>
                        <a:tabLst>
                          <a:tab pos="177800" algn="l"/>
                          <a:tab pos="215900" algn="l"/>
                          <a:tab pos="393700" algn="l"/>
                          <a:tab pos="749300" algn="l"/>
                        </a:tabLst>
                      </a:pPr>
                      <a:r>
                        <a:rPr lang="de-DE" sz="1600" dirty="0">
                          <a:solidFill>
                            <a:srgbClr val="000000"/>
                          </a:solidFill>
                          <a:latin typeface="+mn-lt"/>
                          <a:ea typeface="PMingLiU"/>
                          <a:cs typeface="Helvetica"/>
                        </a:rPr>
                        <a:t>(x)</a:t>
                      </a:r>
                      <a:endParaRPr lang="de-DE" sz="1600" dirty="0">
                        <a:solidFill>
                          <a:srgbClr val="000000"/>
                        </a:solidFill>
                        <a:latin typeface="+mn-lt"/>
                        <a:ea typeface="PMingLiU"/>
                        <a:cs typeface="Times New Roman"/>
                      </a:endParaRPr>
                    </a:p>
                  </a:txBody>
                  <a:tcPr marL="50800" marR="25400" marT="50804" marB="3810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a:lnSpc>
                          <a:spcPct val="100000"/>
                        </a:lnSpc>
                        <a:spcBef>
                          <a:spcPts val="1100"/>
                        </a:spcBef>
                        <a:spcAft>
                          <a:spcPts val="0"/>
                        </a:spcAft>
                        <a:tabLst>
                          <a:tab pos="177800" algn="l"/>
                          <a:tab pos="215900" algn="l"/>
                          <a:tab pos="393700" algn="l"/>
                          <a:tab pos="749300" algn="l"/>
                        </a:tabLst>
                      </a:pPr>
                      <a:endParaRPr lang="de-DE" sz="1600">
                        <a:solidFill>
                          <a:srgbClr val="000000"/>
                        </a:solidFill>
                        <a:latin typeface="+mn-lt"/>
                        <a:ea typeface="PMingLiU"/>
                        <a:cs typeface="Helvetica"/>
                      </a:endParaRPr>
                    </a:p>
                  </a:txBody>
                  <a:tcPr marL="50800" marR="25400" marT="50804" marB="38103">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778241">
                <a:tc>
                  <a:txBody>
                    <a:bodyPr/>
                    <a:lstStyle/>
                    <a:p>
                      <a:pPr marL="177800">
                        <a:lnSpc>
                          <a:spcPct val="100000"/>
                        </a:lnSpc>
                        <a:spcBef>
                          <a:spcPts val="1000"/>
                        </a:spcBef>
                        <a:spcAft>
                          <a:spcPts val="0"/>
                        </a:spcAft>
                        <a:tabLst>
                          <a:tab pos="177800" algn="l"/>
                          <a:tab pos="215900" algn="l"/>
                          <a:tab pos="393700" algn="l"/>
                          <a:tab pos="749300" algn="l"/>
                        </a:tabLst>
                      </a:pPr>
                      <a:r>
                        <a:rPr lang="de-DE" sz="1600" b="1">
                          <a:solidFill>
                            <a:srgbClr val="000000"/>
                          </a:solidFill>
                          <a:latin typeface="+mn-lt"/>
                          <a:ea typeface="PMingLiU"/>
                          <a:cs typeface="Helvetica"/>
                        </a:rPr>
                        <a:t>Auftrags-</a:t>
                      </a:r>
                      <a:br>
                        <a:rPr lang="de-DE" sz="1600" b="1">
                          <a:solidFill>
                            <a:srgbClr val="000000"/>
                          </a:solidFill>
                          <a:latin typeface="+mn-lt"/>
                          <a:ea typeface="PMingLiU"/>
                          <a:cs typeface="Helvetica"/>
                        </a:rPr>
                      </a:br>
                      <a:r>
                        <a:rPr lang="de-DE" sz="1600" b="1">
                          <a:solidFill>
                            <a:srgbClr val="000000"/>
                          </a:solidFill>
                          <a:latin typeface="+mn-lt"/>
                          <a:ea typeface="PMingLiU"/>
                          <a:cs typeface="Helvetica"/>
                        </a:rPr>
                        <a:t>projekt</a:t>
                      </a:r>
                      <a:endParaRPr lang="de-DE" sz="1600">
                        <a:solidFill>
                          <a:srgbClr val="000000"/>
                        </a:solidFill>
                        <a:latin typeface="+mn-lt"/>
                        <a:ea typeface="PMingLiU"/>
                        <a:cs typeface="Times New Roman"/>
                      </a:endParaRPr>
                    </a:p>
                  </a:txBody>
                  <a:tcPr marL="50800" marR="25400" marT="50804" marB="38103">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1000"/>
                        </a:spcBef>
                        <a:spcAft>
                          <a:spcPts val="0"/>
                        </a:spcAft>
                        <a:tabLst>
                          <a:tab pos="177800" algn="l"/>
                          <a:tab pos="215900" algn="l"/>
                          <a:tab pos="393700" algn="l"/>
                          <a:tab pos="749300" algn="l"/>
                        </a:tabLst>
                      </a:pPr>
                      <a:r>
                        <a:rPr lang="de-DE" sz="1600">
                          <a:solidFill>
                            <a:srgbClr val="000000"/>
                          </a:solidFill>
                          <a:latin typeface="+mn-lt"/>
                          <a:ea typeface="PMingLiU"/>
                          <a:cs typeface="Helvetica"/>
                        </a:rPr>
                        <a:t>Kundenspezifisches</a:t>
                      </a:r>
                      <a:br>
                        <a:rPr lang="de-DE" sz="1600">
                          <a:solidFill>
                            <a:srgbClr val="000000"/>
                          </a:solidFill>
                          <a:latin typeface="+mn-lt"/>
                          <a:ea typeface="PMingLiU"/>
                          <a:cs typeface="Helvetica"/>
                        </a:rPr>
                      </a:br>
                      <a:r>
                        <a:rPr lang="de-DE" sz="1600">
                          <a:solidFill>
                            <a:srgbClr val="000000"/>
                          </a:solidFill>
                          <a:latin typeface="+mn-lt"/>
                          <a:ea typeface="PMingLiU"/>
                          <a:cs typeface="Helvetica"/>
                        </a:rPr>
                        <a:t>Software-System</a:t>
                      </a:r>
                      <a:endParaRPr lang="de-DE" sz="1600">
                        <a:solidFill>
                          <a:srgbClr val="000000"/>
                        </a:solidFill>
                        <a:latin typeface="+mn-lt"/>
                        <a:ea typeface="PMingLiU"/>
                        <a:cs typeface="Times New Roman"/>
                      </a:endParaRPr>
                    </a:p>
                  </a:txBody>
                  <a:tcPr marL="50800" marR="25400" marT="50804" marB="381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a:lnSpc>
                          <a:spcPct val="100000"/>
                        </a:lnSpc>
                        <a:spcBef>
                          <a:spcPts val="1100"/>
                        </a:spcBef>
                        <a:spcAft>
                          <a:spcPts val="0"/>
                        </a:spcAft>
                        <a:tabLst>
                          <a:tab pos="177800" algn="l"/>
                          <a:tab pos="215900" algn="l"/>
                          <a:tab pos="393700" algn="l"/>
                          <a:tab pos="749300" algn="l"/>
                        </a:tabLst>
                      </a:pPr>
                      <a:endParaRPr lang="de-DE" sz="1600">
                        <a:solidFill>
                          <a:srgbClr val="000000"/>
                        </a:solidFill>
                        <a:latin typeface="+mn-lt"/>
                        <a:ea typeface="PMingLiU"/>
                        <a:cs typeface="Helvetica"/>
                      </a:endParaRPr>
                    </a:p>
                  </a:txBody>
                  <a:tcPr marL="50800" marR="25400" marT="50804" marB="381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a:lnSpc>
                          <a:spcPct val="100000"/>
                        </a:lnSpc>
                        <a:spcBef>
                          <a:spcPts val="1100"/>
                        </a:spcBef>
                        <a:spcAft>
                          <a:spcPts val="0"/>
                        </a:spcAft>
                        <a:tabLst>
                          <a:tab pos="177800" algn="l"/>
                          <a:tab pos="215900" algn="l"/>
                          <a:tab pos="393700" algn="l"/>
                          <a:tab pos="749300" algn="l"/>
                        </a:tabLst>
                      </a:pPr>
                      <a:r>
                        <a:rPr lang="de-DE" sz="1600" b="1" dirty="0">
                          <a:solidFill>
                            <a:srgbClr val="000000"/>
                          </a:solidFill>
                          <a:latin typeface="+mn-lt"/>
                          <a:ea typeface="PMingLiU"/>
                          <a:cs typeface="Helvetica"/>
                        </a:rPr>
                        <a:t>x</a:t>
                      </a:r>
                      <a:endParaRPr lang="de-DE" sz="1600" dirty="0">
                        <a:solidFill>
                          <a:srgbClr val="000000"/>
                        </a:solidFill>
                        <a:latin typeface="+mn-lt"/>
                        <a:ea typeface="PMingLiU"/>
                        <a:cs typeface="Times New Roman"/>
                      </a:endParaRPr>
                    </a:p>
                  </a:txBody>
                  <a:tcPr marL="50800" marR="25400" marT="50804" marB="3810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a:lnSpc>
                          <a:spcPct val="100000"/>
                        </a:lnSpc>
                        <a:spcBef>
                          <a:spcPts val="1100"/>
                        </a:spcBef>
                        <a:spcAft>
                          <a:spcPts val="0"/>
                        </a:spcAft>
                        <a:tabLst>
                          <a:tab pos="177800" algn="l"/>
                          <a:tab pos="215900" algn="l"/>
                          <a:tab pos="393700" algn="l"/>
                          <a:tab pos="749300" algn="l"/>
                        </a:tabLst>
                      </a:pPr>
                      <a:endParaRPr lang="de-DE" sz="1600" dirty="0">
                        <a:solidFill>
                          <a:srgbClr val="000000"/>
                        </a:solidFill>
                        <a:latin typeface="+mn-lt"/>
                        <a:ea typeface="PMingLiU"/>
                        <a:cs typeface="Helvetica"/>
                      </a:endParaRPr>
                    </a:p>
                  </a:txBody>
                  <a:tcPr marL="50800" marR="25400" marT="50804" marB="381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a:lnSpc>
                          <a:spcPct val="100000"/>
                        </a:lnSpc>
                        <a:spcBef>
                          <a:spcPts val="1100"/>
                        </a:spcBef>
                        <a:spcAft>
                          <a:spcPts val="0"/>
                        </a:spcAft>
                        <a:tabLst>
                          <a:tab pos="177800" algn="l"/>
                          <a:tab pos="215900" algn="l"/>
                          <a:tab pos="393700" algn="l"/>
                          <a:tab pos="749300" algn="l"/>
                        </a:tabLst>
                      </a:pPr>
                      <a:endParaRPr lang="de-DE" sz="1600">
                        <a:solidFill>
                          <a:srgbClr val="000000"/>
                        </a:solidFill>
                        <a:latin typeface="+mn-lt"/>
                        <a:ea typeface="PMingLiU"/>
                        <a:cs typeface="Helvetica"/>
                      </a:endParaRPr>
                    </a:p>
                  </a:txBody>
                  <a:tcPr marL="50800" marR="25400" marT="50804" marB="38103">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778241">
                <a:tc>
                  <a:txBody>
                    <a:bodyPr/>
                    <a:lstStyle/>
                    <a:p>
                      <a:pPr marL="177800">
                        <a:lnSpc>
                          <a:spcPct val="100000"/>
                        </a:lnSpc>
                        <a:spcBef>
                          <a:spcPts val="1000"/>
                        </a:spcBef>
                        <a:spcAft>
                          <a:spcPts val="0"/>
                        </a:spcAft>
                        <a:tabLst>
                          <a:tab pos="177800" algn="l"/>
                          <a:tab pos="215900" algn="l"/>
                          <a:tab pos="393700" algn="l"/>
                          <a:tab pos="749300" algn="l"/>
                        </a:tabLst>
                      </a:pPr>
                      <a:r>
                        <a:rPr lang="de-DE" sz="1600" b="1">
                          <a:solidFill>
                            <a:srgbClr val="000000"/>
                          </a:solidFill>
                          <a:latin typeface="+mn-lt"/>
                          <a:ea typeface="PMingLiU"/>
                          <a:cs typeface="Helvetica"/>
                        </a:rPr>
                        <a:t>EDV-Projekt</a:t>
                      </a:r>
                      <a:endParaRPr lang="de-DE" sz="1600">
                        <a:solidFill>
                          <a:srgbClr val="000000"/>
                        </a:solidFill>
                        <a:latin typeface="+mn-lt"/>
                        <a:ea typeface="PMingLiU"/>
                        <a:cs typeface="Times New Roman"/>
                      </a:endParaRPr>
                    </a:p>
                  </a:txBody>
                  <a:tcPr marL="50800" marR="25400" marT="50804" marB="38103">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1000"/>
                        </a:spcBef>
                        <a:spcAft>
                          <a:spcPts val="0"/>
                        </a:spcAft>
                        <a:tabLst>
                          <a:tab pos="177800" algn="l"/>
                          <a:tab pos="215900" algn="l"/>
                          <a:tab pos="393700" algn="l"/>
                          <a:tab pos="749300" algn="l"/>
                        </a:tabLst>
                      </a:pPr>
                      <a:r>
                        <a:rPr lang="de-DE" sz="1600">
                          <a:solidFill>
                            <a:srgbClr val="000000"/>
                          </a:solidFill>
                          <a:latin typeface="+mn-lt"/>
                          <a:ea typeface="PMingLiU"/>
                          <a:cs typeface="Helvetica"/>
                        </a:rPr>
                        <a:t>Datenverwaltung, </a:t>
                      </a:r>
                      <a:br>
                        <a:rPr lang="de-DE" sz="1600">
                          <a:solidFill>
                            <a:srgbClr val="000000"/>
                          </a:solidFill>
                          <a:latin typeface="+mn-lt"/>
                          <a:ea typeface="PMingLiU"/>
                          <a:cs typeface="Helvetica"/>
                        </a:rPr>
                      </a:br>
                      <a:r>
                        <a:rPr lang="de-DE" sz="1600">
                          <a:solidFill>
                            <a:srgbClr val="000000"/>
                          </a:solidFill>
                          <a:latin typeface="+mn-lt"/>
                          <a:ea typeface="PMingLiU"/>
                          <a:cs typeface="Helvetica"/>
                        </a:rPr>
                        <a:t>Informationssysteme</a:t>
                      </a:r>
                      <a:endParaRPr lang="de-DE" sz="1600">
                        <a:solidFill>
                          <a:srgbClr val="000000"/>
                        </a:solidFill>
                        <a:latin typeface="+mn-lt"/>
                        <a:ea typeface="PMingLiU"/>
                        <a:cs typeface="Times New Roman"/>
                      </a:endParaRPr>
                    </a:p>
                  </a:txBody>
                  <a:tcPr marL="50800" marR="25400" marT="50804" marB="381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a:lnSpc>
                          <a:spcPct val="100000"/>
                        </a:lnSpc>
                        <a:spcBef>
                          <a:spcPts val="1100"/>
                        </a:spcBef>
                        <a:spcAft>
                          <a:spcPts val="0"/>
                        </a:spcAft>
                        <a:tabLst>
                          <a:tab pos="177800" algn="l"/>
                          <a:tab pos="215900" algn="l"/>
                          <a:tab pos="393700" algn="l"/>
                          <a:tab pos="749300" algn="l"/>
                        </a:tabLst>
                      </a:pPr>
                      <a:endParaRPr lang="de-DE" sz="1600">
                        <a:solidFill>
                          <a:srgbClr val="000000"/>
                        </a:solidFill>
                        <a:latin typeface="+mn-lt"/>
                        <a:ea typeface="PMingLiU"/>
                        <a:cs typeface="Helvetica"/>
                      </a:endParaRPr>
                    </a:p>
                  </a:txBody>
                  <a:tcPr marL="50800" marR="25400" marT="50804" marB="381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a:lnSpc>
                          <a:spcPct val="100000"/>
                        </a:lnSpc>
                        <a:spcBef>
                          <a:spcPts val="1100"/>
                        </a:spcBef>
                        <a:spcAft>
                          <a:spcPts val="0"/>
                        </a:spcAft>
                        <a:tabLst>
                          <a:tab pos="177800" algn="l"/>
                          <a:tab pos="215900" algn="l"/>
                          <a:tab pos="393700" algn="l"/>
                          <a:tab pos="749300" algn="l"/>
                        </a:tabLst>
                      </a:pPr>
                      <a:r>
                        <a:rPr lang="de-DE" sz="1600">
                          <a:solidFill>
                            <a:srgbClr val="000000"/>
                          </a:solidFill>
                          <a:latin typeface="+mn-lt"/>
                          <a:ea typeface="PMingLiU"/>
                          <a:cs typeface="Helvetica"/>
                        </a:rPr>
                        <a:t>(x)</a:t>
                      </a:r>
                      <a:endParaRPr lang="de-DE" sz="1600">
                        <a:solidFill>
                          <a:srgbClr val="000000"/>
                        </a:solidFill>
                        <a:latin typeface="+mn-lt"/>
                        <a:ea typeface="PMingLiU"/>
                        <a:cs typeface="Times New Roman"/>
                      </a:endParaRPr>
                    </a:p>
                  </a:txBody>
                  <a:tcPr marL="50800" marR="25400" marT="50804" marB="3810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a:lnSpc>
                          <a:spcPct val="100000"/>
                        </a:lnSpc>
                        <a:spcBef>
                          <a:spcPts val="1100"/>
                        </a:spcBef>
                        <a:spcAft>
                          <a:spcPts val="0"/>
                        </a:spcAft>
                        <a:tabLst>
                          <a:tab pos="177800" algn="l"/>
                          <a:tab pos="215900" algn="l"/>
                          <a:tab pos="393700" algn="l"/>
                          <a:tab pos="749300" algn="l"/>
                        </a:tabLst>
                      </a:pPr>
                      <a:r>
                        <a:rPr lang="de-DE" sz="1600" b="1" dirty="0">
                          <a:solidFill>
                            <a:srgbClr val="000000"/>
                          </a:solidFill>
                          <a:latin typeface="+mn-lt"/>
                          <a:ea typeface="PMingLiU"/>
                          <a:cs typeface="Helvetica"/>
                        </a:rPr>
                        <a:t>x</a:t>
                      </a:r>
                      <a:endParaRPr lang="de-DE" sz="1600" dirty="0">
                        <a:solidFill>
                          <a:srgbClr val="000000"/>
                        </a:solidFill>
                        <a:latin typeface="+mn-lt"/>
                        <a:ea typeface="PMingLiU"/>
                        <a:cs typeface="Times New Roman"/>
                      </a:endParaRPr>
                    </a:p>
                  </a:txBody>
                  <a:tcPr marL="50800" marR="25400" marT="50804" marB="3810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a:lnSpc>
                          <a:spcPct val="100000"/>
                        </a:lnSpc>
                        <a:spcBef>
                          <a:spcPts val="1100"/>
                        </a:spcBef>
                        <a:spcAft>
                          <a:spcPts val="0"/>
                        </a:spcAft>
                        <a:tabLst>
                          <a:tab pos="177800" algn="l"/>
                          <a:tab pos="215900" algn="l"/>
                          <a:tab pos="393700" algn="l"/>
                          <a:tab pos="749300" algn="l"/>
                        </a:tabLst>
                      </a:pPr>
                      <a:endParaRPr lang="de-DE" sz="1600" dirty="0">
                        <a:solidFill>
                          <a:srgbClr val="000000"/>
                        </a:solidFill>
                        <a:latin typeface="+mn-lt"/>
                        <a:ea typeface="PMingLiU"/>
                        <a:cs typeface="Helvetica"/>
                      </a:endParaRPr>
                    </a:p>
                  </a:txBody>
                  <a:tcPr marL="50800" marR="25400" marT="50804" marB="38103">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778241">
                <a:tc>
                  <a:txBody>
                    <a:bodyPr/>
                    <a:lstStyle/>
                    <a:p>
                      <a:pPr marL="177800">
                        <a:lnSpc>
                          <a:spcPct val="100000"/>
                        </a:lnSpc>
                        <a:spcBef>
                          <a:spcPts val="1000"/>
                        </a:spcBef>
                        <a:spcAft>
                          <a:spcPts val="0"/>
                        </a:spcAft>
                        <a:tabLst>
                          <a:tab pos="177800" algn="l"/>
                          <a:tab pos="215900" algn="l"/>
                          <a:tab pos="393700" algn="l"/>
                          <a:tab pos="749300" algn="l"/>
                        </a:tabLst>
                      </a:pPr>
                      <a:r>
                        <a:rPr lang="de-DE" sz="1600" b="1" dirty="0">
                          <a:solidFill>
                            <a:srgbClr val="000000"/>
                          </a:solidFill>
                          <a:latin typeface="+mn-lt"/>
                          <a:ea typeface="PMingLiU"/>
                          <a:cs typeface="Helvetica"/>
                        </a:rPr>
                        <a:t>Systemprojekt</a:t>
                      </a:r>
                      <a:endParaRPr lang="de-DE" sz="1600" dirty="0">
                        <a:solidFill>
                          <a:srgbClr val="000000"/>
                        </a:solidFill>
                        <a:latin typeface="+mn-lt"/>
                        <a:ea typeface="PMingLiU"/>
                        <a:cs typeface="Times New Roman"/>
                      </a:endParaRPr>
                    </a:p>
                  </a:txBody>
                  <a:tcPr marL="50800" marR="25400" marT="50804" marB="38103">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marL="177800">
                        <a:lnSpc>
                          <a:spcPct val="100000"/>
                        </a:lnSpc>
                        <a:spcBef>
                          <a:spcPts val="1000"/>
                        </a:spcBef>
                        <a:spcAft>
                          <a:spcPts val="0"/>
                        </a:spcAft>
                        <a:tabLst>
                          <a:tab pos="177800" algn="l"/>
                          <a:tab pos="215900" algn="l"/>
                          <a:tab pos="393700" algn="l"/>
                          <a:tab pos="749300" algn="l"/>
                        </a:tabLst>
                      </a:pPr>
                      <a:r>
                        <a:rPr lang="de-DE" sz="1600" dirty="0">
                          <a:solidFill>
                            <a:srgbClr val="000000"/>
                          </a:solidFill>
                          <a:latin typeface="+mn-lt"/>
                          <a:ea typeface="PMingLiU"/>
                          <a:cs typeface="Helvetica"/>
                        </a:rPr>
                        <a:t>Industrieanlagen,</a:t>
                      </a:r>
                      <a:br>
                        <a:rPr lang="de-DE" sz="1600" dirty="0">
                          <a:solidFill>
                            <a:srgbClr val="000000"/>
                          </a:solidFill>
                          <a:latin typeface="+mn-lt"/>
                          <a:ea typeface="PMingLiU"/>
                          <a:cs typeface="Helvetica"/>
                        </a:rPr>
                      </a:br>
                      <a:r>
                        <a:rPr lang="de-DE" sz="1600" dirty="0">
                          <a:solidFill>
                            <a:srgbClr val="000000"/>
                          </a:solidFill>
                          <a:latin typeface="+mn-lt"/>
                          <a:ea typeface="PMingLiU"/>
                          <a:cs typeface="Helvetica"/>
                        </a:rPr>
                        <a:t>technische Systeme</a:t>
                      </a:r>
                      <a:endParaRPr lang="de-DE" sz="1600" dirty="0">
                        <a:solidFill>
                          <a:srgbClr val="000000"/>
                        </a:solidFill>
                        <a:latin typeface="+mn-lt"/>
                        <a:ea typeface="PMingLiU"/>
                        <a:cs typeface="Times New Roman"/>
                      </a:endParaRPr>
                    </a:p>
                  </a:txBody>
                  <a:tcPr marL="50800" marR="25400" marT="50804" marB="381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marL="0" algn="ctr">
                        <a:lnSpc>
                          <a:spcPct val="100000"/>
                        </a:lnSpc>
                        <a:spcBef>
                          <a:spcPts val="1100"/>
                        </a:spcBef>
                        <a:spcAft>
                          <a:spcPts val="0"/>
                        </a:spcAft>
                        <a:tabLst>
                          <a:tab pos="177800" algn="l"/>
                          <a:tab pos="215900" algn="l"/>
                          <a:tab pos="393700" algn="l"/>
                          <a:tab pos="749300" algn="l"/>
                        </a:tabLst>
                      </a:pPr>
                      <a:endParaRPr lang="de-DE" sz="1600" dirty="0">
                        <a:solidFill>
                          <a:srgbClr val="000000"/>
                        </a:solidFill>
                        <a:latin typeface="+mn-lt"/>
                        <a:ea typeface="PMingLiU"/>
                        <a:cs typeface="Helvetica"/>
                      </a:endParaRPr>
                    </a:p>
                  </a:txBody>
                  <a:tcPr marL="50800" marR="25400" marT="50804" marB="381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marL="0" algn="ctr">
                        <a:lnSpc>
                          <a:spcPct val="100000"/>
                        </a:lnSpc>
                        <a:spcBef>
                          <a:spcPts val="1100"/>
                        </a:spcBef>
                        <a:spcAft>
                          <a:spcPts val="0"/>
                        </a:spcAft>
                        <a:tabLst>
                          <a:tab pos="177800" algn="l"/>
                          <a:tab pos="215900" algn="l"/>
                          <a:tab pos="393700" algn="l"/>
                          <a:tab pos="749300" algn="l"/>
                        </a:tabLst>
                      </a:pPr>
                      <a:endParaRPr lang="de-DE" sz="1600" dirty="0">
                        <a:solidFill>
                          <a:srgbClr val="000000"/>
                        </a:solidFill>
                        <a:latin typeface="+mn-lt"/>
                        <a:ea typeface="PMingLiU"/>
                        <a:cs typeface="Helvetica"/>
                      </a:endParaRPr>
                    </a:p>
                  </a:txBody>
                  <a:tcPr marL="50800" marR="25400" marT="50804" marB="381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marL="0" algn="ctr">
                        <a:lnSpc>
                          <a:spcPct val="100000"/>
                        </a:lnSpc>
                        <a:spcBef>
                          <a:spcPts val="1100"/>
                        </a:spcBef>
                        <a:spcAft>
                          <a:spcPts val="0"/>
                        </a:spcAft>
                        <a:tabLst>
                          <a:tab pos="177800" algn="l"/>
                          <a:tab pos="215900" algn="l"/>
                          <a:tab pos="393700" algn="l"/>
                          <a:tab pos="749300" algn="l"/>
                        </a:tabLst>
                      </a:pPr>
                      <a:r>
                        <a:rPr lang="de-DE" sz="1600" dirty="0">
                          <a:solidFill>
                            <a:srgbClr val="000000"/>
                          </a:solidFill>
                          <a:latin typeface="+mn-lt"/>
                          <a:ea typeface="PMingLiU"/>
                          <a:cs typeface="Helvetica"/>
                        </a:rPr>
                        <a:t>(x)</a:t>
                      </a:r>
                      <a:endParaRPr lang="de-DE" sz="1600" dirty="0">
                        <a:solidFill>
                          <a:srgbClr val="000000"/>
                        </a:solidFill>
                        <a:latin typeface="+mn-lt"/>
                        <a:ea typeface="PMingLiU"/>
                        <a:cs typeface="Times New Roman"/>
                      </a:endParaRPr>
                    </a:p>
                  </a:txBody>
                  <a:tcPr marL="50800" marR="25400" marT="50804" marB="3810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marL="0" algn="ctr">
                        <a:lnSpc>
                          <a:spcPct val="100000"/>
                        </a:lnSpc>
                        <a:spcBef>
                          <a:spcPts val="1100"/>
                        </a:spcBef>
                        <a:spcAft>
                          <a:spcPts val="0"/>
                        </a:spcAft>
                        <a:tabLst>
                          <a:tab pos="177800" algn="l"/>
                          <a:tab pos="215900" algn="l"/>
                          <a:tab pos="393700" algn="l"/>
                          <a:tab pos="749300" algn="l"/>
                        </a:tabLst>
                      </a:pPr>
                      <a:r>
                        <a:rPr lang="de-DE" sz="1600" b="1" dirty="0">
                          <a:solidFill>
                            <a:srgbClr val="000000"/>
                          </a:solidFill>
                          <a:latin typeface="+mn-lt"/>
                          <a:ea typeface="PMingLiU"/>
                          <a:cs typeface="Helvetica"/>
                        </a:rPr>
                        <a:t>x</a:t>
                      </a:r>
                      <a:endParaRPr lang="de-DE" sz="1600" dirty="0">
                        <a:solidFill>
                          <a:srgbClr val="000000"/>
                        </a:solidFill>
                        <a:latin typeface="+mn-lt"/>
                        <a:ea typeface="PMingLiU"/>
                        <a:cs typeface="Times New Roman"/>
                      </a:endParaRPr>
                    </a:p>
                  </a:txBody>
                  <a:tcPr marL="50800" marR="25400" marT="50804" marB="38103"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el 1"/>
          <p:cNvSpPr>
            <a:spLocks noGrp="1"/>
          </p:cNvSpPr>
          <p:nvPr>
            <p:ph type="title"/>
          </p:nvPr>
        </p:nvSpPr>
        <p:spPr/>
        <p:txBody>
          <a:bodyPr/>
          <a:lstStyle/>
          <a:p>
            <a:r>
              <a:rPr lang="de-DE" altLang="en-US" smtClean="0"/>
              <a:t>Vergleich der Projekttypen</a:t>
            </a:r>
          </a:p>
        </p:txBody>
      </p:sp>
      <p:sp>
        <p:nvSpPr>
          <p:cNvPr id="21507" name="Inhaltsplatzhalter 2"/>
          <p:cNvSpPr>
            <a:spLocks noGrp="1"/>
          </p:cNvSpPr>
          <p:nvPr>
            <p:ph idx="1"/>
          </p:nvPr>
        </p:nvSpPr>
        <p:spPr>
          <a:xfrm>
            <a:off x="166688" y="785813"/>
            <a:ext cx="9501187" cy="5521325"/>
          </a:xfrm>
        </p:spPr>
        <p:txBody>
          <a:bodyPr/>
          <a:lstStyle/>
          <a:p>
            <a:r>
              <a:rPr lang="de-DE" altLang="en-US" smtClean="0"/>
              <a:t>Einfachste Situation: </a:t>
            </a:r>
            <a:r>
              <a:rPr lang="de-DE" altLang="en-US" b="1" smtClean="0"/>
              <a:t>Auftragsprojekt</a:t>
            </a:r>
            <a:r>
              <a:rPr lang="de-DE" altLang="en-US" smtClean="0"/>
              <a:t/>
            </a:r>
            <a:br>
              <a:rPr lang="de-DE" altLang="en-US" smtClean="0"/>
            </a:br>
            <a:r>
              <a:rPr lang="de-DE" altLang="en-US" smtClean="0"/>
              <a:t>(klare Verteilung der Interessen und Kompetenzen).</a:t>
            </a:r>
          </a:p>
          <a:p>
            <a:r>
              <a:rPr lang="de-DE" altLang="en-US" smtClean="0"/>
              <a:t>Große Software-Hersteller (z. B. Microsoft): </a:t>
            </a:r>
            <a:r>
              <a:rPr lang="de-DE" altLang="en-US" b="1" smtClean="0"/>
              <a:t>Entwicklungsprojekte</a:t>
            </a:r>
          </a:p>
          <a:p>
            <a:r>
              <a:rPr lang="de-DE" altLang="en-US" smtClean="0"/>
              <a:t>Kleinere Hersteller: </a:t>
            </a:r>
            <a:r>
              <a:rPr lang="de-DE" altLang="en-US" b="1" smtClean="0"/>
              <a:t>Auftragsprojekte</a:t>
            </a:r>
            <a:r>
              <a:rPr lang="de-DE" altLang="en-US" smtClean="0"/>
              <a:t>, </a:t>
            </a:r>
            <a:br>
              <a:rPr lang="de-DE" altLang="en-US" smtClean="0"/>
            </a:br>
            <a:r>
              <a:rPr lang="de-DE" altLang="en-US" smtClean="0"/>
              <a:t>aus denen evtl. Entwicklungsprojekte hervorgehen.</a:t>
            </a:r>
          </a:p>
          <a:p>
            <a:r>
              <a:rPr lang="de-DE" altLang="en-US" smtClean="0"/>
              <a:t>Banken und Versicherungen: </a:t>
            </a:r>
            <a:r>
              <a:rPr lang="de-DE" altLang="en-US" b="1" smtClean="0"/>
              <a:t>EDV-Projekte</a:t>
            </a:r>
            <a:r>
              <a:rPr lang="de-DE" altLang="en-US" smtClean="0"/>
              <a:t> </a:t>
            </a:r>
          </a:p>
          <a:p>
            <a:pPr lvl="1"/>
            <a:r>
              <a:rPr lang="de-DE" altLang="en-US" smtClean="0"/>
              <a:t>Trend: EDV-Abteilung wird eigenes „Profit Center“, oder die Software wird ganz ausgegliedert („Outsourcing“).</a:t>
            </a:r>
          </a:p>
          <a:p>
            <a:r>
              <a:rPr lang="de-DE" altLang="en-US" smtClean="0"/>
              <a:t>Systemhersteller: </a:t>
            </a:r>
            <a:r>
              <a:rPr lang="de-DE" altLang="en-US" b="1" smtClean="0"/>
              <a:t>Systemprojekte</a:t>
            </a:r>
          </a:p>
          <a:p>
            <a:pPr lvl="1"/>
            <a:r>
              <a:rPr lang="de-DE" altLang="en-US" smtClean="0"/>
              <a:t>Dabei höchste Qualitätsanforderung, weil bei einem „Embedded System“ (z. B. Fahrzeugstabilisierung) die Toleranz gegenüber Ausfall und Fehlfunktion wesentlich geringer ist als bei Software für SOHO- (Small Office / Home Office) oder Privatkunden.</a:t>
            </a:r>
          </a:p>
          <a:p>
            <a:endParaRPr lang="de-DE" altLang="en-US" smtClean="0"/>
          </a:p>
        </p:txBody>
      </p:sp>
      <p:sp>
        <p:nvSpPr>
          <p:cNvPr id="21508"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05C5F086-ED6C-4E30-AD06-19B0FCAEB6FD}" type="slidenum">
              <a:rPr lang="de-DE" altLang="en-US" sz="1100"/>
              <a:pPr eaLnBrk="1" hangingPunct="1"/>
              <a:t>18</a:t>
            </a:fld>
            <a:endParaRPr lang="de-DE" altLang="en-US" sz="11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el 1"/>
          <p:cNvSpPr>
            <a:spLocks noGrp="1"/>
          </p:cNvSpPr>
          <p:nvPr>
            <p:ph type="title"/>
          </p:nvPr>
        </p:nvSpPr>
        <p:spPr>
          <a:xfrm>
            <a:off x="992188" y="1700213"/>
            <a:ext cx="7921625" cy="1223962"/>
          </a:xfrm>
        </p:spPr>
        <p:txBody>
          <a:bodyPr>
            <a:spAutoFit/>
          </a:bodyPr>
          <a:lstStyle/>
          <a:p>
            <a:r>
              <a:rPr lang="de-DE" altLang="en-US" smtClean="0"/>
              <a:t>7.4	Formen der Teamorganisation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992188" y="1700213"/>
            <a:ext cx="7921625" cy="1223962"/>
          </a:xfrm>
        </p:spPr>
        <p:txBody>
          <a:bodyPr>
            <a:spAutoFit/>
          </a:bodyPr>
          <a:lstStyle/>
          <a:p>
            <a:r>
              <a:rPr lang="de-DE" altLang="en-US" smtClean="0"/>
              <a:t>7.1	Begriffsbildung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el 1"/>
          <p:cNvSpPr>
            <a:spLocks noGrp="1"/>
          </p:cNvSpPr>
          <p:nvPr>
            <p:ph type="title"/>
          </p:nvPr>
        </p:nvSpPr>
        <p:spPr/>
        <p:txBody>
          <a:bodyPr/>
          <a:lstStyle/>
          <a:p>
            <a:r>
              <a:rPr lang="de-DE" altLang="en-US" smtClean="0"/>
              <a:t>Organisationsformen</a:t>
            </a:r>
          </a:p>
        </p:txBody>
      </p:sp>
      <p:sp>
        <p:nvSpPr>
          <p:cNvPr id="23555" name="Inhaltsplatzhalter 2"/>
          <p:cNvSpPr>
            <a:spLocks noGrp="1"/>
          </p:cNvSpPr>
          <p:nvPr>
            <p:ph idx="1"/>
          </p:nvPr>
        </p:nvSpPr>
        <p:spPr>
          <a:xfrm>
            <a:off x="166688" y="981075"/>
            <a:ext cx="9501187" cy="5326063"/>
          </a:xfrm>
        </p:spPr>
        <p:txBody>
          <a:bodyPr/>
          <a:lstStyle/>
          <a:p>
            <a:r>
              <a:rPr lang="de-DE" altLang="en-US" smtClean="0"/>
              <a:t>Software-Entwicklung ist ein </a:t>
            </a:r>
            <a:r>
              <a:rPr lang="de-DE" altLang="en-US" b="1" smtClean="0"/>
              <a:t>arbeitsteiliger Prozess</a:t>
            </a:r>
            <a:r>
              <a:rPr lang="de-DE" altLang="en-US" smtClean="0"/>
              <a:t>.</a:t>
            </a:r>
          </a:p>
          <a:p>
            <a:r>
              <a:rPr lang="de-DE" altLang="en-US" smtClean="0"/>
              <a:t>Aufgabe des Projektmanagements ist es, die am Projekt beteiligten Personen – das</a:t>
            </a:r>
            <a:r>
              <a:rPr lang="de-DE" altLang="en-US" b="1" smtClean="0"/>
              <a:t> Projektteam </a:t>
            </a:r>
            <a:r>
              <a:rPr lang="de-DE" altLang="en-US" smtClean="0"/>
              <a:t>– zu </a:t>
            </a:r>
            <a:r>
              <a:rPr lang="de-DE" altLang="en-US" b="1" smtClean="0"/>
              <a:t>organisieren</a:t>
            </a:r>
            <a:r>
              <a:rPr lang="de-DE" altLang="en-US" smtClean="0"/>
              <a:t>. </a:t>
            </a:r>
          </a:p>
          <a:p>
            <a:r>
              <a:rPr lang="de-DE" altLang="en-US" smtClean="0"/>
              <a:t>Je nach Größe des Projekts kann das Projektteam in mehrere Teams zerfallen. Ein Team sollte einen </a:t>
            </a:r>
            <a:r>
              <a:rPr lang="de-DE" altLang="en-US" b="1" smtClean="0"/>
              <a:t>definierten Bereich </a:t>
            </a:r>
            <a:r>
              <a:rPr lang="de-DE" altLang="en-US" smtClean="0"/>
              <a:t>bearbeiteten und aus </a:t>
            </a:r>
            <a:r>
              <a:rPr lang="de-DE" altLang="en-US" b="1" smtClean="0"/>
              <a:t>höchstens fünf bis sieben Personen </a:t>
            </a:r>
            <a:r>
              <a:rPr lang="de-DE" altLang="en-US" smtClean="0"/>
              <a:t>bestehen.</a:t>
            </a:r>
            <a:br>
              <a:rPr lang="de-DE" altLang="en-US" smtClean="0"/>
            </a:br>
            <a:endParaRPr lang="de-DE" altLang="en-US" smtClean="0"/>
          </a:p>
          <a:p>
            <a:r>
              <a:rPr lang="de-DE" altLang="en-US" smtClean="0"/>
              <a:t>Im Folgenden werden einige typische Organisationsformen für Teams vorgestellt. Diese Übersicht ist natürlich </a:t>
            </a:r>
            <a:r>
              <a:rPr lang="de-DE" altLang="en-US" b="1" smtClean="0"/>
              <a:t>holzschnittartig</a:t>
            </a:r>
            <a:r>
              <a:rPr lang="de-DE" altLang="en-US" smtClean="0"/>
              <a:t> vereinfacht, in der Praxis gibt es alle möglichen </a:t>
            </a:r>
            <a:r>
              <a:rPr lang="de-DE" altLang="en-US" b="1" smtClean="0"/>
              <a:t>Mischformen</a:t>
            </a:r>
            <a:r>
              <a:rPr lang="de-DE" altLang="en-US" smtClean="0"/>
              <a:t>. </a:t>
            </a:r>
          </a:p>
          <a:p>
            <a:endParaRPr lang="de-DE" altLang="en-US" smtClean="0"/>
          </a:p>
        </p:txBody>
      </p:sp>
      <p:sp>
        <p:nvSpPr>
          <p:cNvPr id="23556"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25708114-87A4-4600-AD46-5DAA6DBE5D9C}" type="slidenum">
              <a:rPr lang="de-DE" altLang="en-US" sz="1100"/>
              <a:pPr eaLnBrk="1" hangingPunct="1"/>
              <a:t>20</a:t>
            </a:fld>
            <a:endParaRPr lang="de-DE" altLang="en-US" sz="11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el 1"/>
          <p:cNvSpPr>
            <a:spLocks noGrp="1"/>
          </p:cNvSpPr>
          <p:nvPr>
            <p:ph type="title"/>
          </p:nvPr>
        </p:nvSpPr>
        <p:spPr/>
        <p:txBody>
          <a:bodyPr/>
          <a:lstStyle/>
          <a:p>
            <a:r>
              <a:rPr lang="de-DE" altLang="en-US" smtClean="0"/>
              <a:t>„Ein-Personen-Team“ („Einzelkämpfer“)</a:t>
            </a:r>
          </a:p>
        </p:txBody>
      </p:sp>
      <p:sp>
        <p:nvSpPr>
          <p:cNvPr id="24579" name="Inhaltsplatzhalter 2"/>
          <p:cNvSpPr>
            <a:spLocks noGrp="1"/>
          </p:cNvSpPr>
          <p:nvPr>
            <p:ph idx="1"/>
          </p:nvPr>
        </p:nvSpPr>
        <p:spPr>
          <a:xfrm>
            <a:off x="166688" y="981075"/>
            <a:ext cx="9501187" cy="5326063"/>
          </a:xfrm>
        </p:spPr>
        <p:txBody>
          <a:bodyPr/>
          <a:lstStyle/>
          <a:p>
            <a:r>
              <a:rPr lang="de-DE" altLang="en-US" smtClean="0"/>
              <a:t>Überall, wo sehr begrenzte Aufgaben zu bearbeiten oder einfach nicht mehr Leute verfügbar sind, werden „Einzelkämpfer“ eingesetzt.</a:t>
            </a:r>
          </a:p>
          <a:p>
            <a:pPr lvl="1"/>
            <a:r>
              <a:rPr lang="de-DE" altLang="en-US" b="1" smtClean="0"/>
              <a:t>Merkmale</a:t>
            </a:r>
            <a:r>
              <a:rPr lang="de-DE" altLang="en-US" smtClean="0"/>
              <a:t>: Eine Person, arbeitet sehr selbständig an einer Aufgabe. </a:t>
            </a:r>
          </a:p>
          <a:p>
            <a:pPr lvl="1"/>
            <a:r>
              <a:rPr lang="de-DE" altLang="en-US" b="1" smtClean="0"/>
              <a:t>Vorteil</a:t>
            </a:r>
            <a:r>
              <a:rPr lang="de-DE" altLang="en-US" smtClean="0"/>
              <a:t>: Fast kein Kommunikationsaufwand.</a:t>
            </a:r>
          </a:p>
          <a:p>
            <a:pPr lvl="1"/>
            <a:r>
              <a:rPr lang="de-DE" altLang="en-US" b="1" smtClean="0"/>
              <a:t>Nachteile</a:t>
            </a:r>
            <a:r>
              <a:rPr lang="de-DE" altLang="en-US" smtClean="0"/>
              <a:t>: Keine Gesprächspartner, kein Dokumentationsdruck, Risiko des Ausfalls.</a:t>
            </a:r>
          </a:p>
          <a:p>
            <a:pPr lvl="1"/>
            <a:r>
              <a:rPr lang="de-DE" altLang="en-US" b="1" smtClean="0"/>
              <a:t>Typisch für</a:t>
            </a:r>
            <a:r>
              <a:rPr lang="de-DE" altLang="en-US" smtClean="0"/>
              <a:t>: kleine Projekte, Aufgabenpakete, die sich nicht weiter sinnvoll über mehrere Personen verteilen lassen, unregelmäßige Wartungsaufgaben, Wartung und Weiterentwicklung von Produkten.</a:t>
            </a:r>
          </a:p>
          <a:p>
            <a:pPr lvl="1"/>
            <a:r>
              <a:rPr lang="de-DE" altLang="en-US" b="1" smtClean="0"/>
              <a:t>Empfehlung</a:t>
            </a:r>
            <a:r>
              <a:rPr lang="de-DE" altLang="en-US" smtClean="0"/>
              <a:t>: Einzelkämpfer einbinden, vernetzen.</a:t>
            </a:r>
          </a:p>
          <a:p>
            <a:endParaRPr lang="de-DE" altLang="en-US" smtClean="0"/>
          </a:p>
        </p:txBody>
      </p:sp>
      <p:sp>
        <p:nvSpPr>
          <p:cNvPr id="24580"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4F93C2D8-0B8C-42B6-AD4F-75410A559C3E}" type="slidenum">
              <a:rPr lang="de-DE" altLang="en-US" sz="1100"/>
              <a:pPr eaLnBrk="1" hangingPunct="1"/>
              <a:t>21</a:t>
            </a:fld>
            <a:endParaRPr lang="de-DE" altLang="en-US" sz="11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el 1"/>
          <p:cNvSpPr>
            <a:spLocks noGrp="1"/>
          </p:cNvSpPr>
          <p:nvPr>
            <p:ph type="title"/>
          </p:nvPr>
        </p:nvSpPr>
        <p:spPr/>
        <p:txBody>
          <a:bodyPr/>
          <a:lstStyle/>
          <a:p>
            <a:r>
              <a:rPr lang="de-DE" altLang="en-US" smtClean="0"/>
              <a:t>Gruppen aus zwei Personen</a:t>
            </a:r>
          </a:p>
        </p:txBody>
      </p:sp>
      <p:sp>
        <p:nvSpPr>
          <p:cNvPr id="25603" name="Inhaltsplatzhalter 2"/>
          <p:cNvSpPr>
            <a:spLocks noGrp="1"/>
          </p:cNvSpPr>
          <p:nvPr>
            <p:ph idx="1"/>
          </p:nvPr>
        </p:nvSpPr>
        <p:spPr>
          <a:xfrm>
            <a:off x="166688" y="981075"/>
            <a:ext cx="9501187" cy="5326063"/>
          </a:xfrm>
        </p:spPr>
        <p:txBody>
          <a:bodyPr/>
          <a:lstStyle/>
          <a:p>
            <a:pPr lvl="1"/>
            <a:r>
              <a:rPr lang="de-DE" altLang="en-US" b="1" smtClean="0"/>
              <a:t>Merkmale</a:t>
            </a:r>
            <a:r>
              <a:rPr lang="de-DE" altLang="en-US" smtClean="0"/>
              <a:t>: Entstehung der Gruppe</a:t>
            </a:r>
          </a:p>
          <a:p>
            <a:pPr lvl="2"/>
            <a:r>
              <a:rPr lang="de-DE" altLang="en-US" smtClean="0"/>
              <a:t>durch den freien Beschluss der Beteiligten zur Zusammenarbeit. Keine Führungsrolle! („</a:t>
            </a:r>
            <a:r>
              <a:rPr lang="de-DE" altLang="en-US" smtClean="0">
                <a:solidFill>
                  <a:srgbClr val="0000FF"/>
                </a:solidFill>
              </a:rPr>
              <a:t>Doppel</a:t>
            </a:r>
            <a:r>
              <a:rPr lang="de-DE" altLang="en-US" smtClean="0"/>
              <a:t>“) oder</a:t>
            </a:r>
          </a:p>
          <a:p>
            <a:pPr lvl="2"/>
            <a:r>
              <a:rPr lang="de-DE" altLang="en-US" smtClean="0"/>
              <a:t>durch die Weisung an einen Helfer („Sherpa“), einen Spezialisten zu unterstützen.  („</a:t>
            </a:r>
            <a:r>
              <a:rPr lang="de-DE" altLang="en-US" smtClean="0">
                <a:solidFill>
                  <a:srgbClr val="0000FF"/>
                </a:solidFill>
              </a:rPr>
              <a:t>Tandem</a:t>
            </a:r>
            <a:r>
              <a:rPr lang="de-DE" altLang="en-US" smtClean="0"/>
              <a:t>“)</a:t>
            </a:r>
          </a:p>
          <a:p>
            <a:pPr lvl="1"/>
            <a:r>
              <a:rPr lang="de-DE" altLang="en-US" b="1" smtClean="0"/>
              <a:t>Vorteile</a:t>
            </a:r>
            <a:r>
              <a:rPr lang="de-DE" altLang="en-US" smtClean="0"/>
              <a:t>: Gespräch möglich, implizite QS, keine Katastrophe durch Ausfall einer Person. </a:t>
            </a:r>
            <a:br>
              <a:rPr lang="de-DE" altLang="en-US" smtClean="0"/>
            </a:br>
            <a:r>
              <a:rPr lang="de-DE" altLang="en-US" smtClean="0"/>
              <a:t>Sinn des Tandems kann es auch sein, das Wissen des Spezialisten auf zwei Köpfe zu verteilen. Folge: Sherpa = Schüler</a:t>
            </a:r>
          </a:p>
          <a:p>
            <a:pPr lvl="1"/>
            <a:r>
              <a:rPr lang="de-DE" altLang="en-US" b="1" smtClean="0"/>
              <a:t>Nachteile</a:t>
            </a:r>
            <a:r>
              <a:rPr lang="de-DE" altLang="en-US" smtClean="0"/>
              <a:t>: Schwierig, wenn sich die beiden nicht gut verstehen</a:t>
            </a:r>
          </a:p>
          <a:p>
            <a:pPr lvl="1"/>
            <a:r>
              <a:rPr lang="de-DE" altLang="en-US" b="1" smtClean="0"/>
              <a:t>Typisch für</a:t>
            </a:r>
            <a:r>
              <a:rPr lang="de-DE" altLang="en-US" smtClean="0"/>
              <a:t>: Pair Programming; Einarbeitung.</a:t>
            </a:r>
          </a:p>
          <a:p>
            <a:endParaRPr lang="de-DE" altLang="en-US" smtClean="0"/>
          </a:p>
        </p:txBody>
      </p:sp>
      <p:sp>
        <p:nvSpPr>
          <p:cNvPr id="25604"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AA073819-5ECE-4CC5-AD67-8DE3A68BFF90}" type="slidenum">
              <a:rPr lang="de-DE" altLang="en-US" sz="1100"/>
              <a:pPr eaLnBrk="1" hangingPunct="1"/>
              <a:t>22</a:t>
            </a:fld>
            <a:endParaRPr lang="de-DE" altLang="en-US" sz="110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el 1"/>
          <p:cNvSpPr>
            <a:spLocks noGrp="1"/>
          </p:cNvSpPr>
          <p:nvPr>
            <p:ph type="title"/>
          </p:nvPr>
        </p:nvSpPr>
        <p:spPr/>
        <p:txBody>
          <a:bodyPr/>
          <a:lstStyle/>
          <a:p>
            <a:r>
              <a:rPr lang="de-DE" altLang="en-US" smtClean="0"/>
              <a:t>Anarchisches Team</a:t>
            </a:r>
          </a:p>
        </p:txBody>
      </p:sp>
      <p:sp>
        <p:nvSpPr>
          <p:cNvPr id="26627" name="Inhaltsplatzhalter 2"/>
          <p:cNvSpPr>
            <a:spLocks noGrp="1"/>
          </p:cNvSpPr>
          <p:nvPr>
            <p:ph idx="1"/>
          </p:nvPr>
        </p:nvSpPr>
        <p:spPr>
          <a:xfrm>
            <a:off x="166688" y="785813"/>
            <a:ext cx="9501187" cy="5521325"/>
          </a:xfrm>
        </p:spPr>
        <p:txBody>
          <a:bodyPr/>
          <a:lstStyle/>
          <a:p>
            <a:pPr lvl="1"/>
            <a:r>
              <a:rPr lang="de-DE" altLang="en-US" b="1" smtClean="0"/>
              <a:t>Merkmale</a:t>
            </a:r>
            <a:r>
              <a:rPr lang="de-DE" altLang="en-US" smtClean="0"/>
              <a:t>: Die Entwickler arbeiten im Wesentlichen autonom, nach eigenen Vorgaben und Maßstäben. Hierarchische Beziehungen fehlen oder werden faktisch ignoriert, weil der Wille, die Zeit und/oder die Fähigkeit zur Führung fehlen.</a:t>
            </a:r>
          </a:p>
          <a:p>
            <a:pPr lvl="1"/>
            <a:r>
              <a:rPr lang="de-DE" altLang="en-US" b="1" smtClean="0"/>
              <a:t>Vorteile</a:t>
            </a:r>
            <a:r>
              <a:rPr lang="de-DE" altLang="en-US" smtClean="0"/>
              <a:t>: Entwickler sind selbstbestimmt, keine Hierarchie-Probleme, kaum bürokratische Hemmnisse.</a:t>
            </a:r>
          </a:p>
          <a:p>
            <a:pPr lvl="1"/>
            <a:r>
              <a:rPr lang="de-DE" altLang="en-US" b="1" smtClean="0"/>
              <a:t>Nachteile</a:t>
            </a:r>
            <a:r>
              <a:rPr lang="de-DE" altLang="en-US" smtClean="0"/>
              <a:t>: Standards, Normen lassen sich nicht durchsetzen. </a:t>
            </a:r>
            <a:br>
              <a:rPr lang="de-DE" altLang="en-US" smtClean="0"/>
            </a:br>
            <a:r>
              <a:rPr lang="de-DE" altLang="en-US" smtClean="0"/>
              <a:t>Die Entstehung der erforderlichen Resultate ist Glückssache (d. h. gewisse Dokumente entstehen in aller Regel </a:t>
            </a:r>
            <a:r>
              <a:rPr lang="de-DE" altLang="en-US" b="1" smtClean="0"/>
              <a:t>nicht</a:t>
            </a:r>
            <a:r>
              <a:rPr lang="de-DE" altLang="en-US" smtClean="0"/>
              <a:t>). Die Organisation insgesamt ist nicht lernfähig, Planung, Einführung neuer Methoden und Werkzeuge sind von der Laune der Mitarbeiter abhängig.</a:t>
            </a:r>
          </a:p>
          <a:p>
            <a:pPr lvl="1"/>
            <a:r>
              <a:rPr lang="de-DE" altLang="en-US" b="1" smtClean="0"/>
              <a:t>Typisch für</a:t>
            </a:r>
            <a:r>
              <a:rPr lang="de-DE" altLang="en-US" smtClean="0"/>
              <a:t>: Organisationen mit schwacher Führungsstruktur, </a:t>
            </a:r>
            <a:br>
              <a:rPr lang="de-DE" altLang="en-US" smtClean="0"/>
            </a:br>
            <a:r>
              <a:rPr lang="de-DE" altLang="en-US" smtClean="0"/>
              <a:t>d. h. Kleingruppen; Einzelkämpfer können in der Regel als anarchisch eingestuft werden; das gilt auch für Studenten; </a:t>
            </a:r>
            <a:br>
              <a:rPr lang="de-DE" altLang="en-US" smtClean="0"/>
            </a:br>
            <a:r>
              <a:rPr lang="de-DE" altLang="en-US" smtClean="0"/>
              <a:t>Behörden, Forschungseinrichtungen, auch Firmen.</a:t>
            </a:r>
          </a:p>
        </p:txBody>
      </p:sp>
      <p:sp>
        <p:nvSpPr>
          <p:cNvPr id="26628"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5D006946-227D-4769-99A3-817FC23B3472}" type="slidenum">
              <a:rPr lang="de-DE" altLang="en-US" sz="1100"/>
              <a:pPr eaLnBrk="1" hangingPunct="1"/>
              <a:t>23</a:t>
            </a:fld>
            <a:endParaRPr lang="de-DE" altLang="en-US" sz="110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el 1"/>
          <p:cNvSpPr>
            <a:spLocks noGrp="1"/>
          </p:cNvSpPr>
          <p:nvPr>
            <p:ph type="title"/>
          </p:nvPr>
        </p:nvSpPr>
        <p:spPr/>
        <p:txBody>
          <a:bodyPr/>
          <a:lstStyle/>
          <a:p>
            <a:r>
              <a:rPr lang="de-DE" altLang="en-US" smtClean="0"/>
              <a:t>Demokratisches Team</a:t>
            </a:r>
          </a:p>
        </p:txBody>
      </p:sp>
      <p:sp>
        <p:nvSpPr>
          <p:cNvPr id="27651" name="Inhaltsplatzhalter 2"/>
          <p:cNvSpPr>
            <a:spLocks noGrp="1"/>
          </p:cNvSpPr>
          <p:nvPr>
            <p:ph idx="1"/>
          </p:nvPr>
        </p:nvSpPr>
        <p:spPr>
          <a:xfrm>
            <a:off x="166688" y="981075"/>
            <a:ext cx="9501187" cy="5326063"/>
          </a:xfrm>
        </p:spPr>
        <p:txBody>
          <a:bodyPr/>
          <a:lstStyle/>
          <a:p>
            <a:pPr lvl="1"/>
            <a:r>
              <a:rPr lang="de-DE" altLang="en-US" b="1" smtClean="0"/>
              <a:t>Merkmale</a:t>
            </a:r>
            <a:r>
              <a:rPr lang="de-DE" altLang="en-US" smtClean="0"/>
              <a:t>: Die Beteiligten sind grundsätzlich gleichberechtigt. Sie erzielen durch ausreichende Kommunikation einen Konsens über die Ziele und Wege, und sie verhalten sich diszipliniert.</a:t>
            </a:r>
          </a:p>
          <a:p>
            <a:pPr lvl="1"/>
            <a:r>
              <a:rPr lang="de-DE" altLang="en-US" b="1" smtClean="0"/>
              <a:t>Vorteile: </a:t>
            </a:r>
            <a:r>
              <a:rPr lang="de-DE" altLang="en-US" smtClean="0"/>
              <a:t>Die Fähigkeiten der Beteiligten werden optimal genutzt, Probleme werden frühzeitig erkannt und gemeinsam bekämpft.</a:t>
            </a:r>
          </a:p>
          <a:p>
            <a:pPr lvl="1"/>
            <a:r>
              <a:rPr lang="de-DE" altLang="en-US" b="1" smtClean="0"/>
              <a:t>Nachteile: </a:t>
            </a:r>
            <a:r>
              <a:rPr lang="de-DE" altLang="en-US" smtClean="0"/>
              <a:t>Hoher Kommunikationsaufwand. Unter Umständen Paralyse (Dissens, Fraktionsbildung)</a:t>
            </a:r>
          </a:p>
          <a:p>
            <a:pPr lvl="1"/>
            <a:r>
              <a:rPr lang="de-DE" altLang="en-US" b="1" smtClean="0"/>
              <a:t>Typisch für: </a:t>
            </a:r>
            <a:r>
              <a:rPr lang="de-DE" altLang="en-US" smtClean="0"/>
              <a:t>Forschungsgruppen (unter günstigen Umständen), auch kleine Software-Unternehmen.</a:t>
            </a:r>
          </a:p>
          <a:p>
            <a:endParaRPr lang="de-DE" altLang="en-US" smtClean="0"/>
          </a:p>
        </p:txBody>
      </p:sp>
      <p:sp>
        <p:nvSpPr>
          <p:cNvPr id="27652"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BB87ECD7-36A5-4A4C-B844-B43B4D587607}" type="slidenum">
              <a:rPr lang="de-DE" altLang="en-US" sz="1100"/>
              <a:pPr eaLnBrk="1" hangingPunct="1"/>
              <a:t>24</a:t>
            </a:fld>
            <a:endParaRPr lang="de-DE" altLang="en-US" sz="110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el 1"/>
          <p:cNvSpPr>
            <a:spLocks noGrp="1"/>
          </p:cNvSpPr>
          <p:nvPr>
            <p:ph type="title"/>
          </p:nvPr>
        </p:nvSpPr>
        <p:spPr/>
        <p:txBody>
          <a:bodyPr/>
          <a:lstStyle/>
          <a:p>
            <a:r>
              <a:rPr lang="de-DE" altLang="en-US" smtClean="0"/>
              <a:t>Hierarchisches Team</a:t>
            </a:r>
          </a:p>
        </p:txBody>
      </p:sp>
      <p:sp>
        <p:nvSpPr>
          <p:cNvPr id="28675" name="Inhaltsplatzhalter 2"/>
          <p:cNvSpPr>
            <a:spLocks noGrp="1"/>
          </p:cNvSpPr>
          <p:nvPr>
            <p:ph idx="1"/>
          </p:nvPr>
        </p:nvSpPr>
        <p:spPr>
          <a:xfrm>
            <a:off x="166688" y="981075"/>
            <a:ext cx="9501187" cy="5326063"/>
          </a:xfrm>
        </p:spPr>
        <p:txBody>
          <a:bodyPr/>
          <a:lstStyle/>
          <a:p>
            <a:pPr lvl="1"/>
            <a:r>
              <a:rPr lang="de-DE" altLang="en-US" b="1" smtClean="0"/>
              <a:t>Merkmale</a:t>
            </a:r>
            <a:r>
              <a:rPr lang="de-DE" altLang="en-US" smtClean="0"/>
              <a:t>: Die Gruppe steht unter der Leitung einer Person, </a:t>
            </a:r>
            <a:br>
              <a:rPr lang="de-DE" altLang="en-US" smtClean="0"/>
            </a:br>
            <a:r>
              <a:rPr lang="de-DE" altLang="en-US" smtClean="0"/>
              <a:t>die für die Personalführung, je nach Projektform auch für das Projekt verantwortlich ist. </a:t>
            </a:r>
            <a:br>
              <a:rPr lang="de-DE" altLang="en-US" smtClean="0"/>
            </a:br>
            <a:r>
              <a:rPr lang="de-DE" altLang="en-US" smtClean="0"/>
              <a:t>Varianten: Gruppenleiter übernimmt Stabs- oder Linienfunktion.</a:t>
            </a:r>
          </a:p>
          <a:p>
            <a:pPr lvl="1"/>
            <a:r>
              <a:rPr lang="de-DE" altLang="en-US" b="1" smtClean="0"/>
              <a:t>Vorteile</a:t>
            </a:r>
            <a:r>
              <a:rPr lang="de-DE" altLang="en-US" smtClean="0"/>
              <a:t>: Einfache Kommunikationsstruktur, klare Zuständigkeiten, auf Mitarbeiterebene gute Ersetzbarkeit.</a:t>
            </a:r>
          </a:p>
          <a:p>
            <a:pPr lvl="1"/>
            <a:r>
              <a:rPr lang="de-DE" altLang="en-US" b="1" smtClean="0"/>
              <a:t>Nachteile</a:t>
            </a:r>
            <a:r>
              <a:rPr lang="de-DE" altLang="en-US" smtClean="0"/>
              <a:t>: Lange Kommunikationswege (d. h. oft schlechte Information), der Gruppenleiter stellt ein hohes Risiko dar; Gruppenmitglieder sind kaum zur Kooperation motiviert. </a:t>
            </a:r>
          </a:p>
          <a:p>
            <a:pPr lvl="1"/>
            <a:r>
              <a:rPr lang="de-DE" altLang="en-US" b="1" smtClean="0"/>
              <a:t>Typisch für</a:t>
            </a:r>
            <a:r>
              <a:rPr lang="de-DE" altLang="en-US" smtClean="0"/>
              <a:t>: Unternehmen und Behörden — die traditionelle Organisationsform.</a:t>
            </a:r>
          </a:p>
          <a:p>
            <a:endParaRPr lang="de-DE" altLang="en-US" smtClean="0"/>
          </a:p>
        </p:txBody>
      </p:sp>
      <p:sp>
        <p:nvSpPr>
          <p:cNvPr id="28676"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77D556E3-5300-4A68-BE56-9F8FA2AE6EC8}" type="slidenum">
              <a:rPr lang="de-DE" altLang="en-US" sz="1100"/>
              <a:pPr eaLnBrk="1" hangingPunct="1"/>
              <a:t>25</a:t>
            </a:fld>
            <a:endParaRPr lang="de-DE" altLang="en-US" sz="110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el 1"/>
          <p:cNvSpPr>
            <a:spLocks noGrp="1"/>
          </p:cNvSpPr>
          <p:nvPr>
            <p:ph type="title"/>
          </p:nvPr>
        </p:nvSpPr>
        <p:spPr/>
        <p:txBody>
          <a:bodyPr/>
          <a:lstStyle/>
          <a:p>
            <a:r>
              <a:rPr lang="de-DE" altLang="en-US" smtClean="0"/>
              <a:t>Chief-Programmer-Team</a:t>
            </a:r>
          </a:p>
        </p:txBody>
      </p:sp>
      <p:sp>
        <p:nvSpPr>
          <p:cNvPr id="29699" name="Inhaltsplatzhalter 2"/>
          <p:cNvSpPr>
            <a:spLocks noGrp="1"/>
          </p:cNvSpPr>
          <p:nvPr>
            <p:ph idx="1"/>
          </p:nvPr>
        </p:nvSpPr>
        <p:spPr>
          <a:xfrm>
            <a:off x="166688" y="981075"/>
            <a:ext cx="9501187" cy="5326063"/>
          </a:xfrm>
        </p:spPr>
        <p:txBody>
          <a:bodyPr/>
          <a:lstStyle/>
          <a:p>
            <a:pPr lvl="1"/>
            <a:r>
              <a:rPr lang="de-DE" altLang="en-US" b="1" smtClean="0"/>
              <a:t>Merkmale</a:t>
            </a:r>
            <a:r>
              <a:rPr lang="de-DE" altLang="en-US" smtClean="0"/>
              <a:t>: Spezielle Variante des hierarchischen Teams. Die wesentlichen Unterschiede sind die Differenzierung der Rollen in der Gruppe und die Entwickler-Funktion des </a:t>
            </a:r>
            <a:r>
              <a:rPr lang="de-DE" altLang="en-US" b="1" smtClean="0"/>
              <a:t>Chief-Programmers</a:t>
            </a:r>
            <a:r>
              <a:rPr lang="de-DE" altLang="en-US" smtClean="0"/>
              <a:t>.</a:t>
            </a:r>
          </a:p>
          <a:p>
            <a:pPr lvl="1"/>
            <a:r>
              <a:rPr lang="de-DE" altLang="en-US" smtClean="0"/>
              <a:t>Die Gruppe besteht aus dem Chief-Programmer und seinem </a:t>
            </a:r>
            <a:r>
              <a:rPr lang="de-DE" altLang="en-US" b="1" smtClean="0"/>
              <a:t>Stellvertreter</a:t>
            </a:r>
            <a:r>
              <a:rPr lang="de-DE" altLang="en-US" smtClean="0"/>
              <a:t>, einem </a:t>
            </a:r>
            <a:r>
              <a:rPr lang="de-DE" altLang="en-US" b="1" smtClean="0"/>
              <a:t>Bibliothekar</a:t>
            </a:r>
            <a:r>
              <a:rPr lang="de-DE" altLang="en-US" smtClean="0"/>
              <a:t>, der alle Verwaltungsfunktionen übernimmt, sowie aus einigen </a:t>
            </a:r>
            <a:r>
              <a:rPr lang="de-DE" altLang="en-US" b="1" smtClean="0"/>
              <a:t>Programmierern</a:t>
            </a:r>
            <a:r>
              <a:rPr lang="de-DE" altLang="en-US" smtClean="0"/>
              <a:t>.</a:t>
            </a:r>
          </a:p>
          <a:p>
            <a:pPr lvl="1"/>
            <a:r>
              <a:rPr lang="de-DE" altLang="en-US" smtClean="0"/>
              <a:t>Zusätzlich kann es weitere </a:t>
            </a:r>
            <a:r>
              <a:rPr lang="de-DE" altLang="en-US" b="1" smtClean="0"/>
              <a:t>Spezialisten</a:t>
            </a:r>
            <a:r>
              <a:rPr lang="de-DE" altLang="en-US" smtClean="0"/>
              <a:t> geben, z.B. einen Projekt-Verwalter, “Werkzeugmacher”, Dokumentierer, Sprach- oder System-Experten, Tester.</a:t>
            </a:r>
          </a:p>
          <a:p>
            <a:endParaRPr lang="de-DE" altLang="en-US" smtClean="0"/>
          </a:p>
        </p:txBody>
      </p:sp>
      <p:sp>
        <p:nvSpPr>
          <p:cNvPr id="29700"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A6BB192B-8227-47B0-A561-8D8EBFBE63AA}" type="slidenum">
              <a:rPr lang="de-DE" altLang="en-US" sz="1100"/>
              <a:pPr eaLnBrk="1" hangingPunct="1"/>
              <a:t>26</a:t>
            </a:fld>
            <a:endParaRPr lang="de-DE" altLang="en-US" sz="110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el 1"/>
          <p:cNvSpPr>
            <a:spLocks noGrp="1"/>
          </p:cNvSpPr>
          <p:nvPr>
            <p:ph type="title"/>
          </p:nvPr>
        </p:nvSpPr>
        <p:spPr/>
        <p:txBody>
          <a:bodyPr/>
          <a:lstStyle/>
          <a:p>
            <a:r>
              <a:rPr lang="de-DE" altLang="en-US" smtClean="0"/>
              <a:t>Chief-Programmer-Team -2</a:t>
            </a:r>
          </a:p>
        </p:txBody>
      </p:sp>
      <p:sp>
        <p:nvSpPr>
          <p:cNvPr id="30723" name="Inhaltsplatzhalter 2"/>
          <p:cNvSpPr>
            <a:spLocks noGrp="1"/>
          </p:cNvSpPr>
          <p:nvPr>
            <p:ph idx="1"/>
          </p:nvPr>
        </p:nvSpPr>
        <p:spPr>
          <a:xfrm>
            <a:off x="166688" y="981075"/>
            <a:ext cx="9501187" cy="5326063"/>
          </a:xfrm>
        </p:spPr>
        <p:txBody>
          <a:bodyPr/>
          <a:lstStyle/>
          <a:p>
            <a:pPr lvl="1"/>
            <a:r>
              <a:rPr lang="de-DE" altLang="en-US" b="1" smtClean="0"/>
              <a:t>Vorteile</a:t>
            </a:r>
            <a:r>
              <a:rPr lang="de-DE" altLang="en-US" smtClean="0"/>
              <a:t>: Die Gruppe kann — wie ein Operationsteam, das Vorbild dieser Struktur war — außerordentlich effizient arbeiten.</a:t>
            </a:r>
          </a:p>
          <a:p>
            <a:pPr lvl="1"/>
            <a:r>
              <a:rPr lang="de-DE" altLang="en-US" b="1" smtClean="0"/>
              <a:t>Nachteile</a:t>
            </a:r>
            <a:r>
              <a:rPr lang="de-DE" altLang="en-US" smtClean="0"/>
              <a:t>: Hohe Ansprüche an die Disziplin, vermutlich auch die Gefahr, dass der Chief-Programmer „abhebt“, sich überschätzt.</a:t>
            </a:r>
          </a:p>
          <a:p>
            <a:pPr lvl="1"/>
            <a:r>
              <a:rPr lang="de-DE" altLang="en-US" b="1" smtClean="0"/>
              <a:t>Typisch für</a:t>
            </a:r>
            <a:r>
              <a:rPr lang="de-DE" altLang="en-US" smtClean="0"/>
              <a:t>: ??? (mit Einschränkungen: Open-Source-Projekte) Diese Struktur wurde bei IBM in USA erfunden, es ist unklar, ob sie anderswo auch eingesetzt wurde und mit welchem Erfolg.</a:t>
            </a:r>
          </a:p>
          <a:p>
            <a:endParaRPr lang="de-DE" altLang="en-US" smtClean="0"/>
          </a:p>
        </p:txBody>
      </p:sp>
      <p:sp>
        <p:nvSpPr>
          <p:cNvPr id="30724"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2D6AF4D7-37F9-4552-B958-19828B4B7A24}" type="slidenum">
              <a:rPr lang="de-DE" altLang="en-US" sz="1100"/>
              <a:pPr eaLnBrk="1" hangingPunct="1"/>
              <a:t>27</a:t>
            </a:fld>
            <a:endParaRPr lang="de-DE" altLang="en-US" sz="110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92188" y="1700213"/>
            <a:ext cx="7921625" cy="1223962"/>
          </a:xfrm>
        </p:spPr>
        <p:txBody>
          <a:bodyPr>
            <a:normAutofit fontScale="90000"/>
          </a:bodyPr>
          <a:lstStyle/>
          <a:p>
            <a:pPr>
              <a:defRPr/>
            </a:pPr>
            <a:r>
              <a:rPr lang="de-DE" dirty="0" smtClean="0"/>
              <a:t>7.5	Die interne Organisation der </a:t>
            </a:r>
            <a:br>
              <a:rPr lang="de-DE" dirty="0" smtClean="0"/>
            </a:br>
            <a:r>
              <a:rPr lang="de-DE" dirty="0" smtClean="0"/>
              <a:t>Software-Hersteller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el 1"/>
          <p:cNvSpPr>
            <a:spLocks noGrp="1"/>
          </p:cNvSpPr>
          <p:nvPr>
            <p:ph type="title"/>
          </p:nvPr>
        </p:nvSpPr>
        <p:spPr/>
        <p:txBody>
          <a:bodyPr/>
          <a:lstStyle/>
          <a:p>
            <a:r>
              <a:rPr lang="de-DE" altLang="en-US" smtClean="0"/>
              <a:t>Organisationsformen</a:t>
            </a:r>
          </a:p>
        </p:txBody>
      </p:sp>
      <p:sp>
        <p:nvSpPr>
          <p:cNvPr id="32771" name="Inhaltsplatzhalter 2"/>
          <p:cNvSpPr>
            <a:spLocks noGrp="1"/>
          </p:cNvSpPr>
          <p:nvPr>
            <p:ph idx="1"/>
          </p:nvPr>
        </p:nvSpPr>
        <p:spPr>
          <a:xfrm>
            <a:off x="166688" y="981075"/>
            <a:ext cx="9501187" cy="5326063"/>
          </a:xfrm>
        </p:spPr>
        <p:txBody>
          <a:bodyPr/>
          <a:lstStyle/>
          <a:p>
            <a:r>
              <a:rPr lang="de-DE" altLang="en-US" smtClean="0"/>
              <a:t>Ein Hersteller hat eine Organisationsstruktur, die die Aufgabenverteilung und die Beziehungen der Mitarbeiter untereinander vorgibt. </a:t>
            </a:r>
          </a:p>
          <a:p>
            <a:r>
              <a:rPr lang="de-DE" altLang="en-US" smtClean="0"/>
              <a:t>Diese Struktur bezeichnet man als </a:t>
            </a:r>
            <a:r>
              <a:rPr lang="de-DE" altLang="en-US" b="1" smtClean="0"/>
              <a:t>Primärorganisation</a:t>
            </a:r>
            <a:r>
              <a:rPr lang="de-DE" altLang="en-US" smtClean="0"/>
              <a:t>. </a:t>
            </a:r>
          </a:p>
          <a:p>
            <a:r>
              <a:rPr lang="de-DE" altLang="en-US" smtClean="0"/>
              <a:t>Sie legt alle statischen Beziehungen der Mitarbeiter fest. Dazu gehört die </a:t>
            </a:r>
            <a:r>
              <a:rPr lang="de-DE" altLang="en-US" b="1" smtClean="0"/>
              <a:t>Linienorganisation</a:t>
            </a:r>
            <a:r>
              <a:rPr lang="de-DE" altLang="en-US" smtClean="0"/>
              <a:t>, also die </a:t>
            </a:r>
            <a:r>
              <a:rPr lang="de-DE" altLang="en-US" b="1" smtClean="0"/>
              <a:t>Hierarchie</a:t>
            </a:r>
            <a:r>
              <a:rPr lang="de-DE" altLang="en-US" smtClean="0"/>
              <a:t>.</a:t>
            </a:r>
          </a:p>
          <a:p>
            <a:r>
              <a:rPr lang="de-DE" altLang="en-US" smtClean="0"/>
              <a:t>Zusätzlich kann es eine </a:t>
            </a:r>
            <a:r>
              <a:rPr lang="de-DE" altLang="en-US" b="1" smtClean="0"/>
              <a:t>Sekundärorganisation</a:t>
            </a:r>
            <a:r>
              <a:rPr lang="de-DE" altLang="en-US" smtClean="0"/>
              <a:t> geben, insbesondere die Zusammenfassung von Mitarbeitern in einem </a:t>
            </a:r>
            <a:r>
              <a:rPr lang="de-DE" altLang="en-US" b="1" smtClean="0"/>
              <a:t>Projekt</a:t>
            </a:r>
            <a:r>
              <a:rPr lang="de-DE" altLang="en-US" smtClean="0"/>
              <a:t>.</a:t>
            </a:r>
          </a:p>
          <a:p>
            <a:r>
              <a:rPr lang="de-DE" altLang="en-US" smtClean="0"/>
              <a:t>Je nach Gewicht und Art der Primär- und Sekundärorganisation unterscheidet man verschiedene </a:t>
            </a:r>
            <a:r>
              <a:rPr lang="de-DE" altLang="en-US" b="1" smtClean="0"/>
              <a:t>Organisationsformen</a:t>
            </a:r>
            <a:r>
              <a:rPr lang="de-DE" altLang="en-US" smtClean="0"/>
              <a:t>. </a:t>
            </a:r>
          </a:p>
          <a:p>
            <a:endParaRPr lang="de-DE" altLang="en-US" smtClean="0"/>
          </a:p>
        </p:txBody>
      </p:sp>
      <p:sp>
        <p:nvSpPr>
          <p:cNvPr id="32772"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0E3CB1A9-2015-4462-8370-80C616582FFA}" type="slidenum">
              <a:rPr lang="de-DE" altLang="en-US" sz="1100"/>
              <a:pPr eaLnBrk="1" hangingPunct="1"/>
              <a:t>29</a:t>
            </a:fld>
            <a:endParaRPr lang="de-DE" altLang="en-US" sz="11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de-DE" altLang="en-US" smtClean="0"/>
              <a:t>Entdeckung der Software-Prozesse - 1</a:t>
            </a:r>
          </a:p>
        </p:txBody>
      </p:sp>
      <p:sp>
        <p:nvSpPr>
          <p:cNvPr id="6147" name="Content Placeholder 2"/>
          <p:cNvSpPr>
            <a:spLocks noGrp="1"/>
          </p:cNvSpPr>
          <p:nvPr>
            <p:ph idx="1"/>
          </p:nvPr>
        </p:nvSpPr>
        <p:spPr>
          <a:xfrm>
            <a:off x="166688" y="981075"/>
            <a:ext cx="9501187" cy="5326063"/>
          </a:xfrm>
        </p:spPr>
        <p:txBody>
          <a:bodyPr/>
          <a:lstStyle/>
          <a:p>
            <a:r>
              <a:rPr lang="de-DE" altLang="en-US" smtClean="0"/>
              <a:t>Eine triviale Aufgabe (z.B. eine einfache Handreichung) ist i.A. schnell und leicht lösbar; sie wird nicht weiter zergliedert und beschrieben.</a:t>
            </a:r>
          </a:p>
          <a:p>
            <a:r>
              <a:rPr lang="de-DE" altLang="en-US" smtClean="0"/>
              <a:t>In der Frühzeit der Informatik wurde die Programmierung der Rechner als eine solche für Fachleute triviale Aufgabe betrachtet, Software = Programm. </a:t>
            </a:r>
          </a:p>
          <a:p>
            <a:r>
              <a:rPr lang="de-DE" altLang="en-US" smtClean="0"/>
              <a:t>Software-Entwicklung: </a:t>
            </a:r>
          </a:p>
          <a:p>
            <a:pPr lvl="1"/>
            <a:r>
              <a:rPr lang="de-DE" altLang="en-US" smtClean="0"/>
              <a:t>Kopf → Papier (coding sheet) → Lochkarten</a:t>
            </a:r>
          </a:p>
          <a:p>
            <a:r>
              <a:rPr lang="de-DE" altLang="en-US" smtClean="0"/>
              <a:t>Fehler dabei wurden als unvermeidlich und beherrschbar beurteilt.</a:t>
            </a:r>
          </a:p>
          <a:p>
            <a:endParaRPr lang="de-DE" altLang="en-US" smtClean="0"/>
          </a:p>
          <a:p>
            <a:endParaRPr lang="de-DE" altLang="en-US" smtClean="0"/>
          </a:p>
        </p:txBody>
      </p:sp>
      <p:sp>
        <p:nvSpPr>
          <p:cNvPr id="6148"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9A09F712-B521-46E9-92AB-06ADD0BC62F2}" type="slidenum">
              <a:rPr lang="de-DE" altLang="en-US" sz="1100"/>
              <a:pPr eaLnBrk="1" hangingPunct="1"/>
              <a:t>3</a:t>
            </a:fld>
            <a:endParaRPr lang="de-DE" altLang="en-US" sz="110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el 1"/>
          <p:cNvSpPr>
            <a:spLocks noGrp="1"/>
          </p:cNvSpPr>
          <p:nvPr>
            <p:ph type="title"/>
          </p:nvPr>
        </p:nvSpPr>
        <p:spPr/>
        <p:txBody>
          <a:bodyPr/>
          <a:lstStyle/>
          <a:p>
            <a:r>
              <a:rPr lang="de-DE" altLang="en-US" smtClean="0"/>
              <a:t>Die funktionale Organisation</a:t>
            </a:r>
          </a:p>
        </p:txBody>
      </p:sp>
      <p:sp>
        <p:nvSpPr>
          <p:cNvPr id="33795" name="Inhaltsplatzhalter 2"/>
          <p:cNvSpPr>
            <a:spLocks noGrp="1"/>
          </p:cNvSpPr>
          <p:nvPr>
            <p:ph idx="1"/>
          </p:nvPr>
        </p:nvSpPr>
        <p:spPr>
          <a:xfrm>
            <a:off x="166688" y="785813"/>
            <a:ext cx="9501187" cy="5521325"/>
          </a:xfrm>
        </p:spPr>
        <p:txBody>
          <a:bodyPr/>
          <a:lstStyle/>
          <a:p>
            <a:r>
              <a:rPr lang="de-DE" altLang="en-US" smtClean="0"/>
              <a:t>Hersteller hat immer wieder </a:t>
            </a:r>
            <a:r>
              <a:rPr lang="de-DE" altLang="en-US" b="1" smtClean="0"/>
              <a:t>ähnliche Aufgaben</a:t>
            </a:r>
            <a:r>
              <a:rPr lang="de-DE" altLang="en-US" smtClean="0"/>
              <a:t>.</a:t>
            </a:r>
          </a:p>
          <a:p>
            <a:r>
              <a:rPr lang="de-DE" altLang="en-US" smtClean="0"/>
              <a:t>Gruppen oder Abteilungen mit Spezialisten für die Teilaufgaben. Das Produkt entsteht durch das Zusammenwirken der Abteilungen. </a:t>
            </a:r>
          </a:p>
          <a:p>
            <a:r>
              <a:rPr lang="de-DE" altLang="en-US" smtClean="0"/>
              <a:t>Die Linienorganisation reicht aus, eine Sekundärorganisation ist nicht erforderlich. </a:t>
            </a:r>
          </a:p>
          <a:p>
            <a:r>
              <a:rPr lang="de-DE" altLang="en-US" smtClean="0"/>
              <a:t>Die Strukturen sind projektunabhängig; es gibt </a:t>
            </a:r>
            <a:r>
              <a:rPr lang="de-DE" altLang="en-US" b="1" smtClean="0"/>
              <a:t>kein Projekt</a:t>
            </a:r>
            <a:r>
              <a:rPr lang="de-DE" altLang="en-US" smtClean="0"/>
              <a:t>! </a:t>
            </a:r>
            <a:br>
              <a:rPr lang="de-DE" altLang="en-US" smtClean="0"/>
            </a:br>
            <a:r>
              <a:rPr lang="de-DE" altLang="en-US" smtClean="0"/>
              <a:t>Jede Person hat eine definierte (feste) Rolle.</a:t>
            </a:r>
            <a:br>
              <a:rPr lang="de-DE" altLang="en-US" smtClean="0"/>
            </a:br>
            <a:r>
              <a:rPr lang="de-DE" altLang="en-US" smtClean="0"/>
              <a:t>Die Zwischenresultate fließen von Abteilung zu Abteilung.</a:t>
            </a:r>
          </a:p>
          <a:p>
            <a:pPr lvl="1"/>
            <a:r>
              <a:rPr lang="de-DE" altLang="en-US" b="1" smtClean="0"/>
              <a:t>Vorbilder </a:t>
            </a:r>
            <a:r>
              <a:rPr lang="de-DE" altLang="en-US" smtClean="0"/>
              <a:t>außerhalb der Softwaretechnik: Fabrik mit Serienfertigung, Behörde</a:t>
            </a:r>
          </a:p>
          <a:p>
            <a:pPr lvl="1"/>
            <a:r>
              <a:rPr lang="de-DE" altLang="en-US" b="1" smtClean="0"/>
              <a:t>Vorteile</a:t>
            </a:r>
            <a:r>
              <a:rPr lang="de-DE" altLang="en-US" smtClean="0"/>
              <a:t>: stabile Zuordnung der Mitarbeiter, keine Konflikte um Prioritäten</a:t>
            </a:r>
          </a:p>
          <a:p>
            <a:pPr lvl="1"/>
            <a:r>
              <a:rPr lang="de-DE" altLang="en-US" b="1" smtClean="0"/>
              <a:t>Nachteile</a:t>
            </a:r>
            <a:r>
              <a:rPr lang="de-DE" altLang="en-US" smtClean="0"/>
              <a:t>: Alles, was am Projektbegriff hängt, fehlt: Identifikation mit einem Projekt, Reaktion auf Probleme, Motivation durch Ziel.</a:t>
            </a:r>
          </a:p>
          <a:p>
            <a:endParaRPr lang="de-DE" altLang="en-US" smtClean="0"/>
          </a:p>
        </p:txBody>
      </p:sp>
      <p:sp>
        <p:nvSpPr>
          <p:cNvPr id="33796"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741649A7-689E-4975-839E-27320C4B0E7D}" type="slidenum">
              <a:rPr lang="de-DE" altLang="en-US" sz="1100"/>
              <a:pPr eaLnBrk="1" hangingPunct="1"/>
              <a:t>30</a:t>
            </a:fld>
            <a:endParaRPr lang="de-DE" altLang="en-US" sz="110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el 1"/>
          <p:cNvSpPr>
            <a:spLocks noGrp="1"/>
          </p:cNvSpPr>
          <p:nvPr>
            <p:ph type="title"/>
          </p:nvPr>
        </p:nvSpPr>
        <p:spPr/>
        <p:txBody>
          <a:bodyPr/>
          <a:lstStyle/>
          <a:p>
            <a:r>
              <a:rPr lang="de-DE" altLang="en-US" smtClean="0"/>
              <a:t>Projektorganisation</a:t>
            </a:r>
          </a:p>
        </p:txBody>
      </p:sp>
      <p:sp>
        <p:nvSpPr>
          <p:cNvPr id="34819" name="Inhaltsplatzhalter 2"/>
          <p:cNvSpPr>
            <a:spLocks noGrp="1"/>
          </p:cNvSpPr>
          <p:nvPr>
            <p:ph idx="1"/>
          </p:nvPr>
        </p:nvSpPr>
        <p:spPr>
          <a:xfrm>
            <a:off x="166688" y="714375"/>
            <a:ext cx="9501187" cy="5592763"/>
          </a:xfrm>
        </p:spPr>
        <p:txBody>
          <a:bodyPr/>
          <a:lstStyle/>
          <a:p>
            <a:r>
              <a:rPr lang="de-DE" altLang="en-US" smtClean="0"/>
              <a:t>Hersteller muss eine </a:t>
            </a:r>
            <a:r>
              <a:rPr lang="de-DE" altLang="en-US" b="1" smtClean="0"/>
              <a:t>spezielle Aufgabe unter vorgegebenen Bedingungen</a:t>
            </a:r>
            <a:r>
              <a:rPr lang="de-DE" altLang="en-US" smtClean="0"/>
              <a:t> lösen.</a:t>
            </a:r>
          </a:p>
          <a:p>
            <a:pPr lvl="1"/>
            <a:r>
              <a:rPr lang="de-DE" altLang="en-US" smtClean="0"/>
              <a:t>Die Aufgabe wird einem </a:t>
            </a:r>
            <a:r>
              <a:rPr lang="de-DE" altLang="en-US" b="1" smtClean="0"/>
              <a:t>Projektteam</a:t>
            </a:r>
            <a:r>
              <a:rPr lang="de-DE" altLang="en-US" smtClean="0"/>
              <a:t> übertragen</a:t>
            </a:r>
          </a:p>
          <a:p>
            <a:r>
              <a:rPr lang="de-DE" altLang="en-US" smtClean="0"/>
              <a:t>Das Projektteam bildet eine temporäre Struktur (Sekundärorganisation) in der (schwachen) Primärorganisation. Im Extremfall kann die Primärorganisation ganz fehlen (wenn Mitarbeiter von Fall zu Fall nur für ein einziges Projekt eingestellt werden). </a:t>
            </a:r>
          </a:p>
          <a:p>
            <a:r>
              <a:rPr lang="de-DE" altLang="en-US" smtClean="0"/>
              <a:t>Das Projekt bestimmt die Struktur, d. h. die Organisation wird nach den Erfordernissen des Projekts gebildet.  </a:t>
            </a:r>
            <a:br>
              <a:rPr lang="de-DE" altLang="en-US" smtClean="0"/>
            </a:br>
            <a:r>
              <a:rPr lang="de-DE" altLang="en-US" smtClean="0"/>
              <a:t>Mit dem Abschluss des Projekts wird die Struktur aufgelöst. </a:t>
            </a:r>
          </a:p>
          <a:p>
            <a:pPr lvl="1"/>
            <a:r>
              <a:rPr lang="de-DE" altLang="en-US" b="1" smtClean="0"/>
              <a:t>Vorbild</a:t>
            </a:r>
            <a:r>
              <a:rPr lang="de-DE" altLang="en-US" smtClean="0"/>
              <a:t>: Die Task-Force, die Spezialeinheit</a:t>
            </a:r>
          </a:p>
          <a:p>
            <a:pPr lvl="1"/>
            <a:r>
              <a:rPr lang="de-DE" altLang="en-US" b="1" smtClean="0"/>
              <a:t>Vorteile</a:t>
            </a:r>
            <a:r>
              <a:rPr lang="de-DE" altLang="en-US" smtClean="0"/>
              <a:t>: Ein Projekt kann auf die Umgebung (Änderungen der Aufgabe, der Umgebungsbedingungen) sehr rasch reagieren; </a:t>
            </a:r>
            <a:br>
              <a:rPr lang="de-DE" altLang="en-US" smtClean="0"/>
            </a:br>
            <a:r>
              <a:rPr lang="de-DE" altLang="en-US" smtClean="0"/>
              <a:t>der Projektleiter hat alle Kompetenzen, um das Projekt zu führen. </a:t>
            </a:r>
          </a:p>
          <a:p>
            <a:endParaRPr lang="de-DE" altLang="en-US" smtClean="0"/>
          </a:p>
        </p:txBody>
      </p:sp>
      <p:sp>
        <p:nvSpPr>
          <p:cNvPr id="34820"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F13CFE4D-7A4A-4A8A-9FE9-899956F95295}" type="slidenum">
              <a:rPr lang="de-DE" altLang="en-US" sz="1100"/>
              <a:pPr eaLnBrk="1" hangingPunct="1"/>
              <a:t>31</a:t>
            </a:fld>
            <a:endParaRPr lang="de-DE" altLang="en-US" sz="110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el 1"/>
          <p:cNvSpPr>
            <a:spLocks noGrp="1"/>
          </p:cNvSpPr>
          <p:nvPr>
            <p:ph type="title"/>
          </p:nvPr>
        </p:nvSpPr>
        <p:spPr/>
        <p:txBody>
          <a:bodyPr/>
          <a:lstStyle/>
          <a:p>
            <a:r>
              <a:rPr lang="de-DE" altLang="en-US" smtClean="0"/>
              <a:t>Projektorganisation - 2</a:t>
            </a:r>
          </a:p>
        </p:txBody>
      </p:sp>
      <p:sp>
        <p:nvSpPr>
          <p:cNvPr id="35843" name="Inhaltsplatzhalter 2"/>
          <p:cNvSpPr>
            <a:spLocks noGrp="1"/>
          </p:cNvSpPr>
          <p:nvPr>
            <p:ph idx="1"/>
          </p:nvPr>
        </p:nvSpPr>
        <p:spPr>
          <a:xfrm>
            <a:off x="166688" y="642938"/>
            <a:ext cx="9501187" cy="5664200"/>
          </a:xfrm>
        </p:spPr>
        <p:txBody>
          <a:bodyPr/>
          <a:lstStyle/>
          <a:p>
            <a:r>
              <a:rPr lang="de-DE" altLang="en-US" smtClean="0"/>
              <a:t>Das Team ist auf das Projekt zugeschnitten, seine Mitglieder identifizieren sich mit dem Projekt. Erfolg oder Misserfolg sind leicht zuzuordnen, die Mitarbeiter sind hoch motiviert, Schwierigkeiten zu vermeiden oder zu überwinden.</a:t>
            </a:r>
          </a:p>
          <a:p>
            <a:r>
              <a:rPr lang="de-DE" altLang="en-US" smtClean="0">
                <a:solidFill>
                  <a:srgbClr val="0000FF"/>
                </a:solidFill>
              </a:rPr>
              <a:t>Das </a:t>
            </a:r>
            <a:r>
              <a:rPr lang="de-DE" altLang="en-US" b="1" smtClean="0">
                <a:solidFill>
                  <a:srgbClr val="0000FF"/>
                </a:solidFill>
              </a:rPr>
              <a:t>Manhattan-Projekt</a:t>
            </a:r>
            <a:r>
              <a:rPr lang="de-DE" altLang="en-US" smtClean="0">
                <a:solidFill>
                  <a:srgbClr val="0000FF"/>
                </a:solidFill>
              </a:rPr>
              <a:t> zeigt die Stärken der Projektorganisation: Nur die totale Ausrichtung aller verfügbaren Experten auf das Projektziel machte es möglich, in drei Kriegsjahren (ab 1942) die </a:t>
            </a:r>
            <a:r>
              <a:rPr lang="de-DE" altLang="en-US" b="1" smtClean="0">
                <a:solidFill>
                  <a:srgbClr val="0000FF"/>
                </a:solidFill>
              </a:rPr>
              <a:t>Atombombe</a:t>
            </a:r>
            <a:r>
              <a:rPr lang="de-DE" altLang="en-US" smtClean="0">
                <a:solidFill>
                  <a:srgbClr val="0000FF"/>
                </a:solidFill>
              </a:rPr>
              <a:t> zu entwickeln. Für Projekte mit großen Risiken ist diese Form die einzig mögliche!</a:t>
            </a:r>
          </a:p>
          <a:p>
            <a:pPr lvl="1"/>
            <a:r>
              <a:rPr lang="de-DE" altLang="en-US" b="1" smtClean="0"/>
              <a:t>Nachteile</a:t>
            </a:r>
            <a:r>
              <a:rPr lang="de-DE" altLang="en-US" smtClean="0"/>
              <a:t>: Start und Ende des Projekts sind schwierig. Dilemma des Projektleiters: Zu Beginn zu viele Leute oder später zu wenige. Spezialisten sind nicht sinnvoll dauernd einzusetzen. Zwischen Projekten kommt es zu Kämpfen um Köpfe.</a:t>
            </a:r>
          </a:p>
          <a:p>
            <a:r>
              <a:rPr lang="de-DE" altLang="en-US" b="1" smtClean="0"/>
              <a:t>Achtung</a:t>
            </a:r>
            <a:r>
              <a:rPr lang="de-DE" altLang="en-US" smtClean="0"/>
              <a:t>, Begriffsverwirrung!</a:t>
            </a:r>
          </a:p>
          <a:p>
            <a:pPr lvl="1"/>
            <a:r>
              <a:rPr lang="de-DE" altLang="en-US" smtClean="0"/>
              <a:t>Die </a:t>
            </a:r>
            <a:r>
              <a:rPr lang="de-DE" altLang="en-US" smtClean="0">
                <a:solidFill>
                  <a:srgbClr val="0000FF"/>
                </a:solidFill>
              </a:rPr>
              <a:t>Projektorganisation</a:t>
            </a:r>
            <a:r>
              <a:rPr lang="de-DE" altLang="en-US" smtClean="0"/>
              <a:t> ist eine </a:t>
            </a:r>
            <a:r>
              <a:rPr lang="de-DE" altLang="en-US" smtClean="0">
                <a:solidFill>
                  <a:srgbClr val="E42835"/>
                </a:solidFill>
              </a:rPr>
              <a:t>Projekt-Organisation</a:t>
            </a:r>
            <a:r>
              <a:rPr lang="de-DE" altLang="en-US" smtClean="0"/>
              <a:t>!</a:t>
            </a:r>
          </a:p>
          <a:p>
            <a:endParaRPr lang="de-DE" altLang="en-US" smtClean="0"/>
          </a:p>
        </p:txBody>
      </p:sp>
      <p:sp>
        <p:nvSpPr>
          <p:cNvPr id="35844"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E482369D-63DF-4884-A517-F4702351EDF3}" type="slidenum">
              <a:rPr lang="de-DE" altLang="en-US" sz="1100"/>
              <a:pPr eaLnBrk="1" hangingPunct="1"/>
              <a:t>32</a:t>
            </a:fld>
            <a:endParaRPr lang="de-DE" altLang="en-US" sz="110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el 1"/>
          <p:cNvSpPr>
            <a:spLocks noGrp="1"/>
          </p:cNvSpPr>
          <p:nvPr>
            <p:ph type="title"/>
          </p:nvPr>
        </p:nvSpPr>
        <p:spPr/>
        <p:txBody>
          <a:bodyPr/>
          <a:lstStyle/>
          <a:p>
            <a:r>
              <a:rPr lang="de-DE" altLang="en-US" smtClean="0"/>
              <a:t>Matrixorganisation</a:t>
            </a:r>
          </a:p>
        </p:txBody>
      </p:sp>
      <p:sp>
        <p:nvSpPr>
          <p:cNvPr id="36867" name="Inhaltsplatzhalter 2"/>
          <p:cNvSpPr>
            <a:spLocks noGrp="1"/>
          </p:cNvSpPr>
          <p:nvPr>
            <p:ph idx="1"/>
          </p:nvPr>
        </p:nvSpPr>
        <p:spPr>
          <a:xfrm>
            <a:off x="166688" y="714375"/>
            <a:ext cx="9501187" cy="5592763"/>
          </a:xfrm>
        </p:spPr>
        <p:txBody>
          <a:bodyPr/>
          <a:lstStyle/>
          <a:p>
            <a:r>
              <a:rPr lang="de-DE" altLang="en-US" smtClean="0"/>
              <a:t>In großen Firmen will man weder die Trägheit der funktionalen Organisation noch das Durcheinander der Projektorganisation.</a:t>
            </a:r>
          </a:p>
          <a:p>
            <a:r>
              <a:rPr lang="de-DE" altLang="en-US" smtClean="0"/>
              <a:t>Jeder Mitarbeiter steht mit einem Bein in der </a:t>
            </a:r>
            <a:r>
              <a:rPr lang="de-DE" altLang="en-US" b="1" smtClean="0"/>
              <a:t>Linienorganisation</a:t>
            </a:r>
            <a:r>
              <a:rPr lang="de-DE" altLang="en-US" smtClean="0"/>
              <a:t>, mit dem anderen in (mindestens) einem </a:t>
            </a:r>
            <a:r>
              <a:rPr lang="de-DE" altLang="en-US" b="1" smtClean="0"/>
              <a:t>Projekt. </a:t>
            </a:r>
          </a:p>
          <a:p>
            <a:r>
              <a:rPr lang="de-DE" altLang="en-US" smtClean="0"/>
              <a:t>Die </a:t>
            </a:r>
            <a:r>
              <a:rPr lang="de-DE" altLang="en-US" b="1" smtClean="0"/>
              <a:t>Primär-</a:t>
            </a:r>
            <a:r>
              <a:rPr lang="de-DE" altLang="en-US" smtClean="0"/>
              <a:t> (Linienstruktur) und die </a:t>
            </a:r>
            <a:r>
              <a:rPr lang="de-DE" altLang="en-US" b="1" smtClean="0"/>
              <a:t>Sekundärorganisation</a:t>
            </a:r>
            <a:r>
              <a:rPr lang="de-DE" altLang="en-US" smtClean="0"/>
              <a:t> (Projekte) bilden also eine </a:t>
            </a:r>
            <a:r>
              <a:rPr lang="de-DE" altLang="en-US" b="1" smtClean="0"/>
              <a:t>Matrix</a:t>
            </a:r>
            <a:r>
              <a:rPr lang="de-DE" altLang="en-US" smtClean="0"/>
              <a:t>. Daher spricht man von einer </a:t>
            </a:r>
            <a:r>
              <a:rPr lang="de-DE" altLang="en-US" b="1" smtClean="0"/>
              <a:t>Matrix-Organisation</a:t>
            </a:r>
            <a:r>
              <a:rPr lang="de-DE" altLang="en-US" smtClean="0"/>
              <a:t>.</a:t>
            </a:r>
          </a:p>
          <a:p>
            <a:r>
              <a:rPr lang="de-DE" altLang="en-US" smtClean="0"/>
              <a:t>Jeder Mitarbeiter ist für jede Beteiligung an einem Projekt durch einen Punkt repräsentiert.</a:t>
            </a:r>
          </a:p>
          <a:p>
            <a:pPr lvl="1"/>
            <a:r>
              <a:rPr lang="de-DE" altLang="en-US" b="1" smtClean="0"/>
              <a:t>Vorteile</a:t>
            </a:r>
            <a:r>
              <a:rPr lang="de-DE" altLang="en-US" smtClean="0"/>
              <a:t>: große Flexibilität, Zugriff auf Spezialisten leicht organisierbar, auch für sehr kleine Projekte anwendbar; jeder Mitarbeiter hat eine stabile Heimat im Unternehmen.</a:t>
            </a:r>
          </a:p>
          <a:p>
            <a:pPr lvl="1"/>
            <a:r>
              <a:rPr lang="de-DE" altLang="en-US" b="1" smtClean="0"/>
              <a:t>Nachteile</a:t>
            </a:r>
            <a:r>
              <a:rPr lang="de-DE" altLang="en-US" smtClean="0"/>
              <a:t>: Da jeder Mitarbeiter (mindestens) zwei Vorgesetzte hat, entstehen Zielkonflikte.</a:t>
            </a:r>
          </a:p>
          <a:p>
            <a:endParaRPr lang="de-DE" altLang="en-US" smtClean="0"/>
          </a:p>
        </p:txBody>
      </p:sp>
      <p:sp>
        <p:nvSpPr>
          <p:cNvPr id="36868"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CC420784-FB1C-4A29-BFC5-80507BD03497}" type="slidenum">
              <a:rPr lang="de-DE" altLang="en-US" sz="1100"/>
              <a:pPr eaLnBrk="1" hangingPunct="1"/>
              <a:t>33</a:t>
            </a:fld>
            <a:endParaRPr lang="de-DE" altLang="en-US" sz="110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el 1"/>
          <p:cNvSpPr>
            <a:spLocks noGrp="1"/>
          </p:cNvSpPr>
          <p:nvPr>
            <p:ph type="title"/>
          </p:nvPr>
        </p:nvSpPr>
        <p:spPr/>
        <p:txBody>
          <a:bodyPr/>
          <a:lstStyle/>
          <a:p>
            <a:r>
              <a:rPr lang="de-DE" altLang="en-US" smtClean="0"/>
              <a:t>Beispiel Matrixorganisation</a:t>
            </a:r>
          </a:p>
        </p:txBody>
      </p:sp>
      <p:sp>
        <p:nvSpPr>
          <p:cNvPr id="37891" name="Inhaltsplatzhalter 3"/>
          <p:cNvSpPr>
            <a:spLocks noGrp="1"/>
          </p:cNvSpPr>
          <p:nvPr>
            <p:ph sz="quarter" idx="13"/>
          </p:nvPr>
        </p:nvSpPr>
        <p:spPr>
          <a:xfrm>
            <a:off x="200025" y="642938"/>
            <a:ext cx="9505950" cy="357187"/>
          </a:xfrm>
        </p:spPr>
        <p:txBody>
          <a:bodyPr/>
          <a:lstStyle/>
          <a:p>
            <a:r>
              <a:rPr lang="de-DE" altLang="en-US" smtClean="0"/>
              <a:t>Mitarbeiter M arbeitet in zwei Projekten.</a:t>
            </a:r>
          </a:p>
        </p:txBody>
      </p:sp>
      <p:sp>
        <p:nvSpPr>
          <p:cNvPr id="37892" name="Textplatzhalter 2"/>
          <p:cNvSpPr>
            <a:spLocks noGrp="1"/>
          </p:cNvSpPr>
          <p:nvPr>
            <p:ph sz="quarter" idx="14"/>
          </p:nvPr>
        </p:nvSpPr>
        <p:spPr>
          <a:xfrm>
            <a:off x="200025" y="5500688"/>
            <a:ext cx="9505950" cy="1000125"/>
          </a:xfrm>
        </p:spPr>
        <p:txBody>
          <a:bodyPr/>
          <a:lstStyle/>
          <a:p>
            <a:pPr lvl="1"/>
            <a:r>
              <a:rPr lang="de-DE" altLang="en-US" b="1" smtClean="0"/>
              <a:t>Typisch für</a:t>
            </a:r>
            <a:r>
              <a:rPr lang="de-DE" altLang="en-US" smtClean="0"/>
              <a:t>: Größere Unternehmen und Großunternehmen; </a:t>
            </a:r>
            <a:br>
              <a:rPr lang="de-DE" altLang="en-US" smtClean="0"/>
            </a:br>
            <a:r>
              <a:rPr lang="de-DE" altLang="en-US" smtClean="0"/>
              <a:t>auch für Projekte, die „nebenherlaufen“, z. B. Machbarkeitsuntersuchungen, langfristige Konzeptionen.</a:t>
            </a:r>
          </a:p>
          <a:p>
            <a:endParaRPr lang="de-DE" altLang="en-US" smtClean="0"/>
          </a:p>
        </p:txBody>
      </p:sp>
      <p:sp>
        <p:nvSpPr>
          <p:cNvPr id="37893" name="Foliennummernplatzhalter 4"/>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0E577A09-933C-4980-8E9A-AC1637E5F10D}" type="slidenum">
              <a:rPr lang="de-DE" altLang="en-US" sz="1100"/>
              <a:pPr eaLnBrk="1" hangingPunct="1"/>
              <a:t>34</a:t>
            </a:fld>
            <a:endParaRPr lang="de-DE" altLang="en-US" sz="1100"/>
          </a:p>
        </p:txBody>
      </p:sp>
      <p:pic>
        <p:nvPicPr>
          <p:cNvPr id="37894" name="Picture 6" descr="7_1_Matrixorganisation_COL.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73275" y="1484313"/>
            <a:ext cx="5759450" cy="3697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de-DE" altLang="en-US" smtClean="0"/>
              <a:t>Erste Ansätze zur Strukturierung</a:t>
            </a:r>
          </a:p>
        </p:txBody>
      </p:sp>
      <p:sp>
        <p:nvSpPr>
          <p:cNvPr id="7171" name="Content Placeholder 2"/>
          <p:cNvSpPr>
            <a:spLocks noGrp="1"/>
          </p:cNvSpPr>
          <p:nvPr>
            <p:ph idx="1"/>
          </p:nvPr>
        </p:nvSpPr>
        <p:spPr>
          <a:xfrm>
            <a:off x="166688" y="981075"/>
            <a:ext cx="9501187" cy="5326063"/>
          </a:xfrm>
        </p:spPr>
        <p:txBody>
          <a:bodyPr/>
          <a:lstStyle/>
          <a:p>
            <a:r>
              <a:rPr lang="de-DE" altLang="en-US" smtClean="0"/>
              <a:t>In den Sechzigerjahren begann man, die Arbeit stärker zu strukturieren, z.  B. bei IBM mit HIPO</a:t>
            </a:r>
          </a:p>
          <a:p>
            <a:pPr lvl="1"/>
            <a:r>
              <a:rPr lang="de-DE" altLang="en-US" smtClean="0"/>
              <a:t>HIPO =  </a:t>
            </a:r>
            <a:r>
              <a:rPr lang="de-DE" altLang="en-US" smtClean="0">
                <a:solidFill>
                  <a:srgbClr val="0000FF"/>
                </a:solidFill>
              </a:rPr>
              <a:t>h</a:t>
            </a:r>
            <a:r>
              <a:rPr lang="de-DE" altLang="en-US" smtClean="0"/>
              <a:t>ierarchy plus </a:t>
            </a:r>
            <a:r>
              <a:rPr lang="de-DE" altLang="en-US" smtClean="0">
                <a:solidFill>
                  <a:srgbClr val="0000FF"/>
                </a:solidFill>
              </a:rPr>
              <a:t>i</a:t>
            </a:r>
            <a:r>
              <a:rPr lang="de-DE" altLang="en-US" smtClean="0"/>
              <a:t>nput, </a:t>
            </a:r>
            <a:r>
              <a:rPr lang="de-DE" altLang="en-US" smtClean="0">
                <a:solidFill>
                  <a:srgbClr val="0000FF"/>
                </a:solidFill>
              </a:rPr>
              <a:t>p</a:t>
            </a:r>
            <a:r>
              <a:rPr lang="de-DE" altLang="en-US" smtClean="0"/>
              <a:t>rocess, </a:t>
            </a:r>
            <a:r>
              <a:rPr lang="de-DE" altLang="en-US" smtClean="0">
                <a:solidFill>
                  <a:srgbClr val="0000FF"/>
                </a:solidFill>
              </a:rPr>
              <a:t>o</a:t>
            </a:r>
            <a:r>
              <a:rPr lang="de-DE" altLang="en-US" smtClean="0"/>
              <a:t>utput</a:t>
            </a:r>
          </a:p>
        </p:txBody>
      </p:sp>
      <p:sp>
        <p:nvSpPr>
          <p:cNvPr id="7172"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629A7480-CD5D-40E6-9E2F-65E04EF370B6}" type="slidenum">
              <a:rPr lang="de-DE" altLang="en-US" sz="1100"/>
              <a:pPr eaLnBrk="1" hangingPunct="1"/>
              <a:t>4</a:t>
            </a:fld>
            <a:endParaRPr lang="de-DE" altLang="en-US" sz="1100"/>
          </a:p>
        </p:txBody>
      </p:sp>
      <p:pic>
        <p:nvPicPr>
          <p:cNvPr id="717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6650" y="2781300"/>
            <a:ext cx="7686675" cy="266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2936875" y="5732463"/>
            <a:ext cx="3384550" cy="369887"/>
          </a:xfrm>
          <a:prstGeom prst="rect">
            <a:avLst/>
          </a:prstGeom>
          <a:noFill/>
        </p:spPr>
        <p:txBody>
          <a:bodyPr>
            <a:spAutoFit/>
          </a:bodyPr>
          <a:lstStyle/>
          <a:p>
            <a:pPr>
              <a:defRPr/>
            </a:pPr>
            <a:r>
              <a:rPr lang="de-DE" sz="1800" dirty="0">
                <a:latin typeface="+mn-lt"/>
                <a:cs typeface="Arial" charset="0"/>
              </a:rPr>
              <a:t>Hierarchie eines Programms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el 1"/>
          <p:cNvSpPr>
            <a:spLocks noGrp="1"/>
          </p:cNvSpPr>
          <p:nvPr>
            <p:ph type="title"/>
          </p:nvPr>
        </p:nvSpPr>
        <p:spPr/>
        <p:txBody>
          <a:bodyPr/>
          <a:lstStyle/>
          <a:p>
            <a:r>
              <a:rPr lang="de-DE" altLang="en-US" smtClean="0"/>
              <a:t>HIPO Beispiel</a:t>
            </a:r>
          </a:p>
        </p:txBody>
      </p:sp>
      <p:sp>
        <p:nvSpPr>
          <p:cNvPr id="8195" name="Textplatzhalter 2"/>
          <p:cNvSpPr>
            <a:spLocks noGrp="1"/>
          </p:cNvSpPr>
          <p:nvPr>
            <p:ph type="body" sz="half" idx="2"/>
          </p:nvPr>
        </p:nvSpPr>
        <p:spPr>
          <a:xfrm>
            <a:off x="344488" y="5648325"/>
            <a:ext cx="9072562" cy="804863"/>
          </a:xfrm>
        </p:spPr>
        <p:txBody>
          <a:bodyPr/>
          <a:lstStyle/>
          <a:p>
            <a:r>
              <a:rPr lang="de-DE" altLang="en-US" smtClean="0"/>
              <a:t>Input, Process, Output</a:t>
            </a:r>
          </a:p>
        </p:txBody>
      </p:sp>
      <p:sp>
        <p:nvSpPr>
          <p:cNvPr id="8196" name="Foliennummernplatzhalter 4"/>
          <p:cNvSpPr>
            <a:spLocks noGrp="1"/>
          </p:cNvSpPr>
          <p:nvPr>
            <p:ph type="sldNum" sz="quarter" idx="13"/>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489CCF6E-4962-432E-879E-461BDECC0F80}" type="slidenum">
              <a:rPr lang="de-DE" altLang="en-US" sz="1100"/>
              <a:pPr eaLnBrk="1" hangingPunct="1"/>
              <a:t>5</a:t>
            </a:fld>
            <a:endParaRPr lang="de-DE" altLang="en-US" sz="1100"/>
          </a:p>
        </p:txBody>
      </p:sp>
      <p:pic>
        <p:nvPicPr>
          <p:cNvPr id="8197" name="Picture 2"/>
          <p:cNvPicPr>
            <a:picLocks noGrp="1" noChangeAspect="1" noChangeArrowheads="1"/>
          </p:cNvPicPr>
          <p:nvPr>
            <p:ph sz="quarter" idx="12"/>
          </p:nvPr>
        </p:nvPicPr>
        <p:blipFill>
          <a:blip r:embed="rId2">
            <a:extLst>
              <a:ext uri="{28A0092B-C50C-407E-A947-70E740481C1C}">
                <a14:useLocalDpi xmlns:a14="http://schemas.microsoft.com/office/drawing/2010/main" val="0"/>
              </a:ext>
            </a:extLst>
          </a:blip>
          <a:srcRect/>
          <a:stretch>
            <a:fillRect/>
          </a:stretch>
        </p:blipFill>
        <p:spPr>
          <a:xfrm>
            <a:off x="1595438" y="1500188"/>
            <a:ext cx="6643687" cy="3986212"/>
          </a:xfr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el 1"/>
          <p:cNvSpPr>
            <a:spLocks noGrp="1"/>
          </p:cNvSpPr>
          <p:nvPr>
            <p:ph type="title"/>
          </p:nvPr>
        </p:nvSpPr>
        <p:spPr/>
        <p:txBody>
          <a:bodyPr/>
          <a:lstStyle/>
          <a:p>
            <a:r>
              <a:rPr lang="de-DE" altLang="en-US" smtClean="0"/>
              <a:t>Entdeckung der Software-Prozesse - 2</a:t>
            </a:r>
          </a:p>
        </p:txBody>
      </p:sp>
      <p:sp>
        <p:nvSpPr>
          <p:cNvPr id="9219"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8FE4C785-5FA5-4FC1-937B-7A1AE2FCF175}" type="slidenum">
              <a:rPr lang="de-DE" altLang="en-US" sz="1100"/>
              <a:pPr eaLnBrk="1" hangingPunct="1"/>
              <a:t>6</a:t>
            </a:fld>
            <a:endParaRPr lang="de-DE" altLang="en-US" sz="1100"/>
          </a:p>
        </p:txBody>
      </p:sp>
      <p:sp>
        <p:nvSpPr>
          <p:cNvPr id="9220" name="Inhaltsplatzhalter 5"/>
          <p:cNvSpPr>
            <a:spLocks noGrp="1"/>
          </p:cNvSpPr>
          <p:nvPr>
            <p:ph idx="1"/>
          </p:nvPr>
        </p:nvSpPr>
        <p:spPr>
          <a:xfrm>
            <a:off x="238125" y="714375"/>
            <a:ext cx="9501188" cy="5611813"/>
          </a:xfrm>
        </p:spPr>
        <p:txBody>
          <a:bodyPr/>
          <a:lstStyle/>
          <a:p>
            <a:r>
              <a:rPr lang="de-DE" altLang="en-US" b="1" smtClean="0"/>
              <a:t>Systematik und Dokumentation </a:t>
            </a:r>
            <a:r>
              <a:rPr lang="de-DE" altLang="en-US" smtClean="0"/>
              <a:t>sollten dafür sorgen, dass mit akzeptablem Aufwand gute, fehlerarme Software entsteht.</a:t>
            </a:r>
          </a:p>
          <a:p>
            <a:r>
              <a:rPr lang="de-DE" altLang="en-US" smtClean="0"/>
              <a:t>Typische Sichtweise: </a:t>
            </a:r>
            <a:r>
              <a:rPr lang="de-DE" altLang="en-US" b="1" smtClean="0"/>
              <a:t>Höhere Programmiersprachen </a:t>
            </a:r>
            <a:r>
              <a:rPr lang="de-DE" altLang="en-US" smtClean="0"/>
              <a:t>(Fortran, Algol, Cobol, Pl/I) und einige elementare </a:t>
            </a:r>
            <a:r>
              <a:rPr lang="de-DE" altLang="en-US" b="1" smtClean="0"/>
              <a:t>Programmierregeln</a:t>
            </a:r>
            <a:r>
              <a:rPr lang="de-DE" altLang="en-US" smtClean="0"/>
              <a:t> („structured programming“) lösen alle Probleme. </a:t>
            </a:r>
          </a:p>
          <a:p>
            <a:r>
              <a:rPr lang="de-DE" altLang="en-US" smtClean="0">
                <a:solidFill>
                  <a:srgbClr val="E42835"/>
                </a:solidFill>
              </a:rPr>
              <a:t>Aber</a:t>
            </a:r>
            <a:r>
              <a:rPr lang="de-DE" altLang="en-US" smtClean="0"/>
              <a:t>: Das funktioniert nur für einzelne Entwickler, nicht für Projekte mit mehreren beteiligten Personen.</a:t>
            </a:r>
          </a:p>
          <a:p>
            <a:r>
              <a:rPr lang="de-DE" altLang="en-US" smtClean="0"/>
              <a:t>Neben dem </a:t>
            </a:r>
            <a:r>
              <a:rPr lang="de-DE" altLang="en-US" b="1" smtClean="0"/>
              <a:t>Programmieren im Kleinen </a:t>
            </a:r>
            <a:r>
              <a:rPr lang="de-DE" altLang="en-US" smtClean="0"/>
              <a:t>(programming in the small) gewann das </a:t>
            </a:r>
            <a:r>
              <a:rPr lang="de-DE" altLang="en-US" b="1" smtClean="0"/>
              <a:t>Programmieren im Großen </a:t>
            </a:r>
            <a:r>
              <a:rPr lang="de-DE" altLang="en-US" smtClean="0"/>
              <a:t>(programming in the large) an Bedeutung und Beachtung. (</a:t>
            </a:r>
            <a:r>
              <a:rPr lang="de-DE" altLang="en-US" smtClean="0">
                <a:solidFill>
                  <a:srgbClr val="0000FF"/>
                </a:solidFill>
              </a:rPr>
              <a:t>DeRemer und Kron, 1974</a:t>
            </a:r>
            <a:r>
              <a:rPr lang="de-DE" altLang="en-US" smtClean="0"/>
              <a:t>)</a:t>
            </a:r>
          </a:p>
          <a:p>
            <a:r>
              <a:rPr lang="de-DE" altLang="en-US" smtClean="0"/>
              <a:t>Für die erforderlichen Schritte wurden </a:t>
            </a:r>
            <a:r>
              <a:rPr lang="de-DE" altLang="en-US" b="1" smtClean="0"/>
              <a:t>Vorgehens- oder Prozessmodelle</a:t>
            </a:r>
            <a:r>
              <a:rPr lang="de-DE" altLang="en-US" smtClean="0"/>
              <a:t> formuliert und eingeführt. </a:t>
            </a:r>
          </a:p>
          <a:p>
            <a:r>
              <a:rPr lang="de-DE" altLang="en-US" smtClean="0"/>
              <a:t>In den Achtzigerjahren begann man schließlich, die </a:t>
            </a:r>
            <a:r>
              <a:rPr lang="de-DE" altLang="en-US" b="1" smtClean="0"/>
              <a:t>Qualität der Prozesse</a:t>
            </a:r>
            <a:r>
              <a:rPr lang="de-DE" altLang="en-US" smtClean="0"/>
              <a:t> systematisch zu </a:t>
            </a:r>
            <a:r>
              <a:rPr lang="de-DE" altLang="en-US" b="1" smtClean="0"/>
              <a:t>beurteilen</a:t>
            </a:r>
            <a:r>
              <a:rPr lang="de-DE" altLang="en-US" smtClean="0"/>
              <a:t> und zu </a:t>
            </a:r>
            <a:r>
              <a:rPr lang="de-DE" altLang="en-US" b="1" smtClean="0"/>
              <a:t>verbessern</a:t>
            </a:r>
            <a:r>
              <a:rPr lang="de-DE" altLang="en-US" smtClean="0"/>
              <a:t>.</a:t>
            </a:r>
          </a:p>
          <a:p>
            <a:pPr lvl="1"/>
            <a:endParaRPr lang="de-DE" altLang="en-US" smtClean="0"/>
          </a:p>
          <a:p>
            <a:pPr lvl="1">
              <a:buFont typeface="Arial" panose="020B0604020202020204" pitchFamily="34" charset="0"/>
              <a:buNone/>
            </a:pPr>
            <a:endParaRPr lang="de-DE" altLang="en-US"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el 4"/>
          <p:cNvSpPr>
            <a:spLocks noGrp="1"/>
          </p:cNvSpPr>
          <p:nvPr>
            <p:ph type="title"/>
          </p:nvPr>
        </p:nvSpPr>
        <p:spPr/>
        <p:txBody>
          <a:bodyPr/>
          <a:lstStyle/>
          <a:p>
            <a:r>
              <a:rPr lang="de-DE" altLang="en-US" b="1" smtClean="0"/>
              <a:t>Prozess und Vorgehensmodell</a:t>
            </a:r>
            <a:endParaRPr lang="de-DE" altLang="en-US" smtClean="0"/>
          </a:p>
        </p:txBody>
      </p:sp>
      <p:sp>
        <p:nvSpPr>
          <p:cNvPr id="10243" name="Inhaltsplatzhalter 5"/>
          <p:cNvSpPr>
            <a:spLocks noGrp="1"/>
          </p:cNvSpPr>
          <p:nvPr>
            <p:ph idx="1"/>
          </p:nvPr>
        </p:nvSpPr>
        <p:spPr>
          <a:xfrm>
            <a:off x="309563" y="857250"/>
            <a:ext cx="9596437" cy="590550"/>
          </a:xfrm>
        </p:spPr>
        <p:txBody>
          <a:bodyPr/>
          <a:lstStyle/>
          <a:p>
            <a:r>
              <a:rPr lang="de-DE" altLang="en-US" smtClean="0">
                <a:solidFill>
                  <a:srgbClr val="FF0000"/>
                </a:solidFill>
              </a:rPr>
              <a:t>Achtung, unklare Begriffe!</a:t>
            </a:r>
          </a:p>
          <a:p>
            <a:endParaRPr lang="de-DE" altLang="en-US" smtClean="0"/>
          </a:p>
        </p:txBody>
      </p:sp>
      <p:sp>
        <p:nvSpPr>
          <p:cNvPr id="10244" name="Foliennummernplatzhalter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E6DBDF8A-0539-414D-AEB1-1D1955B89778}" type="slidenum">
              <a:rPr lang="de-DE" altLang="en-US" sz="1100"/>
              <a:pPr eaLnBrk="1" hangingPunct="1"/>
              <a:t>7</a:t>
            </a:fld>
            <a:endParaRPr lang="de-DE" altLang="en-US" sz="1100"/>
          </a:p>
        </p:txBody>
      </p:sp>
      <p:sp>
        <p:nvSpPr>
          <p:cNvPr id="10245" name="TextBox 6"/>
          <p:cNvSpPr txBox="1">
            <a:spLocks noChangeArrowheads="1"/>
          </p:cNvSpPr>
          <p:nvPr/>
        </p:nvSpPr>
        <p:spPr bwMode="auto">
          <a:xfrm>
            <a:off x="309563" y="1557338"/>
            <a:ext cx="9001125" cy="4524375"/>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61950" indent="-361950"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r>
              <a:rPr lang="en-US" altLang="en-US" sz="2400" b="1">
                <a:solidFill>
                  <a:srgbClr val="0000FF"/>
                </a:solidFill>
                <a:latin typeface="Calibri" panose="020F0502020204030204" pitchFamily="34" charset="0"/>
                <a:cs typeface="Calibri" panose="020F0502020204030204" pitchFamily="34" charset="0"/>
              </a:rPr>
              <a:t>process </a:t>
            </a:r>
            <a:r>
              <a:rPr lang="en-US" altLang="en-US" sz="2400">
                <a:solidFill>
                  <a:srgbClr val="0000FF"/>
                </a:solidFill>
                <a:latin typeface="Calibri" panose="020F0502020204030204" pitchFamily="34" charset="0"/>
                <a:cs typeface="Calibri" panose="020F0502020204030204" pitchFamily="34" charset="0"/>
              </a:rPr>
              <a:t>— </a:t>
            </a:r>
            <a:r>
              <a:rPr lang="en-US" altLang="en-US" sz="2400" i="1">
                <a:solidFill>
                  <a:srgbClr val="0000FF"/>
                </a:solidFill>
                <a:latin typeface="Calibri" panose="020F0502020204030204" pitchFamily="34" charset="0"/>
                <a:cs typeface="Calibri" panose="020F0502020204030204" pitchFamily="34" charset="0"/>
              </a:rPr>
              <a:t>(1) A sequence of steps performed for a given purpose; for example, the software development process. </a:t>
            </a:r>
            <a:br>
              <a:rPr lang="en-US" altLang="en-US" sz="2400" i="1">
                <a:solidFill>
                  <a:srgbClr val="0000FF"/>
                </a:solidFill>
                <a:latin typeface="Calibri" panose="020F0502020204030204" pitchFamily="34" charset="0"/>
                <a:cs typeface="Calibri" panose="020F0502020204030204" pitchFamily="34" charset="0"/>
              </a:rPr>
            </a:br>
            <a:r>
              <a:rPr lang="en-US" altLang="en-US" sz="2400" i="1">
                <a:solidFill>
                  <a:srgbClr val="0000FF"/>
                </a:solidFill>
                <a:latin typeface="Calibri" panose="020F0502020204030204" pitchFamily="34" charset="0"/>
                <a:cs typeface="Calibri" panose="020F0502020204030204" pitchFamily="34" charset="0"/>
              </a:rPr>
              <a:t>(2) See also: task; job. </a:t>
            </a:r>
            <a:br>
              <a:rPr lang="en-US" altLang="en-US" sz="2400" i="1">
                <a:solidFill>
                  <a:srgbClr val="0000FF"/>
                </a:solidFill>
                <a:latin typeface="Calibri" panose="020F0502020204030204" pitchFamily="34" charset="0"/>
                <a:cs typeface="Calibri" panose="020F0502020204030204" pitchFamily="34" charset="0"/>
              </a:rPr>
            </a:br>
            <a:r>
              <a:rPr lang="en-US" altLang="en-US" sz="2400" i="1">
                <a:solidFill>
                  <a:srgbClr val="0000FF"/>
                </a:solidFill>
                <a:latin typeface="Calibri" panose="020F0502020204030204" pitchFamily="34" charset="0"/>
                <a:cs typeface="Calibri" panose="020F0502020204030204" pitchFamily="34" charset="0"/>
              </a:rPr>
              <a:t>(3) To perform operations on data.</a:t>
            </a:r>
          </a:p>
          <a:p>
            <a:pPr eaLnBrk="1" hangingPunct="1"/>
            <a:r>
              <a:rPr lang="en-US" altLang="en-US" sz="2400" b="1">
                <a:solidFill>
                  <a:srgbClr val="0000FF"/>
                </a:solidFill>
                <a:latin typeface="Calibri" panose="020F0502020204030204" pitchFamily="34" charset="0"/>
                <a:cs typeface="Calibri" panose="020F0502020204030204" pitchFamily="34" charset="0"/>
              </a:rPr>
              <a:t>software development process </a:t>
            </a:r>
            <a:r>
              <a:rPr lang="en-US" altLang="en-US" sz="2400">
                <a:solidFill>
                  <a:srgbClr val="0000FF"/>
                </a:solidFill>
                <a:latin typeface="Calibri" panose="020F0502020204030204" pitchFamily="34" charset="0"/>
                <a:cs typeface="Calibri" panose="020F0502020204030204" pitchFamily="34" charset="0"/>
              </a:rPr>
              <a:t>— </a:t>
            </a:r>
            <a:r>
              <a:rPr lang="en-US" altLang="en-US" sz="2400" i="1">
                <a:solidFill>
                  <a:srgbClr val="0000FF"/>
                </a:solidFill>
                <a:latin typeface="Calibri" panose="020F0502020204030204" pitchFamily="34" charset="0"/>
                <a:cs typeface="Calibri" panose="020F0502020204030204" pitchFamily="34" charset="0"/>
              </a:rPr>
              <a:t>The process by which user needs are translated into a software product. The process involves translating user needs into software requirements, transforming the software requirements into design, implementing the design in code, testing the code, and sometimes, installing and checking out the software for operational use. </a:t>
            </a:r>
            <a:br>
              <a:rPr lang="en-US" altLang="en-US" sz="2400" i="1">
                <a:solidFill>
                  <a:srgbClr val="0000FF"/>
                </a:solidFill>
                <a:latin typeface="Calibri" panose="020F0502020204030204" pitchFamily="34" charset="0"/>
                <a:cs typeface="Calibri" panose="020F0502020204030204" pitchFamily="34" charset="0"/>
              </a:rPr>
            </a:br>
            <a:r>
              <a:rPr lang="en-US" altLang="en-US" sz="2400" i="1">
                <a:solidFill>
                  <a:srgbClr val="0000FF"/>
                </a:solidFill>
                <a:latin typeface="Calibri" panose="020F0502020204030204" pitchFamily="34" charset="0"/>
                <a:cs typeface="Calibri" panose="020F0502020204030204" pitchFamily="34" charset="0"/>
              </a:rPr>
              <a:t>Note: These activities may overlap or be performed iteratively.</a:t>
            </a:r>
          </a:p>
          <a:p>
            <a:pPr algn="r" eaLnBrk="1" hangingPunct="1"/>
            <a:r>
              <a:rPr lang="de-DE" altLang="en-US" sz="2400">
                <a:latin typeface="Calibri" panose="020F0502020204030204" pitchFamily="34" charset="0"/>
                <a:cs typeface="Calibri" panose="020F0502020204030204" pitchFamily="34" charset="0"/>
              </a:rPr>
              <a:t>IEEE Std 610.12-1990</a:t>
            </a:r>
            <a:endParaRPr lang="de-DE" altLang="en-US" sz="2400" b="1">
              <a:latin typeface="Calibri" panose="020F0502020204030204" pitchFamily="34" charset="0"/>
              <a:cs typeface="Calibri" panose="020F050202020403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el 1"/>
          <p:cNvSpPr>
            <a:spLocks noGrp="1"/>
          </p:cNvSpPr>
          <p:nvPr>
            <p:ph type="title"/>
          </p:nvPr>
        </p:nvSpPr>
        <p:spPr/>
        <p:txBody>
          <a:bodyPr/>
          <a:lstStyle/>
          <a:p>
            <a:r>
              <a:rPr lang="de-DE" altLang="en-US" smtClean="0"/>
              <a:t>Prozess und Projekt</a:t>
            </a:r>
          </a:p>
        </p:txBody>
      </p:sp>
      <p:sp>
        <p:nvSpPr>
          <p:cNvPr id="11267" name="Inhaltsplatzhalter 2"/>
          <p:cNvSpPr>
            <a:spLocks noGrp="1"/>
          </p:cNvSpPr>
          <p:nvPr>
            <p:ph idx="1"/>
          </p:nvPr>
        </p:nvSpPr>
        <p:spPr>
          <a:xfrm>
            <a:off x="166688" y="857250"/>
            <a:ext cx="9501187" cy="5326063"/>
          </a:xfrm>
        </p:spPr>
        <p:txBody>
          <a:bodyPr/>
          <a:lstStyle/>
          <a:p>
            <a:r>
              <a:rPr lang="de-DE" altLang="en-US" smtClean="0"/>
              <a:t>Mögliche Interpretationen der Definition: </a:t>
            </a:r>
            <a:r>
              <a:rPr lang="de-DE" altLang="en-US" b="1" smtClean="0"/>
              <a:t>Ein Prozess ist ...</a:t>
            </a:r>
          </a:p>
          <a:p>
            <a:pPr lvl="1"/>
            <a:r>
              <a:rPr lang="de-DE" altLang="en-US" smtClean="0"/>
              <a:t>die konkrete (d. h. real ausgeführte) Folge von Schritten, die ein bestimmtes, konkretes Ergebnis haben. Wir sprechen hier von einem </a:t>
            </a:r>
            <a:r>
              <a:rPr lang="de-DE" altLang="en-US" b="1" smtClean="0"/>
              <a:t>Projekt</a:t>
            </a:r>
            <a:r>
              <a:rPr lang="de-DE" altLang="en-US" smtClean="0"/>
              <a:t>.</a:t>
            </a:r>
          </a:p>
          <a:p>
            <a:pPr lvl="1"/>
            <a:r>
              <a:rPr lang="de-DE" altLang="en-US" smtClean="0"/>
              <a:t>eine abstrakte Folge von Schritten, die beliebig vielen Projekten zu Grunde liegt, ihnen als Muster, also Modell, dienen kann.</a:t>
            </a:r>
          </a:p>
          <a:p>
            <a:pPr lvl="1">
              <a:buFont typeface="Arial" panose="020B0604020202020204" pitchFamily="34" charset="0"/>
              <a:buNone/>
            </a:pPr>
            <a:r>
              <a:rPr lang="de-DE" altLang="en-US" b="1" smtClean="0"/>
              <a:t>Projekt</a:t>
            </a:r>
            <a:r>
              <a:rPr lang="de-DE" altLang="en-US" smtClean="0"/>
              <a:t> und </a:t>
            </a:r>
            <a:r>
              <a:rPr lang="de-DE" altLang="en-US" b="1" smtClean="0"/>
              <a:t>Prozess</a:t>
            </a:r>
            <a:r>
              <a:rPr lang="de-DE" altLang="en-US" smtClean="0"/>
              <a:t> stehen also im gleichen Verhältnis wie	</a:t>
            </a:r>
          </a:p>
          <a:p>
            <a:pPr lvl="1"/>
            <a:r>
              <a:rPr lang="de-DE" altLang="en-US" smtClean="0">
                <a:solidFill>
                  <a:srgbClr val="0000FF"/>
                </a:solidFill>
              </a:rPr>
              <a:t>Gegenstand</a:t>
            </a:r>
            <a:r>
              <a:rPr lang="de-DE" altLang="en-US" smtClean="0"/>
              <a:t> und </a:t>
            </a:r>
            <a:r>
              <a:rPr lang="de-DE" altLang="en-US" smtClean="0">
                <a:solidFill>
                  <a:srgbClr val="0000FF"/>
                </a:solidFill>
              </a:rPr>
              <a:t>Modell</a:t>
            </a:r>
          </a:p>
          <a:p>
            <a:pPr lvl="1"/>
            <a:r>
              <a:rPr lang="de-DE" altLang="en-US" smtClean="0">
                <a:solidFill>
                  <a:srgbClr val="0000FF"/>
                </a:solidFill>
              </a:rPr>
              <a:t>Aufführung</a:t>
            </a:r>
            <a:r>
              <a:rPr lang="de-DE" altLang="en-US" smtClean="0"/>
              <a:t> und </a:t>
            </a:r>
            <a:r>
              <a:rPr lang="de-DE" altLang="en-US" smtClean="0">
                <a:solidFill>
                  <a:srgbClr val="0000FF"/>
                </a:solidFill>
              </a:rPr>
              <a:t>Theaterstück</a:t>
            </a:r>
          </a:p>
          <a:p>
            <a:pPr lvl="1"/>
            <a:r>
              <a:rPr lang="de-DE" altLang="en-US" smtClean="0">
                <a:solidFill>
                  <a:srgbClr val="0000FF"/>
                </a:solidFill>
              </a:rPr>
              <a:t>Programmausführung</a:t>
            </a:r>
            <a:r>
              <a:rPr lang="de-DE" altLang="en-US" smtClean="0"/>
              <a:t> und </a:t>
            </a:r>
            <a:r>
              <a:rPr lang="de-DE" altLang="en-US" smtClean="0">
                <a:solidFill>
                  <a:srgbClr val="0000FF"/>
                </a:solidFill>
              </a:rPr>
              <a:t>Programm</a:t>
            </a:r>
          </a:p>
          <a:p>
            <a:pPr lvl="1"/>
            <a:r>
              <a:rPr lang="de-DE" altLang="en-US" smtClean="0">
                <a:solidFill>
                  <a:srgbClr val="0000FF"/>
                </a:solidFill>
              </a:rPr>
              <a:t>Objekt</a:t>
            </a:r>
            <a:r>
              <a:rPr lang="de-DE" altLang="en-US" smtClean="0"/>
              <a:t> und </a:t>
            </a:r>
            <a:r>
              <a:rPr lang="de-DE" altLang="en-US" smtClean="0">
                <a:solidFill>
                  <a:srgbClr val="0000FF"/>
                </a:solidFill>
              </a:rPr>
              <a:t>Klasse</a:t>
            </a:r>
          </a:p>
          <a:p>
            <a:r>
              <a:rPr lang="de-DE" altLang="en-US" smtClean="0"/>
              <a:t>Das bedeutet: </a:t>
            </a:r>
            <a:r>
              <a:rPr lang="de-DE" altLang="en-US" smtClean="0">
                <a:solidFill>
                  <a:srgbClr val="FF0000"/>
                </a:solidFill>
              </a:rPr>
              <a:t>Ein Projekt ist einmalig, ein Prozess ist ein Schema</a:t>
            </a:r>
            <a:r>
              <a:rPr lang="de-DE" altLang="en-US" smtClean="0"/>
              <a:t>.</a:t>
            </a:r>
          </a:p>
          <a:p>
            <a:pPr lvl="1">
              <a:buFont typeface="Wingdings" panose="05000000000000000000" pitchFamily="2" charset="2"/>
              <a:buNone/>
            </a:pPr>
            <a:endParaRPr lang="de-DE" altLang="en-US" smtClean="0"/>
          </a:p>
        </p:txBody>
      </p:sp>
      <p:sp>
        <p:nvSpPr>
          <p:cNvPr id="11268"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C4114D15-8CE3-46E9-BDE8-9D28ED9FE595}" type="slidenum">
              <a:rPr lang="de-DE" altLang="en-US" sz="1100"/>
              <a:pPr eaLnBrk="1" hangingPunct="1"/>
              <a:t>8</a:t>
            </a:fld>
            <a:endParaRPr lang="de-DE" altLang="en-US" sz="11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el 1"/>
          <p:cNvSpPr>
            <a:spLocks noGrp="1"/>
          </p:cNvSpPr>
          <p:nvPr>
            <p:ph type="title"/>
          </p:nvPr>
        </p:nvSpPr>
        <p:spPr/>
        <p:txBody>
          <a:bodyPr/>
          <a:lstStyle/>
          <a:p>
            <a:r>
              <a:rPr lang="de-DE" altLang="en-US" smtClean="0"/>
              <a:t>Vorgehensmodell / Prozessmodell</a:t>
            </a:r>
          </a:p>
        </p:txBody>
      </p:sp>
      <p:sp>
        <p:nvSpPr>
          <p:cNvPr id="12291" name="Inhaltsplatzhalter 2"/>
          <p:cNvSpPr>
            <a:spLocks noGrp="1"/>
          </p:cNvSpPr>
          <p:nvPr>
            <p:ph idx="1"/>
          </p:nvPr>
        </p:nvSpPr>
        <p:spPr>
          <a:xfrm>
            <a:off x="200025" y="692150"/>
            <a:ext cx="9501188" cy="5326063"/>
          </a:xfrm>
        </p:spPr>
        <p:txBody>
          <a:bodyPr/>
          <a:lstStyle/>
          <a:p>
            <a:r>
              <a:rPr lang="de-DE" altLang="en-US" smtClean="0"/>
              <a:t>Jedem Projekt liegt unvermeidlich ein Prozess zu Grunde, also eine </a:t>
            </a:r>
            <a:r>
              <a:rPr lang="de-DE" altLang="en-US" b="1" smtClean="0"/>
              <a:t>Vorstellung, wie ein Projekt ablaufen soll und kann</a:t>
            </a:r>
            <a:r>
              <a:rPr lang="de-DE" altLang="en-US" smtClean="0"/>
              <a:t>. </a:t>
            </a:r>
          </a:p>
          <a:p>
            <a:r>
              <a:rPr lang="de-DE" altLang="en-US" smtClean="0"/>
              <a:t>Oft ist dieser Prozess weder bewusst gewählt noch niedergeschrieben oder sonstwie explizit formuliert. Das Projekt wird so durchgeführt, wie Projekte immer durchgeführt werden. </a:t>
            </a:r>
          </a:p>
          <a:p>
            <a:r>
              <a:rPr lang="de-DE" altLang="en-US" smtClean="0"/>
              <a:t>Wenn </a:t>
            </a:r>
            <a:r>
              <a:rPr lang="de-DE" altLang="en-US" b="1" smtClean="0"/>
              <a:t>ausdrücklich vorgegeben </a:t>
            </a:r>
            <a:r>
              <a:rPr lang="de-DE" altLang="en-US" smtClean="0"/>
              <a:t>ist, wie Projekte ablaufen sollen, dann haben wir ein </a:t>
            </a:r>
            <a:r>
              <a:rPr lang="de-DE" altLang="en-US" smtClean="0">
                <a:solidFill>
                  <a:srgbClr val="0000FF"/>
                </a:solidFill>
              </a:rPr>
              <a:t>Vorgehens- oder Prozessmodell </a:t>
            </a:r>
            <a:r>
              <a:rPr lang="de-DE" altLang="en-US" smtClean="0"/>
              <a:t>vor uns.</a:t>
            </a:r>
          </a:p>
          <a:p>
            <a:r>
              <a:rPr lang="de-DE" altLang="en-US" b="1" smtClean="0"/>
              <a:t>Differenzierung Vorgehensmodell / Prozessmodell</a:t>
            </a:r>
            <a:r>
              <a:rPr lang="de-DE" altLang="en-US" smtClean="0"/>
              <a:t>:</a:t>
            </a:r>
          </a:p>
          <a:p>
            <a:r>
              <a:rPr lang="de-DE" altLang="en-US" smtClean="0"/>
              <a:t>„</a:t>
            </a:r>
            <a:r>
              <a:rPr lang="de-DE" altLang="en-US" smtClean="0">
                <a:solidFill>
                  <a:srgbClr val="0000FF"/>
                </a:solidFill>
              </a:rPr>
              <a:t>Prozess</a:t>
            </a:r>
            <a:r>
              <a:rPr lang="de-DE" altLang="en-US" smtClean="0"/>
              <a:t>“ schließt mehr Aspekte ein als das „</a:t>
            </a:r>
            <a:r>
              <a:rPr lang="de-DE" altLang="en-US" smtClean="0">
                <a:solidFill>
                  <a:srgbClr val="0000FF"/>
                </a:solidFill>
              </a:rPr>
              <a:t>Vorgehen</a:t>
            </a:r>
            <a:r>
              <a:rPr lang="de-DE" altLang="en-US" smtClean="0"/>
              <a:t>“.</a:t>
            </a:r>
          </a:p>
          <a:p>
            <a:pPr lvl="1"/>
            <a:r>
              <a:rPr lang="de-DE" altLang="en-US" smtClean="0"/>
              <a:t>Entsprechend gehören zum Prozessmodell neben einem Vorgehensmodell (das seinen Kern bildet) auch die </a:t>
            </a:r>
            <a:r>
              <a:rPr lang="de-DE" altLang="en-US" b="1" smtClean="0"/>
              <a:t>Organisationsstrukturen</a:t>
            </a:r>
            <a:r>
              <a:rPr lang="de-DE" altLang="en-US" smtClean="0"/>
              <a:t>, die Vorgaben für </a:t>
            </a:r>
            <a:r>
              <a:rPr lang="de-DE" altLang="en-US" b="1" smtClean="0"/>
              <a:t>Projektmanagement</a:t>
            </a:r>
            <a:r>
              <a:rPr lang="de-DE" altLang="en-US" smtClean="0"/>
              <a:t> und </a:t>
            </a:r>
            <a:r>
              <a:rPr lang="de-DE" altLang="en-US" b="1" smtClean="0"/>
              <a:t>Qualitätssicherung</a:t>
            </a:r>
            <a:r>
              <a:rPr lang="de-DE" altLang="en-US" smtClean="0"/>
              <a:t>, die </a:t>
            </a:r>
            <a:r>
              <a:rPr lang="de-DE" altLang="en-US" b="1" smtClean="0"/>
              <a:t>Dokumentation</a:t>
            </a:r>
            <a:r>
              <a:rPr lang="de-DE" altLang="en-US" smtClean="0"/>
              <a:t> und die </a:t>
            </a:r>
            <a:r>
              <a:rPr lang="de-DE" altLang="en-US" b="1" smtClean="0"/>
              <a:t>Konfigurationsverwaltung</a:t>
            </a:r>
            <a:r>
              <a:rPr lang="de-DE" altLang="en-US" smtClean="0"/>
              <a:t>. </a:t>
            </a:r>
          </a:p>
        </p:txBody>
      </p:sp>
      <p:sp>
        <p:nvSpPr>
          <p:cNvPr id="12292" name="Foliennummernplatzhalt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1B9C48FB-785C-4522-BB86-FEE9ADBC6614}" type="slidenum">
              <a:rPr lang="de-DE" altLang="en-US" sz="1100"/>
              <a:pPr eaLnBrk="1" hangingPunct="1"/>
              <a:t>9</a:t>
            </a:fld>
            <a:endParaRPr lang="de-DE" altLang="en-US" sz="1100"/>
          </a:p>
        </p:txBody>
      </p:sp>
    </p:spTree>
  </p:cSld>
  <p:clrMapOvr>
    <a:masterClrMapping/>
  </p:clrMapOvr>
</p:sld>
</file>

<file path=ppt/theme/theme1.xml><?xml version="1.0" encoding="utf-8"?>
<a:theme xmlns:a="http://schemas.openxmlformats.org/drawingml/2006/main" name="SE Book">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01_Grundlagen.ppt">
      <a:majorFont>
        <a:latin typeface="Arial Rounded MT Bol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square" lIns="90488" tIns="44450" rIns="90488" bIns="44450" numCol="1" anchor="t" anchorCtr="0" compatLnSpc="1">
        <a:prstTxWarp prst="textNoShape">
          <a:avLst/>
        </a:prstTxWarp>
      </a:bodyPr>
      <a:lstStyle>
        <a:defPPr marL="381000" marR="0" indent="-381000" algn="ctr" defTabSz="762000" rtl="0" eaLnBrk="0" fontAlgn="base" latinLnBrk="0" hangingPunct="0">
          <a:lnSpc>
            <a:spcPct val="90000"/>
          </a:lnSpc>
          <a:spcBef>
            <a:spcPct val="60000"/>
          </a:spcBef>
          <a:spcAft>
            <a:spcPct val="5000"/>
          </a:spcAft>
          <a:buClr>
            <a:srgbClr val="0000FF"/>
          </a:buClr>
          <a:buSzPct val="100000"/>
          <a:buFont typeface="Wingdings" pitchFamily="2" charset="2"/>
          <a:buNone/>
          <a:tabLst/>
          <a:defRPr kumimoji="0" lang="en-US" sz="16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square" lIns="90488" tIns="44450" rIns="90488" bIns="44450" numCol="1" anchor="t" anchorCtr="0" compatLnSpc="1">
        <a:prstTxWarp prst="textNoShape">
          <a:avLst/>
        </a:prstTxWarp>
      </a:bodyPr>
      <a:lstStyle>
        <a:defPPr marL="381000" marR="0" indent="-381000" algn="ctr" defTabSz="762000" rtl="0" eaLnBrk="0" fontAlgn="base" latinLnBrk="0" hangingPunct="0">
          <a:lnSpc>
            <a:spcPct val="90000"/>
          </a:lnSpc>
          <a:spcBef>
            <a:spcPct val="60000"/>
          </a:spcBef>
          <a:spcAft>
            <a:spcPct val="5000"/>
          </a:spcAft>
          <a:buClr>
            <a:srgbClr val="0000FF"/>
          </a:buClr>
          <a:buSzPct val="100000"/>
          <a:buFont typeface="Wingdings" pitchFamily="2" charset="2"/>
          <a:buNone/>
          <a:tabLst/>
          <a:defRPr kumimoji="0" lang="en-US" sz="16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01_Grundlagen.pp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01_Grundlagen.pp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01_Grundlagen.pp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01_Grundlagen.pp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01_Grundlagen.pp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01_Grundlagen.pp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01_Grundlagen.pp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0</TotalTime>
  <Words>1969</Words>
  <Application>Microsoft Office PowerPoint</Application>
  <PresentationFormat>A4 Paper (210x297 mm)</PresentationFormat>
  <Paragraphs>228</Paragraphs>
  <Slides>34</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34</vt:i4>
      </vt:variant>
    </vt:vector>
  </HeadingPairs>
  <TitlesOfParts>
    <vt:vector size="44" baseType="lpstr">
      <vt:lpstr>Tahoma</vt:lpstr>
      <vt:lpstr>Arial</vt:lpstr>
      <vt:lpstr>Arial Rounded MT Bold</vt:lpstr>
      <vt:lpstr>Verdana</vt:lpstr>
      <vt:lpstr>Wingdings</vt:lpstr>
      <vt:lpstr>Times New Roman</vt:lpstr>
      <vt:lpstr>Calibri</vt:lpstr>
      <vt:lpstr>PMingLiU</vt:lpstr>
      <vt:lpstr>Helvetica</vt:lpstr>
      <vt:lpstr>SE Book</vt:lpstr>
      <vt:lpstr>7 Das Software-Projekt – Begriffe und Organisation</vt:lpstr>
      <vt:lpstr>7.1 Begriffsbildung</vt:lpstr>
      <vt:lpstr>Entdeckung der Software-Prozesse - 1</vt:lpstr>
      <vt:lpstr>Erste Ansätze zur Strukturierung</vt:lpstr>
      <vt:lpstr>HIPO Beispiel</vt:lpstr>
      <vt:lpstr>Entdeckung der Software-Prozesse - 2</vt:lpstr>
      <vt:lpstr>Prozess und Vorgehensmodell</vt:lpstr>
      <vt:lpstr>Prozess und Projekt</vt:lpstr>
      <vt:lpstr>Vorgehensmodell / Prozessmodell</vt:lpstr>
      <vt:lpstr>7.2 Software-Projekte</vt:lpstr>
      <vt:lpstr>Software-Projekt</vt:lpstr>
      <vt:lpstr>Eigenschaften von Software-Projekten - 1</vt:lpstr>
      <vt:lpstr>Eigenschaften von Software-Projekten - 2</vt:lpstr>
      <vt:lpstr>7.3 Projekttypen</vt:lpstr>
      <vt:lpstr>Projekttypen - 1</vt:lpstr>
      <vt:lpstr>Projekttypen - 2</vt:lpstr>
      <vt:lpstr>Zusammenfassung der Projekttypen</vt:lpstr>
      <vt:lpstr>Vergleich der Projekttypen</vt:lpstr>
      <vt:lpstr>7.4 Formen der Teamorganisation</vt:lpstr>
      <vt:lpstr>Organisationsformen</vt:lpstr>
      <vt:lpstr>„Ein-Personen-Team“ („Einzelkämpfer“)</vt:lpstr>
      <vt:lpstr>Gruppen aus zwei Personen</vt:lpstr>
      <vt:lpstr>Anarchisches Team</vt:lpstr>
      <vt:lpstr>Demokratisches Team</vt:lpstr>
      <vt:lpstr>Hierarchisches Team</vt:lpstr>
      <vt:lpstr>Chief-Programmer-Team</vt:lpstr>
      <vt:lpstr>Chief-Programmer-Team -2</vt:lpstr>
      <vt:lpstr>7.5 Die interne Organisation der  Software-Hersteller</vt:lpstr>
      <vt:lpstr>Organisationsformen</vt:lpstr>
      <vt:lpstr>Die funktionale Organisation</vt:lpstr>
      <vt:lpstr>Projektorganisation</vt:lpstr>
      <vt:lpstr>Projektorganisation - 2</vt:lpstr>
      <vt:lpstr>Matrixorganisation</vt:lpstr>
      <vt:lpstr>Beispiel Matrixorganisation</vt:lpstr>
    </vt:vector>
  </TitlesOfParts>
  <Company>LuFGI3 RWTH Aachen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lichter</dc:creator>
  <cp:lastModifiedBy>Horst Lichter</cp:lastModifiedBy>
  <cp:revision>498</cp:revision>
  <cp:lastPrinted>1999-12-02T11:37:08Z</cp:lastPrinted>
  <dcterms:created xsi:type="dcterms:W3CDTF">1999-10-20T06:37:44Z</dcterms:created>
  <dcterms:modified xsi:type="dcterms:W3CDTF">2022-11-16T09:45:02Z</dcterms:modified>
</cp:coreProperties>
</file>